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Poppins Light" charset="1" panose="00000400000000000000"/>
      <p:regular r:id="rId19"/>
    </p:embeddedFont>
    <p:embeddedFont>
      <p:font typeface="Martel Sans" charset="1" panose="00000500000000000000"/>
      <p:regular r:id="rId21"/>
    </p:embeddedFont>
    <p:embeddedFont>
      <p:font typeface="Poppins" charset="1" panose="00000500000000000000"/>
      <p:regular r:id="rId23"/>
    </p:embeddedFont>
    <p:embeddedFont>
      <p:font typeface="Poppins Bold" charset="1" panose="000008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notesMasters/notesMaster1.xml" Type="http://schemas.openxmlformats.org/officeDocument/2006/relationships/notesMaster"/><Relationship Id="rId17" Target="theme/theme2.xml" Type="http://schemas.openxmlformats.org/officeDocument/2006/relationships/theme"/><Relationship Id="rId18" Target="notesSlides/notesSlide1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notesSlides/notesSlide2.xml" Type="http://schemas.openxmlformats.org/officeDocument/2006/relationships/notesSlide"/><Relationship Id="rId21" Target="fonts/font21.fntdata" Type="http://schemas.openxmlformats.org/officeDocument/2006/relationships/font"/><Relationship Id="rId22" Target="notesSlides/notesSlide3.xml" Type="http://schemas.openxmlformats.org/officeDocument/2006/relationships/notesSlide"/><Relationship Id="rId23" Target="fonts/font23.fntdata" Type="http://schemas.openxmlformats.org/officeDocument/2006/relationships/font"/><Relationship Id="rId24" Target="notesSlides/notesSlide4.xml" Type="http://schemas.openxmlformats.org/officeDocument/2006/relationships/notesSlide"/><Relationship Id="rId25" Target="fonts/font25.fntdata" Type="http://schemas.openxmlformats.org/officeDocument/2006/relationships/font"/><Relationship Id="rId26" Target="notesSlides/notesSlide5.xml" Type="http://schemas.openxmlformats.org/officeDocument/2006/relationships/notesSlide"/><Relationship Id="rId27" Target="notesSlides/notesSlide6.xml" Type="http://schemas.openxmlformats.org/officeDocument/2006/relationships/notesSlide"/><Relationship Id="rId28" Target="notesSlides/notesSlide7.xml" Type="http://schemas.openxmlformats.org/officeDocument/2006/relationships/notesSlide"/><Relationship Id="rId29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9.xml" Type="http://schemas.openxmlformats.org/officeDocument/2006/relationships/notesSlide"/><Relationship Id="rId31" Target="notesSlides/notesSlide10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https://gamma.app/?utm_source=made-with-gamma" TargetMode="External" Type="http://schemas.openxmlformats.org/officeDocument/2006/relationships/hyperlink"/><Relationship Id="rId4" Target="../media/image1.pn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6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7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9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F8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6049019" y="9686925"/>
            <a:ext cx="2153256" cy="514350"/>
            <a:chOff x="0" y="0"/>
            <a:chExt cx="2871008" cy="685800"/>
          </a:xfrm>
        </p:grpSpPr>
        <p:sp>
          <p:nvSpPr>
            <p:cNvPr name="Freeform 7" id="7" descr="preencoded.png">
              <a:hlinkClick r:id="rId3" tooltip="https://gamma.app/?utm_source=made-with-gamma"/>
            </p:cNvPr>
            <p:cNvSpPr/>
            <p:nvPr/>
          </p:nvSpPr>
          <p:spPr>
            <a:xfrm flipH="false" flipV="false" rot="0">
              <a:off x="0" y="0"/>
              <a:ext cx="2870962" cy="685800"/>
            </a:xfrm>
            <a:custGeom>
              <a:avLst/>
              <a:gdLst/>
              <a:ahLst/>
              <a:cxnLst/>
              <a:rect r="r" b="b" t="t" l="l"/>
              <a:pathLst>
                <a:path h="685800" w="2870962">
                  <a:moveTo>
                    <a:pt x="0" y="0"/>
                  </a:moveTo>
                  <a:lnTo>
                    <a:pt x="2870962" y="0"/>
                  </a:lnTo>
                  <a:lnTo>
                    <a:pt x="287096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1430000" y="0"/>
            <a:ext cx="6858000" cy="10287000"/>
            <a:chOff x="0" y="0"/>
            <a:chExt cx="9144000" cy="13716000"/>
          </a:xfrm>
        </p:grpSpPr>
        <p:sp>
          <p:nvSpPr>
            <p:cNvPr name="Freeform 9" id="9" descr="preencoded.png"/>
            <p:cNvSpPr/>
            <p:nvPr/>
          </p:nvSpPr>
          <p:spPr>
            <a:xfrm flipH="false" flipV="false" rot="0">
              <a:off x="0" y="0"/>
              <a:ext cx="914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17361" y="107602"/>
            <a:ext cx="1939026" cy="1939026"/>
          </a:xfrm>
          <a:custGeom>
            <a:avLst/>
            <a:gdLst/>
            <a:ahLst/>
            <a:cxnLst/>
            <a:rect r="r" b="b" t="t" l="l"/>
            <a:pathLst>
              <a:path h="1939026" w="1939026">
                <a:moveTo>
                  <a:pt x="0" y="0"/>
                </a:moveTo>
                <a:lnTo>
                  <a:pt x="1939025" y="0"/>
                </a:lnTo>
                <a:lnTo>
                  <a:pt x="1939025" y="1939026"/>
                </a:lnTo>
                <a:lnTo>
                  <a:pt x="0" y="1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28259" y="2680137"/>
            <a:ext cx="10631795" cy="4821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31"/>
              </a:lnSpc>
            </a:pPr>
            <a:r>
              <a:rPr lang="en-US" sz="7562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Deep Dive into Yardi: Understanding Voyager, Breeze, and Elevate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8569">
            <a:off x="367080" y="4411744"/>
            <a:ext cx="5911176" cy="4612893"/>
            <a:chOff x="0" y="0"/>
            <a:chExt cx="7881568" cy="61505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1422" y="62654"/>
              <a:ext cx="7858714" cy="6025216"/>
            </a:xfrm>
            <a:custGeom>
              <a:avLst/>
              <a:gdLst/>
              <a:ahLst/>
              <a:cxnLst/>
              <a:rect r="r" b="b" t="t" l="l"/>
              <a:pathLst>
                <a:path h="6025216" w="7858714">
                  <a:moveTo>
                    <a:pt x="0" y="421034"/>
                  </a:moveTo>
                  <a:cubicBezTo>
                    <a:pt x="0" y="188379"/>
                    <a:pt x="34952" y="0"/>
                    <a:pt x="78128" y="0"/>
                  </a:cubicBezTo>
                  <a:lnTo>
                    <a:pt x="7780586" y="0"/>
                  </a:lnTo>
                  <a:cubicBezTo>
                    <a:pt x="7823763" y="0"/>
                    <a:pt x="7858714" y="188379"/>
                    <a:pt x="7858714" y="421034"/>
                  </a:cubicBezTo>
                  <a:lnTo>
                    <a:pt x="7858714" y="5604181"/>
                  </a:lnTo>
                  <a:cubicBezTo>
                    <a:pt x="7858714" y="5836837"/>
                    <a:pt x="7823763" y="6025216"/>
                    <a:pt x="7780586" y="6025216"/>
                  </a:cubicBezTo>
                  <a:lnTo>
                    <a:pt x="78128" y="6025216"/>
                  </a:lnTo>
                  <a:cubicBezTo>
                    <a:pt x="34952" y="6025216"/>
                    <a:pt x="0" y="5836837"/>
                    <a:pt x="0" y="56041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881558" cy="6150524"/>
            </a:xfrm>
            <a:custGeom>
              <a:avLst/>
              <a:gdLst/>
              <a:ahLst/>
              <a:cxnLst/>
              <a:rect r="r" b="b" t="t" l="l"/>
              <a:pathLst>
                <a:path h="6150524" w="7881558">
                  <a:moveTo>
                    <a:pt x="0" y="483688"/>
                  </a:moveTo>
                  <a:cubicBezTo>
                    <a:pt x="0" y="215529"/>
                    <a:pt x="40282" y="0"/>
                    <a:pt x="89550" y="0"/>
                  </a:cubicBezTo>
                  <a:lnTo>
                    <a:pt x="7792008" y="0"/>
                  </a:lnTo>
                  <a:lnTo>
                    <a:pt x="7792008" y="62654"/>
                  </a:lnTo>
                  <a:lnTo>
                    <a:pt x="7792008" y="0"/>
                  </a:lnTo>
                  <a:cubicBezTo>
                    <a:pt x="7841276" y="0"/>
                    <a:pt x="7881558" y="215529"/>
                    <a:pt x="7881558" y="483688"/>
                  </a:cubicBezTo>
                  <a:lnTo>
                    <a:pt x="7870136" y="483688"/>
                  </a:lnTo>
                  <a:lnTo>
                    <a:pt x="7881558" y="483688"/>
                  </a:lnTo>
                  <a:lnTo>
                    <a:pt x="7881558" y="5666835"/>
                  </a:lnTo>
                  <a:lnTo>
                    <a:pt x="7870136" y="5666835"/>
                  </a:lnTo>
                  <a:lnTo>
                    <a:pt x="7881558" y="5666835"/>
                  </a:lnTo>
                  <a:cubicBezTo>
                    <a:pt x="7881558" y="5934994"/>
                    <a:pt x="7841276" y="6150524"/>
                    <a:pt x="7792008" y="6150524"/>
                  </a:cubicBezTo>
                  <a:lnTo>
                    <a:pt x="7792008" y="6087870"/>
                  </a:lnTo>
                  <a:lnTo>
                    <a:pt x="7792008" y="6150524"/>
                  </a:lnTo>
                  <a:lnTo>
                    <a:pt x="89550" y="6150524"/>
                  </a:lnTo>
                  <a:lnTo>
                    <a:pt x="89550" y="6087870"/>
                  </a:lnTo>
                  <a:lnTo>
                    <a:pt x="89550" y="6150524"/>
                  </a:lnTo>
                  <a:cubicBezTo>
                    <a:pt x="40282" y="6150524"/>
                    <a:pt x="0" y="5934994"/>
                    <a:pt x="0" y="5666835"/>
                  </a:cubicBezTo>
                  <a:lnTo>
                    <a:pt x="0" y="483688"/>
                  </a:lnTo>
                  <a:lnTo>
                    <a:pt x="11422" y="483688"/>
                  </a:lnTo>
                  <a:lnTo>
                    <a:pt x="0" y="483688"/>
                  </a:lnTo>
                  <a:moveTo>
                    <a:pt x="22844" y="483688"/>
                  </a:moveTo>
                  <a:lnTo>
                    <a:pt x="22844" y="5666835"/>
                  </a:lnTo>
                  <a:lnTo>
                    <a:pt x="11422" y="5666835"/>
                  </a:lnTo>
                  <a:lnTo>
                    <a:pt x="22844" y="5666835"/>
                  </a:lnTo>
                  <a:cubicBezTo>
                    <a:pt x="22844" y="5863569"/>
                    <a:pt x="52542" y="6025216"/>
                    <a:pt x="89550" y="6025216"/>
                  </a:cubicBezTo>
                  <a:lnTo>
                    <a:pt x="7792008" y="6025216"/>
                  </a:lnTo>
                  <a:cubicBezTo>
                    <a:pt x="7829016" y="6025216"/>
                    <a:pt x="7858714" y="5863569"/>
                    <a:pt x="7858714" y="5666835"/>
                  </a:cubicBezTo>
                  <a:lnTo>
                    <a:pt x="7858714" y="483688"/>
                  </a:lnTo>
                  <a:cubicBezTo>
                    <a:pt x="7858714" y="286955"/>
                    <a:pt x="7829016" y="125308"/>
                    <a:pt x="7792008" y="125308"/>
                  </a:cubicBezTo>
                  <a:lnTo>
                    <a:pt x="89550" y="125308"/>
                  </a:lnTo>
                  <a:lnTo>
                    <a:pt x="89550" y="62654"/>
                  </a:lnTo>
                  <a:lnTo>
                    <a:pt x="89550" y="125308"/>
                  </a:lnTo>
                  <a:cubicBezTo>
                    <a:pt x="52542" y="125308"/>
                    <a:pt x="22844" y="286955"/>
                    <a:pt x="22844" y="483688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86854"/>
            <a:ext cx="18288000" cy="10287000"/>
            <a:chOff x="0" y="0"/>
            <a:chExt cx="24384000" cy="13716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59187"/>
            <a:ext cx="1939026" cy="1939026"/>
          </a:xfrm>
          <a:custGeom>
            <a:avLst/>
            <a:gdLst/>
            <a:ahLst/>
            <a:cxnLst/>
            <a:rect r="r" b="b" t="t" l="l"/>
            <a:pathLst>
              <a:path h="1939026" w="1939026">
                <a:moveTo>
                  <a:pt x="0" y="0"/>
                </a:moveTo>
                <a:lnTo>
                  <a:pt x="1939026" y="0"/>
                </a:lnTo>
                <a:lnTo>
                  <a:pt x="1939026" y="1939026"/>
                </a:lnTo>
                <a:lnTo>
                  <a:pt x="0" y="1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16044" y="2437541"/>
            <a:ext cx="16464505" cy="179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5562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Yardi at a Glance: Revolutionizing Real Estate Management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16044" y="5182729"/>
            <a:ext cx="4276874" cy="1057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5"/>
              </a:lnSpc>
            </a:pPr>
            <a:r>
              <a:rPr lang="en-US" sz="33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Pioneering Property Software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07941" y="6791323"/>
            <a:ext cx="5752744" cy="1599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</a:pPr>
            <a:r>
              <a:rPr lang="en-US" sz="2642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Founded as a leader in property management software, Yardi serves diverse portfolios worldwide.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49272" y="5203023"/>
            <a:ext cx="4252912" cy="542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5"/>
              </a:lnSpc>
            </a:pPr>
            <a:r>
              <a:rPr lang="en-US" sz="33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Integrated Solutions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84307" y="6800699"/>
            <a:ext cx="5582841" cy="1589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9"/>
              </a:lnSpc>
            </a:pPr>
            <a:r>
              <a:rPr lang="en-US" sz="2640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Offers solutions spanning accounting, leasing, maintenance, marketing, and analytics.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03510" y="5116170"/>
            <a:ext cx="4252912" cy="542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25"/>
              </a:lnSpc>
            </a:pPr>
            <a:r>
              <a:rPr lang="en-US" sz="33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Tailored Platforms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279872" y="6800699"/>
            <a:ext cx="5700187" cy="1589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9"/>
              </a:lnSpc>
            </a:pPr>
            <a:r>
              <a:rPr lang="en-US" sz="2640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Platforms are designed for different business sizes and needs: Voyager, Breeze, and Elevate.</a:t>
            </a:r>
          </a:p>
        </p:txBody>
      </p:sp>
      <p:sp>
        <p:nvSpPr>
          <p:cNvPr name="AutoShape 17" id="17"/>
          <p:cNvSpPr/>
          <p:nvPr/>
        </p:nvSpPr>
        <p:spPr>
          <a:xfrm>
            <a:off x="6300948" y="5411188"/>
            <a:ext cx="0" cy="307544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173510" y="5411412"/>
            <a:ext cx="0" cy="307544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flipH="true">
            <a:off x="460155" y="8999256"/>
            <a:ext cx="17020727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flipH="true">
            <a:off x="460155" y="4822063"/>
            <a:ext cx="17020727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87475" y="5646539"/>
            <a:ext cx="8019455" cy="3249960"/>
            <a:chOff x="0" y="0"/>
            <a:chExt cx="10692607" cy="43332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350" y="6350"/>
              <a:ext cx="10679811" cy="4320540"/>
            </a:xfrm>
            <a:custGeom>
              <a:avLst/>
              <a:gdLst/>
              <a:ahLst/>
              <a:cxnLst/>
              <a:rect r="r" b="b" t="t" l="l"/>
              <a:pathLst>
                <a:path h="4320540" w="10679811">
                  <a:moveTo>
                    <a:pt x="0" y="158750"/>
                  </a:moveTo>
                  <a:cubicBezTo>
                    <a:pt x="0" y="71120"/>
                    <a:pt x="71247" y="0"/>
                    <a:pt x="159004" y="0"/>
                  </a:cubicBezTo>
                  <a:lnTo>
                    <a:pt x="10520807" y="0"/>
                  </a:lnTo>
                  <a:cubicBezTo>
                    <a:pt x="10608690" y="0"/>
                    <a:pt x="10679811" y="71120"/>
                    <a:pt x="10679811" y="158750"/>
                  </a:cubicBezTo>
                  <a:lnTo>
                    <a:pt x="10679811" y="4161790"/>
                  </a:lnTo>
                  <a:cubicBezTo>
                    <a:pt x="10679811" y="4249420"/>
                    <a:pt x="10608563" y="4320540"/>
                    <a:pt x="10520807" y="4320540"/>
                  </a:cubicBezTo>
                  <a:lnTo>
                    <a:pt x="159004" y="4320540"/>
                  </a:lnTo>
                  <a:cubicBezTo>
                    <a:pt x="71247" y="4320540"/>
                    <a:pt x="0" y="4249547"/>
                    <a:pt x="0" y="4161790"/>
                  </a:cubicBezTo>
                  <a:close/>
                </a:path>
              </a:pathLst>
            </a:custGeom>
            <a:solidFill>
              <a:srgbClr val="DFECE9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692511" cy="4333240"/>
            </a:xfrm>
            <a:custGeom>
              <a:avLst/>
              <a:gdLst/>
              <a:ahLst/>
              <a:cxnLst/>
              <a:rect r="r" b="b" t="t" l="l"/>
              <a:pathLst>
                <a:path h="4333240" w="10692511">
                  <a:moveTo>
                    <a:pt x="0" y="165100"/>
                  </a:moveTo>
                  <a:cubicBezTo>
                    <a:pt x="0" y="73914"/>
                    <a:pt x="74041" y="0"/>
                    <a:pt x="165354" y="0"/>
                  </a:cubicBezTo>
                  <a:lnTo>
                    <a:pt x="10527157" y="0"/>
                  </a:lnTo>
                  <a:lnTo>
                    <a:pt x="10527157" y="6350"/>
                  </a:lnTo>
                  <a:lnTo>
                    <a:pt x="10527157" y="0"/>
                  </a:lnTo>
                  <a:cubicBezTo>
                    <a:pt x="10618470" y="0"/>
                    <a:pt x="10692511" y="73914"/>
                    <a:pt x="10692511" y="165100"/>
                  </a:cubicBezTo>
                  <a:lnTo>
                    <a:pt x="10686161" y="165100"/>
                  </a:lnTo>
                  <a:lnTo>
                    <a:pt x="10692511" y="165100"/>
                  </a:lnTo>
                  <a:lnTo>
                    <a:pt x="10692511" y="4168140"/>
                  </a:lnTo>
                  <a:lnTo>
                    <a:pt x="10686161" y="4168140"/>
                  </a:lnTo>
                  <a:lnTo>
                    <a:pt x="10692511" y="4168140"/>
                  </a:lnTo>
                  <a:cubicBezTo>
                    <a:pt x="10692511" y="4259326"/>
                    <a:pt x="10618470" y="4333240"/>
                    <a:pt x="10527157" y="4333240"/>
                  </a:cubicBezTo>
                  <a:lnTo>
                    <a:pt x="10527157" y="4326890"/>
                  </a:lnTo>
                  <a:lnTo>
                    <a:pt x="10527157" y="4333240"/>
                  </a:lnTo>
                  <a:lnTo>
                    <a:pt x="165354" y="4333240"/>
                  </a:lnTo>
                  <a:lnTo>
                    <a:pt x="165354" y="4326890"/>
                  </a:lnTo>
                  <a:lnTo>
                    <a:pt x="165354" y="4333240"/>
                  </a:lnTo>
                  <a:cubicBezTo>
                    <a:pt x="74041" y="4333240"/>
                    <a:pt x="0" y="4259326"/>
                    <a:pt x="0" y="4168140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4168140"/>
                  </a:lnTo>
                  <a:lnTo>
                    <a:pt x="6350" y="4168140"/>
                  </a:lnTo>
                  <a:lnTo>
                    <a:pt x="12700" y="4168140"/>
                  </a:lnTo>
                  <a:cubicBezTo>
                    <a:pt x="12700" y="4252341"/>
                    <a:pt x="81026" y="4320540"/>
                    <a:pt x="165354" y="4320540"/>
                  </a:cubicBezTo>
                  <a:lnTo>
                    <a:pt x="10527157" y="4320540"/>
                  </a:lnTo>
                  <a:cubicBezTo>
                    <a:pt x="10611485" y="4320540"/>
                    <a:pt x="10679811" y="4252341"/>
                    <a:pt x="10679811" y="4168140"/>
                  </a:cubicBezTo>
                  <a:lnTo>
                    <a:pt x="10679811" y="165100"/>
                  </a:lnTo>
                  <a:cubicBezTo>
                    <a:pt x="10679811" y="80899"/>
                    <a:pt x="10611485" y="12700"/>
                    <a:pt x="10527157" y="12700"/>
                  </a:cubicBezTo>
                  <a:lnTo>
                    <a:pt x="165354" y="12700"/>
                  </a:lnTo>
                  <a:lnTo>
                    <a:pt x="165354" y="6350"/>
                  </a:lnTo>
                  <a:lnTo>
                    <a:pt x="165354" y="12700"/>
                  </a:lnTo>
                  <a:cubicBezTo>
                    <a:pt x="81026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85280" y="5944344"/>
            <a:ext cx="850552" cy="850552"/>
            <a:chOff x="0" y="0"/>
            <a:chExt cx="1134070" cy="113407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437066"/>
            </a:solid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519238" y="6130379"/>
            <a:ext cx="382637" cy="478334"/>
            <a:chOff x="0" y="0"/>
            <a:chExt cx="510183" cy="637778"/>
          </a:xfrm>
        </p:grpSpPr>
        <p:sp>
          <p:nvSpPr>
            <p:cNvPr name="Freeform 12" id="12" descr="preencoded.png"/>
            <p:cNvSpPr/>
            <p:nvPr/>
          </p:nvSpPr>
          <p:spPr>
            <a:xfrm flipH="false" flipV="false" rot="0">
              <a:off x="0" y="0"/>
              <a:ext cx="510159" cy="637794"/>
            </a:xfrm>
            <a:custGeom>
              <a:avLst/>
              <a:gdLst/>
              <a:ahLst/>
              <a:cxnLst/>
              <a:rect r="r" b="b" t="t" l="l"/>
              <a:pathLst>
                <a:path h="637794" w="510159">
                  <a:moveTo>
                    <a:pt x="0" y="0"/>
                  </a:moveTo>
                  <a:lnTo>
                    <a:pt x="510159" y="0"/>
                  </a:lnTo>
                  <a:lnTo>
                    <a:pt x="510159" y="637794"/>
                  </a:lnTo>
                  <a:lnTo>
                    <a:pt x="0" y="637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" t="0" r="-8" b="2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9280922" y="5646539"/>
            <a:ext cx="8019604" cy="3249960"/>
            <a:chOff x="0" y="0"/>
            <a:chExt cx="10692805" cy="43332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350" y="6350"/>
              <a:ext cx="10679938" cy="4320540"/>
            </a:xfrm>
            <a:custGeom>
              <a:avLst/>
              <a:gdLst/>
              <a:ahLst/>
              <a:cxnLst/>
              <a:rect r="r" b="b" t="t" l="l"/>
              <a:pathLst>
                <a:path h="4320540" w="10679938">
                  <a:moveTo>
                    <a:pt x="0" y="158750"/>
                  </a:moveTo>
                  <a:cubicBezTo>
                    <a:pt x="0" y="71120"/>
                    <a:pt x="71247" y="0"/>
                    <a:pt x="159004" y="0"/>
                  </a:cubicBezTo>
                  <a:lnTo>
                    <a:pt x="10520935" y="0"/>
                  </a:lnTo>
                  <a:cubicBezTo>
                    <a:pt x="10608818" y="0"/>
                    <a:pt x="10679938" y="71120"/>
                    <a:pt x="10679938" y="158750"/>
                  </a:cubicBezTo>
                  <a:lnTo>
                    <a:pt x="10679938" y="4161790"/>
                  </a:lnTo>
                  <a:cubicBezTo>
                    <a:pt x="10679938" y="4249420"/>
                    <a:pt x="10608691" y="4320540"/>
                    <a:pt x="10520935" y="4320540"/>
                  </a:cubicBezTo>
                  <a:lnTo>
                    <a:pt x="159004" y="4320540"/>
                  </a:lnTo>
                  <a:cubicBezTo>
                    <a:pt x="71247" y="4320540"/>
                    <a:pt x="0" y="4249547"/>
                    <a:pt x="0" y="4161790"/>
                  </a:cubicBezTo>
                  <a:close/>
                </a:path>
              </a:pathLst>
            </a:custGeom>
            <a:solidFill>
              <a:srgbClr val="DFECE9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692638" cy="4333240"/>
            </a:xfrm>
            <a:custGeom>
              <a:avLst/>
              <a:gdLst/>
              <a:ahLst/>
              <a:cxnLst/>
              <a:rect r="r" b="b" t="t" l="l"/>
              <a:pathLst>
                <a:path h="4333240" w="10692638">
                  <a:moveTo>
                    <a:pt x="0" y="165100"/>
                  </a:moveTo>
                  <a:cubicBezTo>
                    <a:pt x="0" y="73914"/>
                    <a:pt x="74041" y="0"/>
                    <a:pt x="165354" y="0"/>
                  </a:cubicBezTo>
                  <a:lnTo>
                    <a:pt x="10527285" y="0"/>
                  </a:lnTo>
                  <a:lnTo>
                    <a:pt x="10527285" y="6350"/>
                  </a:lnTo>
                  <a:lnTo>
                    <a:pt x="10527285" y="0"/>
                  </a:lnTo>
                  <a:cubicBezTo>
                    <a:pt x="10618598" y="0"/>
                    <a:pt x="10692638" y="73914"/>
                    <a:pt x="10692638" y="165100"/>
                  </a:cubicBezTo>
                  <a:lnTo>
                    <a:pt x="10686288" y="165100"/>
                  </a:lnTo>
                  <a:lnTo>
                    <a:pt x="10692638" y="165100"/>
                  </a:lnTo>
                  <a:lnTo>
                    <a:pt x="10692638" y="4168140"/>
                  </a:lnTo>
                  <a:lnTo>
                    <a:pt x="10686288" y="4168140"/>
                  </a:lnTo>
                  <a:lnTo>
                    <a:pt x="10692638" y="4168140"/>
                  </a:lnTo>
                  <a:cubicBezTo>
                    <a:pt x="10692638" y="4259326"/>
                    <a:pt x="10618598" y="4333240"/>
                    <a:pt x="10527285" y="4333240"/>
                  </a:cubicBezTo>
                  <a:lnTo>
                    <a:pt x="10527285" y="4326890"/>
                  </a:lnTo>
                  <a:lnTo>
                    <a:pt x="10527285" y="4333240"/>
                  </a:lnTo>
                  <a:lnTo>
                    <a:pt x="165354" y="4333240"/>
                  </a:lnTo>
                  <a:lnTo>
                    <a:pt x="165354" y="4326890"/>
                  </a:lnTo>
                  <a:lnTo>
                    <a:pt x="165354" y="4333240"/>
                  </a:lnTo>
                  <a:cubicBezTo>
                    <a:pt x="74041" y="4333240"/>
                    <a:pt x="0" y="4259326"/>
                    <a:pt x="0" y="4168140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4168140"/>
                  </a:lnTo>
                  <a:lnTo>
                    <a:pt x="6350" y="4168140"/>
                  </a:lnTo>
                  <a:lnTo>
                    <a:pt x="12700" y="4168140"/>
                  </a:lnTo>
                  <a:cubicBezTo>
                    <a:pt x="12700" y="4252341"/>
                    <a:pt x="81026" y="4320540"/>
                    <a:pt x="165354" y="4320540"/>
                  </a:cubicBezTo>
                  <a:lnTo>
                    <a:pt x="10527285" y="4320540"/>
                  </a:lnTo>
                  <a:cubicBezTo>
                    <a:pt x="10611612" y="4320540"/>
                    <a:pt x="10679938" y="4252341"/>
                    <a:pt x="10679938" y="4168140"/>
                  </a:cubicBezTo>
                  <a:lnTo>
                    <a:pt x="10679938" y="165100"/>
                  </a:lnTo>
                  <a:cubicBezTo>
                    <a:pt x="10679938" y="80899"/>
                    <a:pt x="10611612" y="12700"/>
                    <a:pt x="10527285" y="12700"/>
                  </a:cubicBezTo>
                  <a:lnTo>
                    <a:pt x="165354" y="12700"/>
                  </a:lnTo>
                  <a:lnTo>
                    <a:pt x="165354" y="6350"/>
                  </a:lnTo>
                  <a:lnTo>
                    <a:pt x="165354" y="12700"/>
                  </a:lnTo>
                  <a:cubicBezTo>
                    <a:pt x="81026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578728" y="5944344"/>
            <a:ext cx="850553" cy="850552"/>
            <a:chOff x="0" y="0"/>
            <a:chExt cx="1134070" cy="113407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437066"/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9812685" y="6130379"/>
            <a:ext cx="382638" cy="478334"/>
            <a:chOff x="0" y="0"/>
            <a:chExt cx="510183" cy="637778"/>
          </a:xfrm>
        </p:grpSpPr>
        <p:sp>
          <p:nvSpPr>
            <p:cNvPr name="Freeform 19" id="19" descr="preencoded.png"/>
            <p:cNvSpPr/>
            <p:nvPr/>
          </p:nvSpPr>
          <p:spPr>
            <a:xfrm flipH="false" flipV="false" rot="0">
              <a:off x="0" y="0"/>
              <a:ext cx="510159" cy="637794"/>
            </a:xfrm>
            <a:custGeom>
              <a:avLst/>
              <a:gdLst/>
              <a:ahLst/>
              <a:cxnLst/>
              <a:rect r="r" b="b" t="t" l="l"/>
              <a:pathLst>
                <a:path h="637794" w="510159">
                  <a:moveTo>
                    <a:pt x="0" y="0"/>
                  </a:moveTo>
                  <a:lnTo>
                    <a:pt x="510159" y="0"/>
                  </a:lnTo>
                  <a:lnTo>
                    <a:pt x="510159" y="637794"/>
                  </a:lnTo>
                  <a:lnTo>
                    <a:pt x="0" y="637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" t="0" r="-8" b="2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96807" y="0"/>
            <a:ext cx="1939026" cy="1939026"/>
          </a:xfrm>
          <a:custGeom>
            <a:avLst/>
            <a:gdLst/>
            <a:ahLst/>
            <a:cxnLst/>
            <a:rect r="r" b="b" t="t" l="l"/>
            <a:pathLst>
              <a:path h="1939026" w="1939026">
                <a:moveTo>
                  <a:pt x="0" y="0"/>
                </a:moveTo>
                <a:lnTo>
                  <a:pt x="1939025" y="0"/>
                </a:lnTo>
                <a:lnTo>
                  <a:pt x="1939025" y="1939026"/>
                </a:lnTo>
                <a:lnTo>
                  <a:pt x="0" y="1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31314" y="1499328"/>
            <a:ext cx="15825371" cy="919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5562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Yardi Voyager: The Enterprise Powerhouse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92237" y="2951857"/>
            <a:ext cx="6266949" cy="513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149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Comprehensive Coverage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92238" y="3739109"/>
            <a:ext cx="7805886" cy="1441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23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Cloud-based, end-to-end platform for large, complex portfolios including multifamily, commercial, senior, and affordable housing.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499401" y="2951857"/>
            <a:ext cx="6756426" cy="513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149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Advanced Functionality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453414" y="3739109"/>
            <a:ext cx="7805886" cy="1441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23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Features integrated accounting compliant with GAAP and IFRS, customizable workflows, and comprehensive reporting.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85280" y="7030790"/>
            <a:ext cx="3544044" cy="47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850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Global Reach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85280" y="7727034"/>
            <a:ext cx="7423845" cy="90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5"/>
              </a:lnSpc>
            </a:pPr>
            <a:r>
              <a:rPr lang="en-US" sz="228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Enables global operations with multi-region, multi-currency support and mobile access.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578728" y="7030790"/>
            <a:ext cx="3544044" cy="47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850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Trusted Control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499401" y="7698459"/>
            <a:ext cx="7423994" cy="90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5"/>
              </a:lnSpc>
            </a:pPr>
            <a:r>
              <a:rPr lang="en-US" sz="228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Trusted by large property managers and investors for robust financial and operational control.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0" y="0"/>
            <a:ext cx="6858000" cy="10289827"/>
            <a:chOff x="0" y="0"/>
            <a:chExt cx="9144000" cy="13719770"/>
          </a:xfrm>
        </p:grpSpPr>
        <p:sp>
          <p:nvSpPr>
            <p:cNvPr name="Freeform 7" id="7" descr="preencoded.png"/>
            <p:cNvSpPr/>
            <p:nvPr/>
          </p:nvSpPr>
          <p:spPr>
            <a:xfrm flipH="false" flipV="false" rot="0">
              <a:off x="0" y="0"/>
              <a:ext cx="9144000" cy="13719811"/>
            </a:xfrm>
            <a:custGeom>
              <a:avLst/>
              <a:gdLst/>
              <a:ahLst/>
              <a:cxnLst/>
              <a:rect r="r" b="b" t="t" l="l"/>
              <a:pathLst>
                <a:path h="13719811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9811"/>
                  </a:lnTo>
                  <a:lnTo>
                    <a:pt x="0" y="13719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" t="0" r="-13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643664" y="3381287"/>
            <a:ext cx="9858672" cy="1402556"/>
            <a:chOff x="0" y="0"/>
            <a:chExt cx="13144897" cy="18700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9050" y="19050"/>
              <a:ext cx="13106781" cy="1831975"/>
            </a:xfrm>
            <a:custGeom>
              <a:avLst/>
              <a:gdLst/>
              <a:ahLst/>
              <a:cxnLst/>
              <a:rect r="r" b="b" t="t" l="l"/>
              <a:pathLst>
                <a:path h="1831975" w="13106781">
                  <a:moveTo>
                    <a:pt x="0" y="128016"/>
                  </a:moveTo>
                  <a:cubicBezTo>
                    <a:pt x="0" y="57277"/>
                    <a:pt x="58293" y="0"/>
                    <a:pt x="130302" y="0"/>
                  </a:cubicBezTo>
                  <a:lnTo>
                    <a:pt x="12976479" y="0"/>
                  </a:lnTo>
                  <a:cubicBezTo>
                    <a:pt x="13048489" y="0"/>
                    <a:pt x="13106781" y="57277"/>
                    <a:pt x="13106781" y="128016"/>
                  </a:cubicBezTo>
                  <a:lnTo>
                    <a:pt x="13106781" y="1703959"/>
                  </a:lnTo>
                  <a:cubicBezTo>
                    <a:pt x="13106781" y="1774698"/>
                    <a:pt x="13048489" y="1831975"/>
                    <a:pt x="12976479" y="1831975"/>
                  </a:cubicBezTo>
                  <a:lnTo>
                    <a:pt x="130302" y="1831975"/>
                  </a:lnTo>
                  <a:cubicBezTo>
                    <a:pt x="58293" y="1831975"/>
                    <a:pt x="0" y="1774698"/>
                    <a:pt x="0" y="170395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144881" cy="1870075"/>
            </a:xfrm>
            <a:custGeom>
              <a:avLst/>
              <a:gdLst/>
              <a:ahLst/>
              <a:cxnLst/>
              <a:rect r="r" b="b" t="t" l="l"/>
              <a:pathLst>
                <a:path h="1870075" w="13144881">
                  <a:moveTo>
                    <a:pt x="0" y="147066"/>
                  </a:moveTo>
                  <a:cubicBezTo>
                    <a:pt x="0" y="65532"/>
                    <a:pt x="67183" y="0"/>
                    <a:pt x="149352" y="0"/>
                  </a:cubicBezTo>
                  <a:lnTo>
                    <a:pt x="12995529" y="0"/>
                  </a:lnTo>
                  <a:lnTo>
                    <a:pt x="12995529" y="19050"/>
                  </a:lnTo>
                  <a:lnTo>
                    <a:pt x="12995529" y="0"/>
                  </a:lnTo>
                  <a:cubicBezTo>
                    <a:pt x="13077698" y="0"/>
                    <a:pt x="13144881" y="65532"/>
                    <a:pt x="13144881" y="147066"/>
                  </a:cubicBezTo>
                  <a:lnTo>
                    <a:pt x="13125831" y="147066"/>
                  </a:lnTo>
                  <a:lnTo>
                    <a:pt x="13144881" y="147066"/>
                  </a:lnTo>
                  <a:lnTo>
                    <a:pt x="13144881" y="1723009"/>
                  </a:lnTo>
                  <a:lnTo>
                    <a:pt x="13125831" y="1723009"/>
                  </a:lnTo>
                  <a:lnTo>
                    <a:pt x="13144881" y="1723009"/>
                  </a:lnTo>
                  <a:cubicBezTo>
                    <a:pt x="13144881" y="1804543"/>
                    <a:pt x="13077698" y="1870075"/>
                    <a:pt x="12995529" y="1870075"/>
                  </a:cubicBezTo>
                  <a:lnTo>
                    <a:pt x="12995529" y="1851025"/>
                  </a:lnTo>
                  <a:lnTo>
                    <a:pt x="12995529" y="1870075"/>
                  </a:lnTo>
                  <a:lnTo>
                    <a:pt x="149352" y="1870075"/>
                  </a:lnTo>
                  <a:lnTo>
                    <a:pt x="149352" y="1851025"/>
                  </a:lnTo>
                  <a:lnTo>
                    <a:pt x="149352" y="1870075"/>
                  </a:lnTo>
                  <a:cubicBezTo>
                    <a:pt x="67183" y="1870075"/>
                    <a:pt x="0" y="1804543"/>
                    <a:pt x="0" y="1723009"/>
                  </a:cubicBezTo>
                  <a:lnTo>
                    <a:pt x="0" y="147066"/>
                  </a:lnTo>
                  <a:lnTo>
                    <a:pt x="19050" y="147066"/>
                  </a:lnTo>
                  <a:lnTo>
                    <a:pt x="0" y="147066"/>
                  </a:lnTo>
                  <a:moveTo>
                    <a:pt x="38100" y="147066"/>
                  </a:moveTo>
                  <a:lnTo>
                    <a:pt x="38100" y="1723009"/>
                  </a:lnTo>
                  <a:lnTo>
                    <a:pt x="19050" y="1723009"/>
                  </a:lnTo>
                  <a:lnTo>
                    <a:pt x="38100" y="1723009"/>
                  </a:lnTo>
                  <a:cubicBezTo>
                    <a:pt x="38100" y="1782826"/>
                    <a:pt x="87630" y="1831975"/>
                    <a:pt x="149352" y="1831975"/>
                  </a:cubicBezTo>
                  <a:lnTo>
                    <a:pt x="12995529" y="1831975"/>
                  </a:lnTo>
                  <a:cubicBezTo>
                    <a:pt x="13057251" y="1831975"/>
                    <a:pt x="13106781" y="1782826"/>
                    <a:pt x="13106781" y="1723009"/>
                  </a:cubicBezTo>
                  <a:lnTo>
                    <a:pt x="13106781" y="147066"/>
                  </a:lnTo>
                  <a:cubicBezTo>
                    <a:pt x="13106781" y="87249"/>
                    <a:pt x="13057251" y="38100"/>
                    <a:pt x="12995529" y="38100"/>
                  </a:cubicBezTo>
                  <a:lnTo>
                    <a:pt x="149352" y="38100"/>
                  </a:lnTo>
                  <a:lnTo>
                    <a:pt x="149352" y="19050"/>
                  </a:lnTo>
                  <a:lnTo>
                    <a:pt x="149352" y="38100"/>
                  </a:lnTo>
                  <a:cubicBezTo>
                    <a:pt x="87630" y="38100"/>
                    <a:pt x="38100" y="87249"/>
                    <a:pt x="38100" y="147066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7643664" y="4983720"/>
            <a:ext cx="9858672" cy="1768227"/>
            <a:chOff x="0" y="0"/>
            <a:chExt cx="13144897" cy="23576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9050" y="19050"/>
              <a:ext cx="13106908" cy="2319528"/>
            </a:xfrm>
            <a:custGeom>
              <a:avLst/>
              <a:gdLst/>
              <a:ahLst/>
              <a:cxnLst/>
              <a:rect r="r" b="b" t="t" l="l"/>
              <a:pathLst>
                <a:path h="2319528" w="13106908">
                  <a:moveTo>
                    <a:pt x="0" y="128016"/>
                  </a:moveTo>
                  <a:cubicBezTo>
                    <a:pt x="0" y="57277"/>
                    <a:pt x="58039" y="0"/>
                    <a:pt x="129794" y="0"/>
                  </a:cubicBezTo>
                  <a:lnTo>
                    <a:pt x="12977114" y="0"/>
                  </a:lnTo>
                  <a:cubicBezTo>
                    <a:pt x="13048742" y="0"/>
                    <a:pt x="13106908" y="57277"/>
                    <a:pt x="13106908" y="128016"/>
                  </a:cubicBezTo>
                  <a:lnTo>
                    <a:pt x="13106908" y="2191512"/>
                  </a:lnTo>
                  <a:cubicBezTo>
                    <a:pt x="13106908" y="2262251"/>
                    <a:pt x="13048869" y="2319528"/>
                    <a:pt x="12977114" y="2319528"/>
                  </a:cubicBezTo>
                  <a:lnTo>
                    <a:pt x="129794" y="2319528"/>
                  </a:lnTo>
                  <a:cubicBezTo>
                    <a:pt x="58166" y="2319528"/>
                    <a:pt x="0" y="2262251"/>
                    <a:pt x="0" y="219151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145008" cy="2357628"/>
            </a:xfrm>
            <a:custGeom>
              <a:avLst/>
              <a:gdLst/>
              <a:ahLst/>
              <a:cxnLst/>
              <a:rect r="r" b="b" t="t" l="l"/>
              <a:pathLst>
                <a:path h="2357628" w="13145008">
                  <a:moveTo>
                    <a:pt x="0" y="147066"/>
                  </a:moveTo>
                  <a:cubicBezTo>
                    <a:pt x="0" y="65659"/>
                    <a:pt x="66802" y="0"/>
                    <a:pt x="148844" y="0"/>
                  </a:cubicBezTo>
                  <a:lnTo>
                    <a:pt x="12996164" y="0"/>
                  </a:lnTo>
                  <a:lnTo>
                    <a:pt x="12996164" y="19050"/>
                  </a:lnTo>
                  <a:lnTo>
                    <a:pt x="12996164" y="0"/>
                  </a:lnTo>
                  <a:cubicBezTo>
                    <a:pt x="13078079" y="0"/>
                    <a:pt x="13145008" y="65659"/>
                    <a:pt x="13145008" y="147066"/>
                  </a:cubicBezTo>
                  <a:lnTo>
                    <a:pt x="13125958" y="147066"/>
                  </a:lnTo>
                  <a:lnTo>
                    <a:pt x="13145008" y="147066"/>
                  </a:lnTo>
                  <a:lnTo>
                    <a:pt x="13145008" y="2210562"/>
                  </a:lnTo>
                  <a:lnTo>
                    <a:pt x="13125958" y="2210562"/>
                  </a:lnTo>
                  <a:lnTo>
                    <a:pt x="13145008" y="2210562"/>
                  </a:lnTo>
                  <a:cubicBezTo>
                    <a:pt x="13145008" y="2291969"/>
                    <a:pt x="13078206" y="2357628"/>
                    <a:pt x="12996164" y="2357628"/>
                  </a:cubicBezTo>
                  <a:lnTo>
                    <a:pt x="12996164" y="2338578"/>
                  </a:lnTo>
                  <a:lnTo>
                    <a:pt x="12996164" y="2357628"/>
                  </a:lnTo>
                  <a:lnTo>
                    <a:pt x="148844" y="2357628"/>
                  </a:lnTo>
                  <a:lnTo>
                    <a:pt x="148844" y="2338578"/>
                  </a:lnTo>
                  <a:lnTo>
                    <a:pt x="148844" y="2357628"/>
                  </a:lnTo>
                  <a:cubicBezTo>
                    <a:pt x="66802" y="2357628"/>
                    <a:pt x="0" y="2292096"/>
                    <a:pt x="0" y="2210562"/>
                  </a:cubicBezTo>
                  <a:lnTo>
                    <a:pt x="0" y="147066"/>
                  </a:lnTo>
                  <a:lnTo>
                    <a:pt x="19050" y="147066"/>
                  </a:lnTo>
                  <a:lnTo>
                    <a:pt x="0" y="147066"/>
                  </a:lnTo>
                  <a:moveTo>
                    <a:pt x="38100" y="147066"/>
                  </a:moveTo>
                  <a:lnTo>
                    <a:pt x="38100" y="2210562"/>
                  </a:lnTo>
                  <a:lnTo>
                    <a:pt x="19050" y="2210562"/>
                  </a:lnTo>
                  <a:lnTo>
                    <a:pt x="38100" y="2210562"/>
                  </a:lnTo>
                  <a:cubicBezTo>
                    <a:pt x="38100" y="2270506"/>
                    <a:pt x="87376" y="2319528"/>
                    <a:pt x="148844" y="2319528"/>
                  </a:cubicBezTo>
                  <a:lnTo>
                    <a:pt x="12996164" y="2319528"/>
                  </a:lnTo>
                  <a:cubicBezTo>
                    <a:pt x="13057505" y="2319528"/>
                    <a:pt x="13106908" y="2270506"/>
                    <a:pt x="13106908" y="2210562"/>
                  </a:cubicBezTo>
                  <a:lnTo>
                    <a:pt x="13106908" y="147066"/>
                  </a:lnTo>
                  <a:cubicBezTo>
                    <a:pt x="13106908" y="87122"/>
                    <a:pt x="13057632" y="38100"/>
                    <a:pt x="12996164" y="38100"/>
                  </a:cubicBezTo>
                  <a:lnTo>
                    <a:pt x="148844" y="38100"/>
                  </a:lnTo>
                  <a:lnTo>
                    <a:pt x="148844" y="19050"/>
                  </a:lnTo>
                  <a:lnTo>
                    <a:pt x="148844" y="38100"/>
                  </a:lnTo>
                  <a:cubicBezTo>
                    <a:pt x="87376" y="38100"/>
                    <a:pt x="38100" y="87122"/>
                    <a:pt x="38100" y="147066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7643664" y="6951822"/>
            <a:ext cx="9858672" cy="1402556"/>
            <a:chOff x="0" y="0"/>
            <a:chExt cx="13144897" cy="18700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9050" y="19050"/>
              <a:ext cx="13106781" cy="1831975"/>
            </a:xfrm>
            <a:custGeom>
              <a:avLst/>
              <a:gdLst/>
              <a:ahLst/>
              <a:cxnLst/>
              <a:rect r="r" b="b" t="t" l="l"/>
              <a:pathLst>
                <a:path h="1831975" w="13106781">
                  <a:moveTo>
                    <a:pt x="0" y="128016"/>
                  </a:moveTo>
                  <a:cubicBezTo>
                    <a:pt x="0" y="57277"/>
                    <a:pt x="58293" y="0"/>
                    <a:pt x="130302" y="0"/>
                  </a:cubicBezTo>
                  <a:lnTo>
                    <a:pt x="12976479" y="0"/>
                  </a:lnTo>
                  <a:cubicBezTo>
                    <a:pt x="13048489" y="0"/>
                    <a:pt x="13106781" y="57277"/>
                    <a:pt x="13106781" y="128016"/>
                  </a:cubicBezTo>
                  <a:lnTo>
                    <a:pt x="13106781" y="1703959"/>
                  </a:lnTo>
                  <a:cubicBezTo>
                    <a:pt x="13106781" y="1774698"/>
                    <a:pt x="13048489" y="1831975"/>
                    <a:pt x="12976479" y="1831975"/>
                  </a:cubicBezTo>
                  <a:lnTo>
                    <a:pt x="130302" y="1831975"/>
                  </a:lnTo>
                  <a:cubicBezTo>
                    <a:pt x="58293" y="1831975"/>
                    <a:pt x="0" y="1774698"/>
                    <a:pt x="0" y="170395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144881" cy="1870075"/>
            </a:xfrm>
            <a:custGeom>
              <a:avLst/>
              <a:gdLst/>
              <a:ahLst/>
              <a:cxnLst/>
              <a:rect r="r" b="b" t="t" l="l"/>
              <a:pathLst>
                <a:path h="1870075" w="13144881">
                  <a:moveTo>
                    <a:pt x="0" y="147066"/>
                  </a:moveTo>
                  <a:cubicBezTo>
                    <a:pt x="0" y="65532"/>
                    <a:pt x="67183" y="0"/>
                    <a:pt x="149352" y="0"/>
                  </a:cubicBezTo>
                  <a:lnTo>
                    <a:pt x="12995529" y="0"/>
                  </a:lnTo>
                  <a:lnTo>
                    <a:pt x="12995529" y="19050"/>
                  </a:lnTo>
                  <a:lnTo>
                    <a:pt x="12995529" y="0"/>
                  </a:lnTo>
                  <a:cubicBezTo>
                    <a:pt x="13077698" y="0"/>
                    <a:pt x="13144881" y="65532"/>
                    <a:pt x="13144881" y="147066"/>
                  </a:cubicBezTo>
                  <a:lnTo>
                    <a:pt x="13125831" y="147066"/>
                  </a:lnTo>
                  <a:lnTo>
                    <a:pt x="13144881" y="147066"/>
                  </a:lnTo>
                  <a:lnTo>
                    <a:pt x="13144881" y="1723009"/>
                  </a:lnTo>
                  <a:lnTo>
                    <a:pt x="13125831" y="1723009"/>
                  </a:lnTo>
                  <a:lnTo>
                    <a:pt x="13144881" y="1723009"/>
                  </a:lnTo>
                  <a:cubicBezTo>
                    <a:pt x="13144881" y="1804543"/>
                    <a:pt x="13077698" y="1870075"/>
                    <a:pt x="12995529" y="1870075"/>
                  </a:cubicBezTo>
                  <a:lnTo>
                    <a:pt x="12995529" y="1851025"/>
                  </a:lnTo>
                  <a:lnTo>
                    <a:pt x="12995529" y="1870075"/>
                  </a:lnTo>
                  <a:lnTo>
                    <a:pt x="149352" y="1870075"/>
                  </a:lnTo>
                  <a:lnTo>
                    <a:pt x="149352" y="1851025"/>
                  </a:lnTo>
                  <a:lnTo>
                    <a:pt x="149352" y="1870075"/>
                  </a:lnTo>
                  <a:cubicBezTo>
                    <a:pt x="67183" y="1870075"/>
                    <a:pt x="0" y="1804543"/>
                    <a:pt x="0" y="1723009"/>
                  </a:cubicBezTo>
                  <a:lnTo>
                    <a:pt x="0" y="147066"/>
                  </a:lnTo>
                  <a:lnTo>
                    <a:pt x="19050" y="147066"/>
                  </a:lnTo>
                  <a:lnTo>
                    <a:pt x="0" y="147066"/>
                  </a:lnTo>
                  <a:moveTo>
                    <a:pt x="38100" y="147066"/>
                  </a:moveTo>
                  <a:lnTo>
                    <a:pt x="38100" y="1723009"/>
                  </a:lnTo>
                  <a:lnTo>
                    <a:pt x="19050" y="1723009"/>
                  </a:lnTo>
                  <a:lnTo>
                    <a:pt x="38100" y="1723009"/>
                  </a:lnTo>
                  <a:cubicBezTo>
                    <a:pt x="38100" y="1782826"/>
                    <a:pt x="87630" y="1831975"/>
                    <a:pt x="149352" y="1831975"/>
                  </a:cubicBezTo>
                  <a:lnTo>
                    <a:pt x="12995529" y="1831975"/>
                  </a:lnTo>
                  <a:cubicBezTo>
                    <a:pt x="13057251" y="1831975"/>
                    <a:pt x="13106781" y="1782826"/>
                    <a:pt x="13106781" y="1723009"/>
                  </a:cubicBezTo>
                  <a:lnTo>
                    <a:pt x="13106781" y="147066"/>
                  </a:lnTo>
                  <a:cubicBezTo>
                    <a:pt x="13106781" y="87249"/>
                    <a:pt x="13057251" y="38100"/>
                    <a:pt x="12995529" y="38100"/>
                  </a:cubicBezTo>
                  <a:lnTo>
                    <a:pt x="149352" y="38100"/>
                  </a:lnTo>
                  <a:lnTo>
                    <a:pt x="149352" y="19050"/>
                  </a:lnTo>
                  <a:lnTo>
                    <a:pt x="149352" y="38100"/>
                  </a:lnTo>
                  <a:cubicBezTo>
                    <a:pt x="87630" y="38100"/>
                    <a:pt x="38100" y="87249"/>
                    <a:pt x="38100" y="147066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7643664" y="8554255"/>
            <a:ext cx="9858672" cy="1402556"/>
            <a:chOff x="0" y="0"/>
            <a:chExt cx="13144897" cy="187007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9050" y="19050"/>
              <a:ext cx="13106781" cy="1831975"/>
            </a:xfrm>
            <a:custGeom>
              <a:avLst/>
              <a:gdLst/>
              <a:ahLst/>
              <a:cxnLst/>
              <a:rect r="r" b="b" t="t" l="l"/>
              <a:pathLst>
                <a:path h="1831975" w="13106781">
                  <a:moveTo>
                    <a:pt x="0" y="128016"/>
                  </a:moveTo>
                  <a:cubicBezTo>
                    <a:pt x="0" y="57277"/>
                    <a:pt x="58293" y="0"/>
                    <a:pt x="130302" y="0"/>
                  </a:cubicBezTo>
                  <a:lnTo>
                    <a:pt x="12976479" y="0"/>
                  </a:lnTo>
                  <a:cubicBezTo>
                    <a:pt x="13048489" y="0"/>
                    <a:pt x="13106781" y="57277"/>
                    <a:pt x="13106781" y="128016"/>
                  </a:cubicBezTo>
                  <a:lnTo>
                    <a:pt x="13106781" y="1703959"/>
                  </a:lnTo>
                  <a:cubicBezTo>
                    <a:pt x="13106781" y="1774698"/>
                    <a:pt x="13048489" y="1831975"/>
                    <a:pt x="12976479" y="1831975"/>
                  </a:cubicBezTo>
                  <a:lnTo>
                    <a:pt x="130302" y="1831975"/>
                  </a:lnTo>
                  <a:cubicBezTo>
                    <a:pt x="58293" y="1831975"/>
                    <a:pt x="0" y="1774698"/>
                    <a:pt x="0" y="170395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144881" cy="1870075"/>
            </a:xfrm>
            <a:custGeom>
              <a:avLst/>
              <a:gdLst/>
              <a:ahLst/>
              <a:cxnLst/>
              <a:rect r="r" b="b" t="t" l="l"/>
              <a:pathLst>
                <a:path h="1870075" w="13144881">
                  <a:moveTo>
                    <a:pt x="0" y="147066"/>
                  </a:moveTo>
                  <a:cubicBezTo>
                    <a:pt x="0" y="65532"/>
                    <a:pt x="67183" y="0"/>
                    <a:pt x="149352" y="0"/>
                  </a:cubicBezTo>
                  <a:lnTo>
                    <a:pt x="12995529" y="0"/>
                  </a:lnTo>
                  <a:lnTo>
                    <a:pt x="12995529" y="19050"/>
                  </a:lnTo>
                  <a:lnTo>
                    <a:pt x="12995529" y="0"/>
                  </a:lnTo>
                  <a:cubicBezTo>
                    <a:pt x="13077698" y="0"/>
                    <a:pt x="13144881" y="65532"/>
                    <a:pt x="13144881" y="147066"/>
                  </a:cubicBezTo>
                  <a:lnTo>
                    <a:pt x="13125831" y="147066"/>
                  </a:lnTo>
                  <a:lnTo>
                    <a:pt x="13144881" y="147066"/>
                  </a:lnTo>
                  <a:lnTo>
                    <a:pt x="13144881" y="1723009"/>
                  </a:lnTo>
                  <a:lnTo>
                    <a:pt x="13125831" y="1723009"/>
                  </a:lnTo>
                  <a:lnTo>
                    <a:pt x="13144881" y="1723009"/>
                  </a:lnTo>
                  <a:cubicBezTo>
                    <a:pt x="13144881" y="1804543"/>
                    <a:pt x="13077698" y="1870075"/>
                    <a:pt x="12995529" y="1870075"/>
                  </a:cubicBezTo>
                  <a:lnTo>
                    <a:pt x="12995529" y="1851025"/>
                  </a:lnTo>
                  <a:lnTo>
                    <a:pt x="12995529" y="1870075"/>
                  </a:lnTo>
                  <a:lnTo>
                    <a:pt x="149352" y="1870075"/>
                  </a:lnTo>
                  <a:lnTo>
                    <a:pt x="149352" y="1851025"/>
                  </a:lnTo>
                  <a:lnTo>
                    <a:pt x="149352" y="1870075"/>
                  </a:lnTo>
                  <a:cubicBezTo>
                    <a:pt x="67183" y="1870075"/>
                    <a:pt x="0" y="1804543"/>
                    <a:pt x="0" y="1723009"/>
                  </a:cubicBezTo>
                  <a:lnTo>
                    <a:pt x="0" y="147066"/>
                  </a:lnTo>
                  <a:lnTo>
                    <a:pt x="19050" y="147066"/>
                  </a:lnTo>
                  <a:lnTo>
                    <a:pt x="0" y="147066"/>
                  </a:lnTo>
                  <a:moveTo>
                    <a:pt x="38100" y="147066"/>
                  </a:moveTo>
                  <a:lnTo>
                    <a:pt x="38100" y="1723009"/>
                  </a:lnTo>
                  <a:lnTo>
                    <a:pt x="19050" y="1723009"/>
                  </a:lnTo>
                  <a:lnTo>
                    <a:pt x="38100" y="1723009"/>
                  </a:lnTo>
                  <a:cubicBezTo>
                    <a:pt x="38100" y="1782826"/>
                    <a:pt x="87630" y="1831975"/>
                    <a:pt x="149352" y="1831975"/>
                  </a:cubicBezTo>
                  <a:lnTo>
                    <a:pt x="12995529" y="1831975"/>
                  </a:lnTo>
                  <a:cubicBezTo>
                    <a:pt x="13057251" y="1831975"/>
                    <a:pt x="13106781" y="1782826"/>
                    <a:pt x="13106781" y="1723009"/>
                  </a:cubicBezTo>
                  <a:lnTo>
                    <a:pt x="13106781" y="147066"/>
                  </a:lnTo>
                  <a:cubicBezTo>
                    <a:pt x="13106781" y="87249"/>
                    <a:pt x="13057251" y="38100"/>
                    <a:pt x="12995529" y="38100"/>
                  </a:cubicBezTo>
                  <a:lnTo>
                    <a:pt x="149352" y="38100"/>
                  </a:lnTo>
                  <a:lnTo>
                    <a:pt x="149352" y="19050"/>
                  </a:lnTo>
                  <a:lnTo>
                    <a:pt x="149352" y="38100"/>
                  </a:lnTo>
                  <a:cubicBezTo>
                    <a:pt x="87630" y="38100"/>
                    <a:pt x="38100" y="87249"/>
                    <a:pt x="38100" y="147066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6487201" y="0"/>
            <a:ext cx="1544199" cy="1544199"/>
          </a:xfrm>
          <a:custGeom>
            <a:avLst/>
            <a:gdLst/>
            <a:ahLst/>
            <a:cxnLst/>
            <a:rect r="r" b="b" t="t" l="l"/>
            <a:pathLst>
              <a:path h="1544199" w="1544199">
                <a:moveTo>
                  <a:pt x="0" y="0"/>
                </a:moveTo>
                <a:lnTo>
                  <a:pt x="1544198" y="0"/>
                </a:lnTo>
                <a:lnTo>
                  <a:pt x="1544198" y="1544199"/>
                </a:lnTo>
                <a:lnTo>
                  <a:pt x="0" y="15441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7643664" y="735604"/>
            <a:ext cx="9830097" cy="2178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87"/>
              </a:lnSpc>
            </a:pPr>
            <a:r>
              <a:rPr lang="en-US" sz="4537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Yardi Breeze: Simplicity Meets Efficiency for Small to Mid-Sized Managers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914977" y="3614501"/>
            <a:ext cx="4286771" cy="365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User-Friendly Design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14977" y="4061134"/>
            <a:ext cx="9316045" cy="349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1750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Designed for smaller portfolios with an intuitive, mobile-friendly interface.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914977" y="5216934"/>
            <a:ext cx="2857351" cy="365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Core Features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914977" y="5663566"/>
            <a:ext cx="9316045" cy="711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1750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Includes tenant and lease management, basic accounting, rent collection, and maintenance tracking.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914977" y="7185036"/>
            <a:ext cx="2857351" cy="365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Marketing Tools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914977" y="7631670"/>
            <a:ext cx="9316045" cy="349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1750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Offers marketing tools for online listings and tenant applications.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914977" y="8787469"/>
            <a:ext cx="2857351" cy="365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Scalable Growth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914977" y="9234102"/>
            <a:ext cx="9316045" cy="349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1750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Seamless upgrade path to Voyager as business scales, preserving data continuity.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1012" y="5143500"/>
            <a:ext cx="647402" cy="647403"/>
            <a:chOff x="0" y="0"/>
            <a:chExt cx="863203" cy="8632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DFECE9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279880" y="5143500"/>
            <a:ext cx="647403" cy="647403"/>
            <a:chOff x="0" y="0"/>
            <a:chExt cx="863203" cy="86320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DFECE9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51012" y="7781776"/>
            <a:ext cx="647402" cy="647403"/>
            <a:chOff x="0" y="0"/>
            <a:chExt cx="863203" cy="86320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DFECE9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279880" y="7781776"/>
            <a:ext cx="647403" cy="647403"/>
            <a:chOff x="0" y="0"/>
            <a:chExt cx="863203" cy="86320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" y="63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691769" y="0"/>
                  </a:lnTo>
                  <a:cubicBezTo>
                    <a:pt x="779399" y="0"/>
                    <a:pt x="850519" y="71120"/>
                    <a:pt x="850519" y="158750"/>
                  </a:cubicBezTo>
                  <a:lnTo>
                    <a:pt x="850519" y="691769"/>
                  </a:lnTo>
                  <a:cubicBezTo>
                    <a:pt x="850519" y="779399"/>
                    <a:pt x="779399" y="850519"/>
                    <a:pt x="691769" y="850519"/>
                  </a:cubicBezTo>
                  <a:lnTo>
                    <a:pt x="158750" y="850519"/>
                  </a:lnTo>
                  <a:cubicBezTo>
                    <a:pt x="71120" y="850519"/>
                    <a:pt x="0" y="779399"/>
                    <a:pt x="0" y="691769"/>
                  </a:cubicBezTo>
                  <a:close/>
                </a:path>
              </a:pathLst>
            </a:custGeom>
            <a:solidFill>
              <a:srgbClr val="DFECE9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63219" cy="863219"/>
            </a:xfrm>
            <a:custGeom>
              <a:avLst/>
              <a:gdLst/>
              <a:ahLst/>
              <a:cxnLst/>
              <a:rect r="r" b="b" t="t" l="l"/>
              <a:pathLst>
                <a:path h="863219" w="863219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lnTo>
                    <a:pt x="698119" y="6350"/>
                  </a:lnTo>
                  <a:lnTo>
                    <a:pt x="698119" y="0"/>
                  </a:lnTo>
                  <a:cubicBezTo>
                    <a:pt x="789305" y="0"/>
                    <a:pt x="863219" y="73914"/>
                    <a:pt x="863219" y="165100"/>
                  </a:cubicBezTo>
                  <a:lnTo>
                    <a:pt x="856869" y="165100"/>
                  </a:lnTo>
                  <a:lnTo>
                    <a:pt x="863219" y="165100"/>
                  </a:lnTo>
                  <a:lnTo>
                    <a:pt x="863219" y="698119"/>
                  </a:lnTo>
                  <a:lnTo>
                    <a:pt x="856869" y="698119"/>
                  </a:lnTo>
                  <a:lnTo>
                    <a:pt x="863219" y="698119"/>
                  </a:lnTo>
                  <a:cubicBezTo>
                    <a:pt x="863219" y="789305"/>
                    <a:pt x="789305" y="863219"/>
                    <a:pt x="698119" y="863219"/>
                  </a:cubicBezTo>
                  <a:lnTo>
                    <a:pt x="698119" y="856869"/>
                  </a:lnTo>
                  <a:lnTo>
                    <a:pt x="698119" y="863219"/>
                  </a:lnTo>
                  <a:lnTo>
                    <a:pt x="165100" y="863219"/>
                  </a:lnTo>
                  <a:lnTo>
                    <a:pt x="165100" y="856869"/>
                  </a:lnTo>
                  <a:lnTo>
                    <a:pt x="165100" y="863219"/>
                  </a:lnTo>
                  <a:cubicBezTo>
                    <a:pt x="73914" y="863219"/>
                    <a:pt x="0" y="789305"/>
                    <a:pt x="0" y="698119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98119"/>
                  </a:lnTo>
                  <a:lnTo>
                    <a:pt x="6350" y="698119"/>
                  </a:lnTo>
                  <a:lnTo>
                    <a:pt x="12700" y="698119"/>
                  </a:lnTo>
                  <a:cubicBezTo>
                    <a:pt x="12700" y="782320"/>
                    <a:pt x="80899" y="850519"/>
                    <a:pt x="165100" y="850519"/>
                  </a:cubicBezTo>
                  <a:lnTo>
                    <a:pt x="698119" y="850519"/>
                  </a:lnTo>
                  <a:cubicBezTo>
                    <a:pt x="782320" y="850519"/>
                    <a:pt x="850519" y="782320"/>
                    <a:pt x="850519" y="698119"/>
                  </a:cubicBezTo>
                  <a:lnTo>
                    <a:pt x="850519" y="165100"/>
                  </a:lnTo>
                  <a:cubicBezTo>
                    <a:pt x="850519" y="80899"/>
                    <a:pt x="782320" y="12700"/>
                    <a:pt x="698119" y="12700"/>
                  </a:cubicBezTo>
                  <a:lnTo>
                    <a:pt x="165100" y="12700"/>
                  </a:lnTo>
                  <a:lnTo>
                    <a:pt x="165100" y="6350"/>
                  </a:lnTo>
                  <a:lnTo>
                    <a:pt x="165100" y="12700"/>
                  </a:lnTo>
                  <a:cubicBezTo>
                    <a:pt x="80899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259495" y="0"/>
            <a:ext cx="1678159" cy="1678159"/>
          </a:xfrm>
          <a:custGeom>
            <a:avLst/>
            <a:gdLst/>
            <a:ahLst/>
            <a:cxnLst/>
            <a:rect r="r" b="b" t="t" l="l"/>
            <a:pathLst>
              <a:path h="1678159" w="1678159">
                <a:moveTo>
                  <a:pt x="0" y="0"/>
                </a:moveTo>
                <a:lnTo>
                  <a:pt x="1678160" y="0"/>
                </a:lnTo>
                <a:lnTo>
                  <a:pt x="1678160" y="1678159"/>
                </a:lnTo>
                <a:lnTo>
                  <a:pt x="0" y="16781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28700" y="1333269"/>
            <a:ext cx="16303526" cy="179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5562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Yardi Elevate: Intelligence and Automation for Commercial Assets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1012" y="3585865"/>
            <a:ext cx="16303526" cy="91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5"/>
              </a:lnSpc>
            </a:pPr>
            <a:r>
              <a:rPr lang="en-US" sz="22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Yardi Elevate is a specialized suite focused on maximizing commercial real estate asset performance and operational efficiency.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62112" y="5229969"/>
            <a:ext cx="425202" cy="474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77170" y="5197971"/>
            <a:ext cx="3544044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Integrated Suite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937655" y="5772894"/>
            <a:ext cx="7053114" cy="144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Integrates Construction Manager, Facility Manager, Floorplan Manager, Forecast Manager, and Valuation Manager for a holistic view.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390981" y="5229969"/>
            <a:ext cx="425203" cy="474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06037" y="5197971"/>
            <a:ext cx="6121686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Automated Workflows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06037" y="5772894"/>
            <a:ext cx="7053262" cy="144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Automates work orders, preventive maintenance, and vendor management to significantly reduce costs and downtime.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62112" y="7868245"/>
            <a:ext cx="425202" cy="474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3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77170" y="7836247"/>
            <a:ext cx="3544044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Real-Time Insights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877170" y="8411170"/>
            <a:ext cx="7053114" cy="144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Dashboards provide instant insights into NOI, operating costs, and project forecasting, enabling proactive decision-making.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390981" y="7868245"/>
            <a:ext cx="425203" cy="474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4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06037" y="7836247"/>
            <a:ext cx="5301527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Mobile Empowerment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206037" y="8411170"/>
            <a:ext cx="7053262" cy="144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Mobile apps empower technicians and managers with on-the-go updates and inspection capabilities, improving field efficiency.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769441" y="1868686"/>
            <a:ext cx="8106370" cy="8106370"/>
            <a:chOff x="0" y="0"/>
            <a:chExt cx="10808493" cy="10808493"/>
          </a:xfrm>
        </p:grpSpPr>
        <p:sp>
          <p:nvSpPr>
            <p:cNvPr name="Freeform 7" id="7" descr="preencoded.png"/>
            <p:cNvSpPr/>
            <p:nvPr/>
          </p:nvSpPr>
          <p:spPr>
            <a:xfrm flipH="false" flipV="false" rot="0">
              <a:off x="0" y="0"/>
              <a:ext cx="10808462" cy="10808462"/>
            </a:xfrm>
            <a:custGeom>
              <a:avLst/>
              <a:gdLst/>
              <a:ahLst/>
              <a:cxnLst/>
              <a:rect r="r" b="b" t="t" l="l"/>
              <a:pathLst>
                <a:path h="10808462" w="10808462">
                  <a:moveTo>
                    <a:pt x="0" y="0"/>
                  </a:moveTo>
                  <a:lnTo>
                    <a:pt x="10808462" y="0"/>
                  </a:lnTo>
                  <a:lnTo>
                    <a:pt x="10808462" y="10808462"/>
                  </a:lnTo>
                  <a:lnTo>
                    <a:pt x="0" y="10808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6289787" y="109607"/>
            <a:ext cx="1939026" cy="1939026"/>
          </a:xfrm>
          <a:custGeom>
            <a:avLst/>
            <a:gdLst/>
            <a:ahLst/>
            <a:cxnLst/>
            <a:rect r="r" b="b" t="t" l="l"/>
            <a:pathLst>
              <a:path h="1939026" w="1939026">
                <a:moveTo>
                  <a:pt x="0" y="0"/>
                </a:moveTo>
                <a:lnTo>
                  <a:pt x="1939026" y="0"/>
                </a:lnTo>
                <a:lnTo>
                  <a:pt x="1939026" y="1939026"/>
                </a:lnTo>
                <a:lnTo>
                  <a:pt x="0" y="1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19895" y="317434"/>
            <a:ext cx="15448210" cy="1374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74"/>
              </a:lnSpc>
            </a:pPr>
            <a:r>
              <a:rPr lang="en-US" sz="4312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Real-World Impact: How Yardi Transforms Property Management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468580" y="2286758"/>
            <a:ext cx="8106370" cy="1441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0062" indent="-180031" lvl="1">
              <a:lnSpc>
                <a:spcPts val="3890"/>
              </a:lnSpc>
              <a:buFont typeface="Arial"/>
              <a:buChar char="•"/>
            </a:pPr>
            <a:r>
              <a:rPr lang="en-US" b="true" sz="2387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Big V Property Group:</a:t>
            </a:r>
            <a:r>
              <a:rPr lang="en-US" sz="23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 Facility Manager's automation led to reduced maintenance costs and improved tenant satisfaction.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68580" y="4174357"/>
            <a:ext cx="8106370" cy="1441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0062" indent="-180031" lvl="1">
              <a:lnSpc>
                <a:spcPts val="3890"/>
              </a:lnSpc>
              <a:buFont typeface="Arial"/>
              <a:buChar char="•"/>
            </a:pPr>
            <a:r>
              <a:rPr lang="en-US" b="true" sz="2387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Construction Efficiency:</a:t>
            </a:r>
            <a:r>
              <a:rPr lang="en-US" sz="23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 Construction Manager streamlines contract bidding and vendor selection, accelerating project timelines.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68580" y="6063588"/>
            <a:ext cx="8106370" cy="1441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0062" indent="-180031" lvl="1">
              <a:lnSpc>
                <a:spcPts val="3890"/>
              </a:lnSpc>
              <a:buFont typeface="Arial"/>
              <a:buChar char="•"/>
            </a:pPr>
            <a:r>
              <a:rPr lang="en-US" b="true" sz="2387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Accurate Forecasting:</a:t>
            </a:r>
            <a:r>
              <a:rPr lang="en-US" sz="23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 Forecast Manager replaces error-prone spreadsheets with rolling forecasts, significantly improving budgeting accuracy.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68580" y="7816745"/>
            <a:ext cx="8106370" cy="1441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0062" indent="-180031" lvl="1">
              <a:lnSpc>
                <a:spcPts val="3890"/>
              </a:lnSpc>
              <a:buFont typeface="Arial"/>
              <a:buChar char="•"/>
            </a:pPr>
            <a:r>
              <a:rPr lang="en-US" b="true" sz="2387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Increased Occupancy:</a:t>
            </a:r>
            <a:r>
              <a:rPr lang="en-US" sz="23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 Breeze's marketing tools simplify online listings and tenant screening, helping small landlords boost occupancy rates.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07CE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87475" y="3314700"/>
            <a:ext cx="16313051" cy="5110460"/>
            <a:chOff x="0" y="0"/>
            <a:chExt cx="21750735" cy="681394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350" y="6350"/>
              <a:ext cx="21738082" cy="6801231"/>
            </a:xfrm>
            <a:custGeom>
              <a:avLst/>
              <a:gdLst/>
              <a:ahLst/>
              <a:cxnLst/>
              <a:rect r="r" b="b" t="t" l="l"/>
              <a:pathLst>
                <a:path h="6801231" w="21738082">
                  <a:moveTo>
                    <a:pt x="0" y="158750"/>
                  </a:moveTo>
                  <a:cubicBezTo>
                    <a:pt x="0" y="71120"/>
                    <a:pt x="71247" y="0"/>
                    <a:pt x="159004" y="0"/>
                  </a:cubicBezTo>
                  <a:lnTo>
                    <a:pt x="21579078" y="0"/>
                  </a:lnTo>
                  <a:cubicBezTo>
                    <a:pt x="21666836" y="0"/>
                    <a:pt x="21738082" y="71120"/>
                    <a:pt x="21738082" y="158750"/>
                  </a:cubicBezTo>
                  <a:lnTo>
                    <a:pt x="21738082" y="6642481"/>
                  </a:lnTo>
                  <a:cubicBezTo>
                    <a:pt x="21738082" y="6730238"/>
                    <a:pt x="21666836" y="6801231"/>
                    <a:pt x="21579078" y="6801231"/>
                  </a:cubicBezTo>
                  <a:lnTo>
                    <a:pt x="159004" y="6801231"/>
                  </a:lnTo>
                  <a:cubicBezTo>
                    <a:pt x="71247" y="6801231"/>
                    <a:pt x="0" y="6730112"/>
                    <a:pt x="0" y="6642481"/>
                  </a:cubicBezTo>
                  <a:close/>
                </a:path>
              </a:pathLst>
            </a:custGeom>
            <a:solidFill>
              <a:srgbClr val="DFECE9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50782" cy="6813931"/>
            </a:xfrm>
            <a:custGeom>
              <a:avLst/>
              <a:gdLst/>
              <a:ahLst/>
              <a:cxnLst/>
              <a:rect r="r" b="b" t="t" l="l"/>
              <a:pathLst>
                <a:path h="6813931" w="21750782">
                  <a:moveTo>
                    <a:pt x="0" y="165100"/>
                  </a:moveTo>
                  <a:cubicBezTo>
                    <a:pt x="0" y="73914"/>
                    <a:pt x="74041" y="0"/>
                    <a:pt x="165354" y="0"/>
                  </a:cubicBezTo>
                  <a:lnTo>
                    <a:pt x="21585428" y="0"/>
                  </a:lnTo>
                  <a:lnTo>
                    <a:pt x="21585428" y="6350"/>
                  </a:lnTo>
                  <a:lnTo>
                    <a:pt x="21585428" y="0"/>
                  </a:lnTo>
                  <a:cubicBezTo>
                    <a:pt x="21676742" y="0"/>
                    <a:pt x="21750782" y="73914"/>
                    <a:pt x="21750782" y="165100"/>
                  </a:cubicBezTo>
                  <a:lnTo>
                    <a:pt x="21744432" y="165100"/>
                  </a:lnTo>
                  <a:lnTo>
                    <a:pt x="21750782" y="165100"/>
                  </a:lnTo>
                  <a:lnTo>
                    <a:pt x="21750782" y="6648831"/>
                  </a:lnTo>
                  <a:lnTo>
                    <a:pt x="21744432" y="6648831"/>
                  </a:lnTo>
                  <a:lnTo>
                    <a:pt x="21750782" y="6648831"/>
                  </a:lnTo>
                  <a:cubicBezTo>
                    <a:pt x="21750782" y="6740017"/>
                    <a:pt x="21676742" y="6813931"/>
                    <a:pt x="21585428" y="6813931"/>
                  </a:cubicBezTo>
                  <a:lnTo>
                    <a:pt x="21585428" y="6807581"/>
                  </a:lnTo>
                  <a:lnTo>
                    <a:pt x="21585428" y="6813931"/>
                  </a:lnTo>
                  <a:lnTo>
                    <a:pt x="165354" y="6813931"/>
                  </a:lnTo>
                  <a:lnTo>
                    <a:pt x="165354" y="6807581"/>
                  </a:lnTo>
                  <a:lnTo>
                    <a:pt x="165354" y="6813931"/>
                  </a:lnTo>
                  <a:cubicBezTo>
                    <a:pt x="74041" y="6813931"/>
                    <a:pt x="0" y="6740017"/>
                    <a:pt x="0" y="6648831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6648831"/>
                  </a:lnTo>
                  <a:lnTo>
                    <a:pt x="6350" y="6648831"/>
                  </a:lnTo>
                  <a:lnTo>
                    <a:pt x="12700" y="6648831"/>
                  </a:lnTo>
                  <a:cubicBezTo>
                    <a:pt x="12700" y="6733032"/>
                    <a:pt x="81026" y="6801231"/>
                    <a:pt x="165354" y="6801231"/>
                  </a:cubicBezTo>
                  <a:lnTo>
                    <a:pt x="21585428" y="6801231"/>
                  </a:lnTo>
                  <a:cubicBezTo>
                    <a:pt x="21669756" y="6801231"/>
                    <a:pt x="21738082" y="6732905"/>
                    <a:pt x="21738082" y="6648831"/>
                  </a:cubicBezTo>
                  <a:lnTo>
                    <a:pt x="21738082" y="165100"/>
                  </a:lnTo>
                  <a:cubicBezTo>
                    <a:pt x="21738082" y="80899"/>
                    <a:pt x="21669756" y="12700"/>
                    <a:pt x="21585428" y="12700"/>
                  </a:cubicBezTo>
                  <a:lnTo>
                    <a:pt x="165354" y="12700"/>
                  </a:lnTo>
                  <a:lnTo>
                    <a:pt x="165354" y="6350"/>
                  </a:lnTo>
                  <a:lnTo>
                    <a:pt x="165354" y="12700"/>
                  </a:lnTo>
                  <a:cubicBezTo>
                    <a:pt x="81026" y="12700"/>
                    <a:pt x="12700" y="81026"/>
                    <a:pt x="12700" y="165100"/>
                  </a:cubicBezTo>
                  <a:close/>
                </a:path>
              </a:pathLst>
            </a:custGeom>
            <a:solidFill>
              <a:srgbClr val="C5D2CF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01762" y="3328987"/>
            <a:ext cx="8142237" cy="2540942"/>
            <a:chOff x="0" y="0"/>
            <a:chExt cx="10856317" cy="33879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856214" cy="3387852"/>
            </a:xfrm>
            <a:custGeom>
              <a:avLst/>
              <a:gdLst/>
              <a:ahLst/>
              <a:cxnLst/>
              <a:rect r="r" b="b" t="t" l="l"/>
              <a:pathLst>
                <a:path h="3387852" w="10856214">
                  <a:moveTo>
                    <a:pt x="0" y="158750"/>
                  </a:moveTo>
                  <a:cubicBezTo>
                    <a:pt x="0" y="71120"/>
                    <a:pt x="71120" y="0"/>
                    <a:pt x="158750" y="0"/>
                  </a:cubicBezTo>
                  <a:lnTo>
                    <a:pt x="10697464" y="0"/>
                  </a:lnTo>
                  <a:cubicBezTo>
                    <a:pt x="10785221" y="0"/>
                    <a:pt x="10856214" y="71120"/>
                    <a:pt x="10856214" y="158750"/>
                  </a:cubicBezTo>
                  <a:lnTo>
                    <a:pt x="10856214" y="3229102"/>
                  </a:lnTo>
                  <a:cubicBezTo>
                    <a:pt x="10856214" y="3316859"/>
                    <a:pt x="10785094" y="3387852"/>
                    <a:pt x="10697464" y="3387852"/>
                  </a:cubicBezTo>
                  <a:lnTo>
                    <a:pt x="158750" y="3387852"/>
                  </a:lnTo>
                  <a:cubicBezTo>
                    <a:pt x="70993" y="3387852"/>
                    <a:pt x="0" y="3316732"/>
                    <a:pt x="0" y="322910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144000" y="3328987"/>
            <a:ext cx="8142237" cy="2540942"/>
            <a:chOff x="0" y="0"/>
            <a:chExt cx="10856317" cy="338792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856341" cy="3387979"/>
            </a:xfrm>
            <a:custGeom>
              <a:avLst/>
              <a:gdLst/>
              <a:ahLst/>
              <a:cxnLst/>
              <a:rect r="r" b="b" t="t" l="l"/>
              <a:pathLst>
                <a:path h="3387979" w="10856341">
                  <a:moveTo>
                    <a:pt x="0" y="0"/>
                  </a:moveTo>
                  <a:lnTo>
                    <a:pt x="10856341" y="0"/>
                  </a:lnTo>
                  <a:lnTo>
                    <a:pt x="10856341" y="3387979"/>
                  </a:lnTo>
                  <a:lnTo>
                    <a:pt x="0" y="338797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9144000" y="3328987"/>
            <a:ext cx="38100" cy="2540942"/>
            <a:chOff x="0" y="0"/>
            <a:chExt cx="50800" cy="338792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0800" cy="3387979"/>
            </a:xfrm>
            <a:custGeom>
              <a:avLst/>
              <a:gdLst/>
              <a:ahLst/>
              <a:cxnLst/>
              <a:rect r="r" b="b" t="t" l="l"/>
              <a:pathLst>
                <a:path h="3387979" w="5080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3362579"/>
                  </a:lnTo>
                  <a:cubicBezTo>
                    <a:pt x="50800" y="3376549"/>
                    <a:pt x="39370" y="3387979"/>
                    <a:pt x="25400" y="3387979"/>
                  </a:cubicBezTo>
                  <a:cubicBezTo>
                    <a:pt x="11430" y="3387979"/>
                    <a:pt x="0" y="3376549"/>
                    <a:pt x="0" y="3362579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001762" y="5869930"/>
            <a:ext cx="8142237" cy="2540943"/>
            <a:chOff x="0" y="0"/>
            <a:chExt cx="10856317" cy="338792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856341" cy="3387979"/>
            </a:xfrm>
            <a:custGeom>
              <a:avLst/>
              <a:gdLst/>
              <a:ahLst/>
              <a:cxnLst/>
              <a:rect r="r" b="b" t="t" l="l"/>
              <a:pathLst>
                <a:path h="3387979" w="10856341">
                  <a:moveTo>
                    <a:pt x="0" y="0"/>
                  </a:moveTo>
                  <a:lnTo>
                    <a:pt x="10856341" y="0"/>
                  </a:lnTo>
                  <a:lnTo>
                    <a:pt x="10856341" y="3387979"/>
                  </a:lnTo>
                  <a:lnTo>
                    <a:pt x="0" y="338797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01762" y="5869930"/>
            <a:ext cx="8142237" cy="38100"/>
            <a:chOff x="0" y="0"/>
            <a:chExt cx="10856317" cy="50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856341" cy="50800"/>
            </a:xfrm>
            <a:custGeom>
              <a:avLst/>
              <a:gdLst/>
              <a:ahLst/>
              <a:cxnLst/>
              <a:rect r="r" b="b" t="t" l="l"/>
              <a:pathLst>
                <a:path h="50800" w="10856341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0830941" y="0"/>
                  </a:lnTo>
                  <a:cubicBezTo>
                    <a:pt x="10844911" y="0"/>
                    <a:pt x="10856341" y="11430"/>
                    <a:pt x="10856341" y="25400"/>
                  </a:cubicBezTo>
                  <a:cubicBezTo>
                    <a:pt x="10856341" y="39370"/>
                    <a:pt x="10844911" y="50800"/>
                    <a:pt x="10830941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144000" y="5869930"/>
            <a:ext cx="8142237" cy="2540943"/>
            <a:chOff x="0" y="0"/>
            <a:chExt cx="10856317" cy="338792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856341" cy="3387979"/>
            </a:xfrm>
            <a:custGeom>
              <a:avLst/>
              <a:gdLst/>
              <a:ahLst/>
              <a:cxnLst/>
              <a:rect r="r" b="b" t="t" l="l"/>
              <a:pathLst>
                <a:path h="3387979" w="10856341">
                  <a:moveTo>
                    <a:pt x="0" y="0"/>
                  </a:moveTo>
                  <a:lnTo>
                    <a:pt x="10856341" y="0"/>
                  </a:lnTo>
                  <a:lnTo>
                    <a:pt x="10856341" y="3387979"/>
                  </a:lnTo>
                  <a:lnTo>
                    <a:pt x="0" y="338797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9144000" y="5869930"/>
            <a:ext cx="38100" cy="2540943"/>
            <a:chOff x="0" y="0"/>
            <a:chExt cx="50800" cy="338792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50800" cy="3387979"/>
            </a:xfrm>
            <a:custGeom>
              <a:avLst/>
              <a:gdLst/>
              <a:ahLst/>
              <a:cxnLst/>
              <a:rect r="r" b="b" t="t" l="l"/>
              <a:pathLst>
                <a:path h="3387979" w="5080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3362579"/>
                  </a:lnTo>
                  <a:cubicBezTo>
                    <a:pt x="50800" y="3376549"/>
                    <a:pt x="39370" y="3387979"/>
                    <a:pt x="25400" y="3387979"/>
                  </a:cubicBezTo>
                  <a:cubicBezTo>
                    <a:pt x="11430" y="3387979"/>
                    <a:pt x="0" y="3376549"/>
                    <a:pt x="0" y="3362579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9144000" y="5869930"/>
            <a:ext cx="8142237" cy="38100"/>
            <a:chOff x="0" y="0"/>
            <a:chExt cx="10856317" cy="50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856341" cy="50800"/>
            </a:xfrm>
            <a:custGeom>
              <a:avLst/>
              <a:gdLst/>
              <a:ahLst/>
              <a:cxnLst/>
              <a:rect r="r" b="b" t="t" l="l"/>
              <a:pathLst>
                <a:path h="50800" w="10856341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0830941" y="0"/>
                  </a:lnTo>
                  <a:cubicBezTo>
                    <a:pt x="10844911" y="0"/>
                    <a:pt x="10856341" y="11430"/>
                    <a:pt x="10856341" y="25400"/>
                  </a:cubicBezTo>
                  <a:cubicBezTo>
                    <a:pt x="10856341" y="39370"/>
                    <a:pt x="10844911" y="50800"/>
                    <a:pt x="10830941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355274" y="353996"/>
            <a:ext cx="2412066" cy="674704"/>
          </a:xfrm>
          <a:custGeom>
            <a:avLst/>
            <a:gdLst/>
            <a:ahLst/>
            <a:cxnLst/>
            <a:rect r="r" b="b" t="t" l="l"/>
            <a:pathLst>
              <a:path h="674704" w="2412066">
                <a:moveTo>
                  <a:pt x="0" y="0"/>
                </a:moveTo>
                <a:lnTo>
                  <a:pt x="2412066" y="0"/>
                </a:lnTo>
                <a:lnTo>
                  <a:pt x="2412066" y="674704"/>
                </a:lnTo>
                <a:lnTo>
                  <a:pt x="0" y="674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285280" y="1662146"/>
            <a:ext cx="15691545" cy="919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5562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Why Choose a Single Integrated Platform?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85280" y="3564880"/>
            <a:ext cx="3544044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Eliminate Data Silos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85280" y="4152056"/>
            <a:ext cx="7575202" cy="1338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Yardi’s unified ecosystem prevents costly data fragmentation and manual reconciliation across systems.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427518" y="3564880"/>
            <a:ext cx="3544044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Enhanced Visibility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401622" y="4152056"/>
            <a:ext cx="7575202" cy="890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Provides full operational visibility from leasing to asset management, enabling smarter investment decisions.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85280" y="6105822"/>
            <a:ext cx="5207795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Reduced Complexity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85280" y="6736060"/>
            <a:ext cx="7575202" cy="1338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Lowers IT complexity and total cost of ownership compared to fragmented, best-of-breed software solutions.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427518" y="6105822"/>
            <a:ext cx="6054473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Modern Tenant Experience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427518" y="6652171"/>
            <a:ext cx="7575202" cy="1338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Supports compliance, energy management, and robust resident self-service to meet modern tenant expectations.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492545" y="689670"/>
            <a:ext cx="15302908" cy="919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5500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The Future with Yardi: AI and Innovation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346150" y="2220366"/>
            <a:ext cx="15595699" cy="6114009"/>
            <a:chOff x="0" y="0"/>
            <a:chExt cx="20794265" cy="8152012"/>
          </a:xfrm>
        </p:grpSpPr>
        <p:sp>
          <p:nvSpPr>
            <p:cNvPr name="Freeform 8" id="8" descr="preencoded.png"/>
            <p:cNvSpPr/>
            <p:nvPr/>
          </p:nvSpPr>
          <p:spPr>
            <a:xfrm flipH="false" flipV="false" rot="0">
              <a:off x="0" y="0"/>
              <a:ext cx="20794218" cy="8152003"/>
            </a:xfrm>
            <a:custGeom>
              <a:avLst/>
              <a:gdLst/>
              <a:ahLst/>
              <a:cxnLst/>
              <a:rect r="r" b="b" t="t" l="l"/>
              <a:pathLst>
                <a:path h="8152003" w="20794218">
                  <a:moveTo>
                    <a:pt x="0" y="0"/>
                  </a:moveTo>
                  <a:lnTo>
                    <a:pt x="20794218" y="0"/>
                  </a:lnTo>
                  <a:lnTo>
                    <a:pt x="20794218" y="8152003"/>
                  </a:lnTo>
                  <a:lnTo>
                    <a:pt x="0" y="8152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9" r="0" b="-19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719401" y="2491635"/>
            <a:ext cx="2854972" cy="280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062"/>
              </a:lnSpc>
            </a:pPr>
            <a:r>
              <a:rPr lang="en-US" sz="1687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AI Innovation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713344" y="2491635"/>
            <a:ext cx="2854972" cy="280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687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Client Feedback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713344" y="7546976"/>
            <a:ext cx="2854972" cy="280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687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Staff Training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19401" y="7546976"/>
            <a:ext cx="2854972" cy="280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062"/>
              </a:lnSpc>
            </a:pPr>
            <a:r>
              <a:rPr lang="en-US" sz="1687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Sustainability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6879" y="8565802"/>
            <a:ext cx="16314241" cy="883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228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Yardi is committed to continuous innovation, driven by client feedback and a focus on future-proofing real estate operations.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6289787" y="8288787"/>
            <a:ext cx="1939026" cy="1939026"/>
          </a:xfrm>
          <a:custGeom>
            <a:avLst/>
            <a:gdLst/>
            <a:ahLst/>
            <a:cxnLst/>
            <a:rect r="r" b="b" t="t" l="l"/>
            <a:pathLst>
              <a:path h="1939026" w="1939026">
                <a:moveTo>
                  <a:pt x="0" y="0"/>
                </a:moveTo>
                <a:lnTo>
                  <a:pt x="1939026" y="0"/>
                </a:lnTo>
                <a:lnTo>
                  <a:pt x="1939026" y="1939026"/>
                </a:lnTo>
                <a:lnTo>
                  <a:pt x="0" y="1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15512" y="1619729"/>
            <a:ext cx="17656978" cy="919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5562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Choosing the Right Yardi Solution for Your Business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28700" y="3254412"/>
            <a:ext cx="5434459" cy="1134070"/>
            <a:chOff x="0" y="0"/>
            <a:chExt cx="7245945" cy="1512093"/>
          </a:xfrm>
        </p:grpSpPr>
        <p:sp>
          <p:nvSpPr>
            <p:cNvPr name="Freeform 8" id="8" descr="preencoded.png"/>
            <p:cNvSpPr/>
            <p:nvPr/>
          </p:nvSpPr>
          <p:spPr>
            <a:xfrm flipH="false" flipV="false" rot="0">
              <a:off x="0" y="0"/>
              <a:ext cx="7245985" cy="1512062"/>
            </a:xfrm>
            <a:custGeom>
              <a:avLst/>
              <a:gdLst/>
              <a:ahLst/>
              <a:cxnLst/>
              <a:rect r="r" b="b" t="t" l="l"/>
              <a:pathLst>
                <a:path h="1512062" w="7245985">
                  <a:moveTo>
                    <a:pt x="0" y="0"/>
                  </a:moveTo>
                  <a:lnTo>
                    <a:pt x="7245985" y="0"/>
                  </a:lnTo>
                  <a:lnTo>
                    <a:pt x="7245985" y="1512062"/>
                  </a:lnTo>
                  <a:lnTo>
                    <a:pt x="0" y="1512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5" t="0" r="-65" b="-2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312217" y="4624376"/>
            <a:ext cx="5975442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Small to Mid-Sized Portfolios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12217" y="5327984"/>
            <a:ext cx="4867424" cy="2681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1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Start with </a:t>
            </a:r>
            <a:r>
              <a:rPr lang="en-US" sz="2187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Yardi Breeze</a:t>
            </a:r>
            <a:r>
              <a:rPr lang="en-US" sz="21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 for its ease of use, intuitive interface, and rapid deployment. Ideal for property managers seeking efficient core functionalities without overwhelming complexity.</a:t>
            </a:r>
          </a:p>
        </p:txBody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6463159" y="3254412"/>
            <a:ext cx="5434459" cy="1134070"/>
            <a:chOff x="0" y="0"/>
            <a:chExt cx="7245945" cy="1512093"/>
          </a:xfrm>
        </p:grpSpPr>
        <p:sp>
          <p:nvSpPr>
            <p:cNvPr name="Freeform 12" id="12" descr="preencoded.png"/>
            <p:cNvSpPr/>
            <p:nvPr/>
          </p:nvSpPr>
          <p:spPr>
            <a:xfrm flipH="false" flipV="false" rot="0">
              <a:off x="0" y="0"/>
              <a:ext cx="7245985" cy="1512062"/>
            </a:xfrm>
            <a:custGeom>
              <a:avLst/>
              <a:gdLst/>
              <a:ahLst/>
              <a:cxnLst/>
              <a:rect r="r" b="b" t="t" l="l"/>
              <a:pathLst>
                <a:path h="1512062" w="7245985">
                  <a:moveTo>
                    <a:pt x="0" y="0"/>
                  </a:moveTo>
                  <a:lnTo>
                    <a:pt x="7245985" y="0"/>
                  </a:lnTo>
                  <a:lnTo>
                    <a:pt x="7245985" y="1512062"/>
                  </a:lnTo>
                  <a:lnTo>
                    <a:pt x="0" y="1512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5" t="0" r="-65" b="-2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6746676" y="4624376"/>
            <a:ext cx="6909782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Growing or Complex Portfolios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746676" y="5327984"/>
            <a:ext cx="4867424" cy="3128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1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Transition seamlessly to </a:t>
            </a:r>
            <a:r>
              <a:rPr lang="en-US" sz="2187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Yardi Voyager</a:t>
            </a:r>
            <a:r>
              <a:rPr lang="en-US" sz="21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 for enterprise-grade capabilities, comprehensive financial management, and advanced reporting. Perfect for large-scale operations with diverse asset classes.</a:t>
            </a:r>
          </a:p>
        </p:txBody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1897617" y="3254412"/>
            <a:ext cx="5434459" cy="1134070"/>
            <a:chOff x="0" y="0"/>
            <a:chExt cx="7245945" cy="1512093"/>
          </a:xfrm>
        </p:grpSpPr>
        <p:sp>
          <p:nvSpPr>
            <p:cNvPr name="Freeform 16" id="16" descr="preencoded.png"/>
            <p:cNvSpPr/>
            <p:nvPr/>
          </p:nvSpPr>
          <p:spPr>
            <a:xfrm flipH="false" flipV="false" rot="0">
              <a:off x="0" y="0"/>
              <a:ext cx="7245985" cy="1512062"/>
            </a:xfrm>
            <a:custGeom>
              <a:avLst/>
              <a:gdLst/>
              <a:ahLst/>
              <a:cxnLst/>
              <a:rect r="r" b="b" t="t" l="l"/>
              <a:pathLst>
                <a:path h="1512062" w="7245985">
                  <a:moveTo>
                    <a:pt x="0" y="0"/>
                  </a:moveTo>
                  <a:lnTo>
                    <a:pt x="7245985" y="0"/>
                  </a:lnTo>
                  <a:lnTo>
                    <a:pt x="7245985" y="1512062"/>
                  </a:lnTo>
                  <a:lnTo>
                    <a:pt x="0" y="1512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5" t="0" r="-65" b="-2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2181135" y="4624376"/>
            <a:ext cx="6504543" cy="45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Commercial Real Estate Firms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181135" y="5327984"/>
            <a:ext cx="4867424" cy="3128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1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Leverage the </a:t>
            </a:r>
            <a:r>
              <a:rPr lang="en-US" sz="2187" b="true">
                <a:solidFill>
                  <a:srgbClr val="2C3249"/>
                </a:solidFill>
                <a:latin typeface="Poppins Bold"/>
                <a:ea typeface="Poppins Bold"/>
                <a:cs typeface="Poppins Bold"/>
                <a:sym typeface="Poppins Bold"/>
              </a:rPr>
              <a:t>Yardi Elevate Suite</a:t>
            </a:r>
            <a:r>
              <a:rPr lang="en-US" sz="21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 for specialized operational intelligence, asset performance optimization, and cost control. Focuses on commercial-specific needs like construction, facility, and valuation management.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8917186"/>
            <a:ext cx="16303526" cy="442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18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Our customizable and scalable solutions ensure a long-term partnership that supports your growth.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306242" y="59187"/>
            <a:ext cx="1939026" cy="1939026"/>
          </a:xfrm>
          <a:custGeom>
            <a:avLst/>
            <a:gdLst/>
            <a:ahLst/>
            <a:cxnLst/>
            <a:rect r="r" b="b" t="t" l="l"/>
            <a:pathLst>
              <a:path h="1939026" w="1939026">
                <a:moveTo>
                  <a:pt x="0" y="0"/>
                </a:moveTo>
                <a:lnTo>
                  <a:pt x="1939026" y="0"/>
                </a:lnTo>
                <a:lnTo>
                  <a:pt x="1939026" y="1939026"/>
                </a:lnTo>
                <a:lnTo>
                  <a:pt x="0" y="1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557549" y="593046"/>
            <a:ext cx="16858913" cy="1574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5"/>
              </a:lnSpc>
            </a:pPr>
            <a:r>
              <a:rPr lang="en-US" sz="4875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Conclusion: Elevate Your Property Management with Yardi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71538" y="2262931"/>
            <a:ext cx="16544925" cy="378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86"/>
              </a:lnSpc>
            </a:pPr>
            <a:r>
              <a:rPr lang="en-US" sz="203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Yardi’s platforms empower property professionals to optimize operations, reduce costs, and enhance tenant experiences.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993552" y="4522142"/>
            <a:ext cx="3063180" cy="67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4"/>
              </a:lnSpc>
            </a:pPr>
            <a:r>
              <a:rPr lang="en-US" sz="4875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100%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657350" y="2908548"/>
            <a:ext cx="3735735" cy="3735735"/>
            <a:chOff x="0" y="0"/>
            <a:chExt cx="4980980" cy="4980980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4980940" cy="4980940"/>
            </a:xfrm>
            <a:custGeom>
              <a:avLst/>
              <a:gdLst/>
              <a:ahLst/>
              <a:cxnLst/>
              <a:rect r="r" b="b" t="t" l="l"/>
              <a:pathLst>
                <a:path h="4980940" w="4980940">
                  <a:moveTo>
                    <a:pt x="0" y="0"/>
                  </a:moveTo>
                  <a:lnTo>
                    <a:pt x="4980940" y="0"/>
                  </a:lnTo>
                  <a:lnTo>
                    <a:pt x="4980940" y="4980940"/>
                  </a:lnTo>
                  <a:lnTo>
                    <a:pt x="0" y="4980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871537" y="7311032"/>
            <a:ext cx="5307509" cy="474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193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Optimization of operations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612261" y="4522142"/>
            <a:ext cx="3063180" cy="67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4"/>
              </a:lnSpc>
            </a:pPr>
            <a:r>
              <a:rPr lang="en-US" sz="4875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75%</a:t>
            </a:r>
          </a:p>
        </p:txBody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7276059" y="2908548"/>
            <a:ext cx="3735735" cy="3735735"/>
            <a:chOff x="0" y="0"/>
            <a:chExt cx="4980980" cy="4980980"/>
          </a:xfrm>
        </p:grpSpPr>
        <p:sp>
          <p:nvSpPr>
            <p:cNvPr name="Freeform 14" id="14" descr="preencoded.png"/>
            <p:cNvSpPr/>
            <p:nvPr/>
          </p:nvSpPr>
          <p:spPr>
            <a:xfrm flipH="false" flipV="false" rot="0">
              <a:off x="0" y="0"/>
              <a:ext cx="4980940" cy="4980940"/>
            </a:xfrm>
            <a:custGeom>
              <a:avLst/>
              <a:gdLst/>
              <a:ahLst/>
              <a:cxnLst/>
              <a:rect r="r" b="b" t="t" l="l"/>
              <a:pathLst>
                <a:path h="4980940" w="4980940">
                  <a:moveTo>
                    <a:pt x="0" y="0"/>
                  </a:moveTo>
                  <a:lnTo>
                    <a:pt x="4980940" y="0"/>
                  </a:lnTo>
                  <a:lnTo>
                    <a:pt x="4980940" y="4980940"/>
                  </a:lnTo>
                  <a:lnTo>
                    <a:pt x="0" y="4980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6490246" y="7311032"/>
            <a:ext cx="5307509" cy="474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193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Reduction in costs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230969" y="4522142"/>
            <a:ext cx="3063180" cy="67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4"/>
              </a:lnSpc>
            </a:pPr>
            <a:r>
              <a:rPr lang="en-US" sz="4875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90%</a:t>
            </a:r>
          </a:p>
        </p:txBody>
      </p: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2894766" y="2908548"/>
            <a:ext cx="3735735" cy="3735735"/>
            <a:chOff x="0" y="0"/>
            <a:chExt cx="4980980" cy="4980980"/>
          </a:xfrm>
        </p:grpSpPr>
        <p:sp>
          <p:nvSpPr>
            <p:cNvPr name="Freeform 18" id="18" descr="preencoded.png"/>
            <p:cNvSpPr/>
            <p:nvPr/>
          </p:nvSpPr>
          <p:spPr>
            <a:xfrm flipH="false" flipV="false" rot="0">
              <a:off x="0" y="0"/>
              <a:ext cx="4980940" cy="4980940"/>
            </a:xfrm>
            <a:custGeom>
              <a:avLst/>
              <a:gdLst/>
              <a:ahLst/>
              <a:cxnLst/>
              <a:rect r="r" b="b" t="t" l="l"/>
              <a:pathLst>
                <a:path h="4980940" w="4980940">
                  <a:moveTo>
                    <a:pt x="0" y="0"/>
                  </a:moveTo>
                  <a:lnTo>
                    <a:pt x="4980940" y="0"/>
                  </a:lnTo>
                  <a:lnTo>
                    <a:pt x="4980940" y="4980940"/>
                  </a:lnTo>
                  <a:lnTo>
                    <a:pt x="0" y="4980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2108954" y="7311032"/>
            <a:ext cx="5307509" cy="474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1937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Enhanced tenant experiences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71538" y="7970341"/>
            <a:ext cx="16544925" cy="77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2C3249"/>
                </a:solidFill>
                <a:latin typeface="Poppins"/>
                <a:ea typeface="Poppins"/>
                <a:cs typeface="Poppins"/>
                <a:sym typeface="Poppins"/>
              </a:rPr>
              <a:t>Whether starting small or managing vast portfolios, Yardi offers a tailored, integrated solution. Embrace Yardi to future-proof your real estate business with technology that drives efficiency and growth.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6094879" y="8288787"/>
            <a:ext cx="1939026" cy="1939026"/>
          </a:xfrm>
          <a:custGeom>
            <a:avLst/>
            <a:gdLst/>
            <a:ahLst/>
            <a:cxnLst/>
            <a:rect r="r" b="b" t="t" l="l"/>
            <a:pathLst>
              <a:path h="1939026" w="1939026">
                <a:moveTo>
                  <a:pt x="0" y="0"/>
                </a:moveTo>
                <a:lnTo>
                  <a:pt x="1939026" y="0"/>
                </a:lnTo>
                <a:lnTo>
                  <a:pt x="1939026" y="1939026"/>
                </a:lnTo>
                <a:lnTo>
                  <a:pt x="0" y="1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DAGwaE7iZes</dc:identifier>
  <dcterms:modified xsi:type="dcterms:W3CDTF">2011-08-01T06:04:30Z</dcterms:modified>
  <cp:revision>1</cp:revision>
  <dc:title>Deep-Dive-into-Yardi-Understanding-Voyager-Breeze-and-Elevate.pptx</dc:title>
</cp:coreProperties>
</file>