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Barlow Bold" charset="1" panose="00000800000000000000"/>
      <p:regular r:id="rId20"/>
    </p:embeddedFont>
    <p:embeddedFont>
      <p:font typeface="Canva Sans Bold" charset="1" panose="020B0803030501040103"/>
      <p:regular r:id="rId21"/>
    </p:embeddedFont>
    <p:embeddedFont>
      <p:font typeface="Montserrat" charset="1" panose="00000500000000000000"/>
      <p:regular r:id="rId23"/>
    </p:embeddedFont>
    <p:embeddedFont>
      <p:font typeface="Montserrat Bold" charset="1" panose="00000800000000000000"/>
      <p:regular r:id="rId26"/>
    </p:embeddedFont>
    <p:embeddedFont>
      <p:font typeface="Barlow" charset="1" panose="000005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fonts/font23.fntdata" Type="http://schemas.openxmlformats.org/officeDocument/2006/relationships/font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fonts/font26.fntdata" Type="http://schemas.openxmlformats.org/officeDocument/2006/relationships/font"/><Relationship Id="rId27" Target="notesSlides/notesSlide5.xml" Type="http://schemas.openxmlformats.org/officeDocument/2006/relationships/notesSlide"/><Relationship Id="rId28" Target="notesSlides/notesSlide6.xml" Type="http://schemas.openxmlformats.org/officeDocument/2006/relationships/notesSlide"/><Relationship Id="rId29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8.xml" Type="http://schemas.openxmlformats.org/officeDocument/2006/relationships/notesSlide"/><Relationship Id="rId31" Target="notesSlides/notesSlide9.xml" Type="http://schemas.openxmlformats.org/officeDocument/2006/relationships/notesSlide"/><Relationship Id="rId32" Target="notesSlides/notesSlide10.xml" Type="http://schemas.openxmlformats.org/officeDocument/2006/relationships/notesSlide"/><Relationship Id="rId33" Target="notesSlides/notesSlide11.xml" Type="http://schemas.openxmlformats.org/officeDocument/2006/relationships/notesSlide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6.pn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8.pn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3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4.pn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15.pn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3.png" Type="http://schemas.openxmlformats.org/officeDocument/2006/relationships/image"/><Relationship Id="rId4" Target="../media/image1.png" Type="http://schemas.openxmlformats.org/officeDocument/2006/relationships/image"/><Relationship Id="rId5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C1D1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-343489" y="-1263031"/>
            <a:ext cx="20841305" cy="11723234"/>
            <a:chOff x="0" y="0"/>
            <a:chExt cx="24384000" cy="13716000"/>
          </a:xfrm>
        </p:grpSpPr>
        <p:sp>
          <p:nvSpPr>
            <p:cNvPr name="Freeform 7" id="7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56946" y="-386646"/>
            <a:ext cx="19201891" cy="11060293"/>
            <a:chOff x="0" y="0"/>
            <a:chExt cx="25602522" cy="1474705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602523" cy="14747056"/>
            </a:xfrm>
            <a:custGeom>
              <a:avLst/>
              <a:gdLst/>
              <a:ahLst/>
              <a:cxnLst/>
              <a:rect r="r" b="b" t="t" l="l"/>
              <a:pathLst>
                <a:path h="14747056" w="25602523">
                  <a:moveTo>
                    <a:pt x="0" y="0"/>
                  </a:moveTo>
                  <a:lnTo>
                    <a:pt x="25602523" y="0"/>
                  </a:lnTo>
                  <a:lnTo>
                    <a:pt x="25602523" y="14747056"/>
                  </a:lnTo>
                  <a:lnTo>
                    <a:pt x="0" y="14747056"/>
                  </a:lnTo>
                  <a:close/>
                </a:path>
              </a:pathLst>
            </a:custGeom>
            <a:solidFill>
              <a:srgbClr val="FFFFFF">
                <a:alpha val="63922"/>
              </a:srgbClr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192077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310208"/>
            <a:ext cx="16392228" cy="2143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24"/>
              </a:lnSpc>
            </a:pPr>
            <a:r>
              <a:rPr lang="en-US" sz="6962" b="true">
                <a:solidFill>
                  <a:srgbClr val="002152"/>
                </a:solidFill>
                <a:latin typeface="Barlow Bold"/>
                <a:ea typeface="Barlow Bold"/>
                <a:cs typeface="Barlow Bold"/>
                <a:sym typeface="Barlow Bold"/>
              </a:rPr>
              <a:t>Why Multifamily Accounting Makes or Breaks Your Property Investment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1474" y="6224749"/>
            <a:ext cx="14486680" cy="563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Buil</a:t>
            </a:r>
            <a:r>
              <a:rPr lang="en-US" b="true" sz="33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ding Strong Investments Through Financial Clarity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333" r="0" b="-43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67073" y="613684"/>
            <a:ext cx="1483684" cy="415016"/>
          </a:xfrm>
          <a:custGeom>
            <a:avLst/>
            <a:gdLst/>
            <a:ahLst/>
            <a:cxnLst/>
            <a:rect r="r" b="b" t="t" l="l"/>
            <a:pathLst>
              <a:path h="415016" w="1483684">
                <a:moveTo>
                  <a:pt x="0" y="0"/>
                </a:moveTo>
                <a:lnTo>
                  <a:pt x="1483683" y="0"/>
                </a:lnTo>
                <a:lnTo>
                  <a:pt x="1483683" y="415016"/>
                </a:lnTo>
                <a:lnTo>
                  <a:pt x="0" y="4150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67073" y="2048399"/>
            <a:ext cx="16392228" cy="2336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65"/>
              </a:lnSpc>
            </a:pPr>
            <a:r>
              <a:rPr lang="en-US" sz="7362" b="true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Why Multifamily Accounting Makes or Breaks Your Property Investment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80301" y="5114925"/>
            <a:ext cx="15727397" cy="730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13"/>
              </a:lnSpc>
            </a:pPr>
            <a:r>
              <a:rPr lang="en-US" sz="4637" b="true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A Checklist for Smarter Property Management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47886" y="6783722"/>
            <a:ext cx="16392228" cy="1485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0"/>
              </a:lnSpc>
            </a:pPr>
            <a:r>
              <a:rPr lang="en-US" sz="252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This presentation will equip you with essential strategies for robust multifamily accounting, ensuring your property investments not only survive but thrive. We’ll cover everything from core essentials to advanced technology.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9074" y="510713"/>
            <a:ext cx="11071418" cy="11071418"/>
          </a:xfrm>
          <a:custGeom>
            <a:avLst/>
            <a:gdLst/>
            <a:ahLst/>
            <a:cxnLst/>
            <a:rect r="r" b="b" t="t" l="l"/>
            <a:pathLst>
              <a:path h="11071418" w="11071418">
                <a:moveTo>
                  <a:pt x="0" y="0"/>
                </a:moveTo>
                <a:lnTo>
                  <a:pt x="11071417" y="0"/>
                </a:lnTo>
                <a:lnTo>
                  <a:pt x="11071417" y="11071417"/>
                </a:lnTo>
                <a:lnTo>
                  <a:pt x="0" y="110714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78824"/>
              </a:srgbClr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928836" y="1755507"/>
            <a:ext cx="16392228" cy="1768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The Impact of Accounting on Investment Performance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28836" y="4590009"/>
            <a:ext cx="5321647" cy="3430340"/>
            <a:chOff x="0" y="0"/>
            <a:chExt cx="7095530" cy="45737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7044690" cy="4522978"/>
            </a:xfrm>
            <a:custGeom>
              <a:avLst/>
              <a:gdLst/>
              <a:ahLst/>
              <a:cxnLst/>
              <a:rect r="r" b="b" t="t" l="l"/>
              <a:pathLst>
                <a:path h="4522978" w="7044690">
                  <a:moveTo>
                    <a:pt x="0" y="541655"/>
                  </a:moveTo>
                  <a:cubicBezTo>
                    <a:pt x="0" y="242570"/>
                    <a:pt x="243459" y="0"/>
                    <a:pt x="543814" y="0"/>
                  </a:cubicBezTo>
                  <a:lnTo>
                    <a:pt x="6500876" y="0"/>
                  </a:lnTo>
                  <a:cubicBezTo>
                    <a:pt x="6801231" y="0"/>
                    <a:pt x="7044690" y="242570"/>
                    <a:pt x="7044690" y="541655"/>
                  </a:cubicBezTo>
                  <a:lnTo>
                    <a:pt x="7044690" y="3981323"/>
                  </a:lnTo>
                  <a:cubicBezTo>
                    <a:pt x="7044690" y="4280535"/>
                    <a:pt x="6801231" y="4522978"/>
                    <a:pt x="6500876" y="4522978"/>
                  </a:cubicBezTo>
                  <a:lnTo>
                    <a:pt x="543814" y="4522978"/>
                  </a:lnTo>
                  <a:cubicBezTo>
                    <a:pt x="243459" y="4522978"/>
                    <a:pt x="0" y="4280535"/>
                    <a:pt x="0" y="39813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095490" cy="4573778"/>
            </a:xfrm>
            <a:custGeom>
              <a:avLst/>
              <a:gdLst/>
              <a:ahLst/>
              <a:cxnLst/>
              <a:rect r="r" b="b" t="t" l="l"/>
              <a:pathLst>
                <a:path h="4573778" w="7095490">
                  <a:moveTo>
                    <a:pt x="0" y="567055"/>
                  </a:moveTo>
                  <a:cubicBezTo>
                    <a:pt x="0" y="253746"/>
                    <a:pt x="254889" y="0"/>
                    <a:pt x="569214" y="0"/>
                  </a:cubicBezTo>
                  <a:lnTo>
                    <a:pt x="6526276" y="0"/>
                  </a:lnTo>
                  <a:lnTo>
                    <a:pt x="6526276" y="25400"/>
                  </a:lnTo>
                  <a:lnTo>
                    <a:pt x="6526276" y="0"/>
                  </a:lnTo>
                  <a:cubicBezTo>
                    <a:pt x="6840601" y="0"/>
                    <a:pt x="7095490" y="253746"/>
                    <a:pt x="7095490" y="567055"/>
                  </a:cubicBezTo>
                  <a:lnTo>
                    <a:pt x="7070090" y="567055"/>
                  </a:lnTo>
                  <a:lnTo>
                    <a:pt x="7095490" y="567055"/>
                  </a:lnTo>
                  <a:lnTo>
                    <a:pt x="7095490" y="4006723"/>
                  </a:lnTo>
                  <a:lnTo>
                    <a:pt x="7070090" y="4006723"/>
                  </a:lnTo>
                  <a:lnTo>
                    <a:pt x="7095490" y="4006723"/>
                  </a:lnTo>
                  <a:cubicBezTo>
                    <a:pt x="7095490" y="4320032"/>
                    <a:pt x="6840601" y="4573778"/>
                    <a:pt x="6526276" y="4573778"/>
                  </a:cubicBezTo>
                  <a:lnTo>
                    <a:pt x="6526276" y="4548378"/>
                  </a:lnTo>
                  <a:lnTo>
                    <a:pt x="6526276" y="4573778"/>
                  </a:lnTo>
                  <a:lnTo>
                    <a:pt x="569214" y="4573778"/>
                  </a:lnTo>
                  <a:lnTo>
                    <a:pt x="569214" y="4548378"/>
                  </a:lnTo>
                  <a:lnTo>
                    <a:pt x="569214" y="4573778"/>
                  </a:lnTo>
                  <a:cubicBezTo>
                    <a:pt x="254889" y="4573778"/>
                    <a:pt x="0" y="4320032"/>
                    <a:pt x="0" y="4006723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4006723"/>
                  </a:lnTo>
                  <a:lnTo>
                    <a:pt x="25400" y="4006723"/>
                  </a:lnTo>
                  <a:lnTo>
                    <a:pt x="50800" y="4006723"/>
                  </a:lnTo>
                  <a:cubicBezTo>
                    <a:pt x="50800" y="4291711"/>
                    <a:pt x="282829" y="4522978"/>
                    <a:pt x="569214" y="4522978"/>
                  </a:cubicBezTo>
                  <a:lnTo>
                    <a:pt x="6526276" y="4522978"/>
                  </a:lnTo>
                  <a:cubicBezTo>
                    <a:pt x="6812661" y="4522978"/>
                    <a:pt x="7044690" y="4291711"/>
                    <a:pt x="7044690" y="4006723"/>
                  </a:cubicBezTo>
                  <a:lnTo>
                    <a:pt x="7044690" y="567055"/>
                  </a:lnTo>
                  <a:cubicBezTo>
                    <a:pt x="7044690" y="282067"/>
                    <a:pt x="6812661" y="50800"/>
                    <a:pt x="6526276" y="50800"/>
                  </a:cubicBezTo>
                  <a:lnTo>
                    <a:pt x="569214" y="50800"/>
                  </a:lnTo>
                  <a:lnTo>
                    <a:pt x="569214" y="25400"/>
                  </a:lnTo>
                  <a:lnTo>
                    <a:pt x="569214" y="50800"/>
                  </a:lnTo>
                  <a:cubicBezTo>
                    <a:pt x="282829" y="50800"/>
                    <a:pt x="50800" y="282067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47886" y="4609059"/>
            <a:ext cx="152400" cy="3392240"/>
            <a:chOff x="0" y="0"/>
            <a:chExt cx="203200" cy="4522987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203200" cy="4522978"/>
            </a:xfrm>
            <a:custGeom>
              <a:avLst/>
              <a:gdLst/>
              <a:ahLst/>
              <a:cxnLst/>
              <a:rect r="r" b="b" t="t" l="l"/>
              <a:pathLst>
                <a:path h="4522978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4522978"/>
                  </a:lnTo>
                  <a:lnTo>
                    <a:pt x="0" y="4522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" t="0" r="-19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409105" y="4889301"/>
            <a:ext cx="3563391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Accurate Accounting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09105" y="5449341"/>
            <a:ext cx="4513510" cy="2243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The bedrock of strong investment performance and maximum ROI, allowing for informed decisions and strategic growth.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483102" y="4590009"/>
            <a:ext cx="5321647" cy="3430340"/>
            <a:chOff x="0" y="0"/>
            <a:chExt cx="7095530" cy="45737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25400" y="25400"/>
              <a:ext cx="7044690" cy="4522978"/>
            </a:xfrm>
            <a:custGeom>
              <a:avLst/>
              <a:gdLst/>
              <a:ahLst/>
              <a:cxnLst/>
              <a:rect r="r" b="b" t="t" l="l"/>
              <a:pathLst>
                <a:path h="4522978" w="7044690">
                  <a:moveTo>
                    <a:pt x="0" y="541655"/>
                  </a:moveTo>
                  <a:cubicBezTo>
                    <a:pt x="0" y="242570"/>
                    <a:pt x="243459" y="0"/>
                    <a:pt x="543814" y="0"/>
                  </a:cubicBezTo>
                  <a:lnTo>
                    <a:pt x="6500876" y="0"/>
                  </a:lnTo>
                  <a:cubicBezTo>
                    <a:pt x="6801231" y="0"/>
                    <a:pt x="7044690" y="242570"/>
                    <a:pt x="7044690" y="541655"/>
                  </a:cubicBezTo>
                  <a:lnTo>
                    <a:pt x="7044690" y="3981323"/>
                  </a:lnTo>
                  <a:cubicBezTo>
                    <a:pt x="7044690" y="4280535"/>
                    <a:pt x="6801231" y="4522978"/>
                    <a:pt x="6500876" y="4522978"/>
                  </a:cubicBezTo>
                  <a:lnTo>
                    <a:pt x="543814" y="4522978"/>
                  </a:lnTo>
                  <a:cubicBezTo>
                    <a:pt x="243459" y="4522978"/>
                    <a:pt x="0" y="4280535"/>
                    <a:pt x="0" y="39813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95490" cy="4573778"/>
            </a:xfrm>
            <a:custGeom>
              <a:avLst/>
              <a:gdLst/>
              <a:ahLst/>
              <a:cxnLst/>
              <a:rect r="r" b="b" t="t" l="l"/>
              <a:pathLst>
                <a:path h="4573778" w="7095490">
                  <a:moveTo>
                    <a:pt x="0" y="567055"/>
                  </a:moveTo>
                  <a:cubicBezTo>
                    <a:pt x="0" y="253746"/>
                    <a:pt x="254889" y="0"/>
                    <a:pt x="569214" y="0"/>
                  </a:cubicBezTo>
                  <a:lnTo>
                    <a:pt x="6526276" y="0"/>
                  </a:lnTo>
                  <a:lnTo>
                    <a:pt x="6526276" y="25400"/>
                  </a:lnTo>
                  <a:lnTo>
                    <a:pt x="6526276" y="0"/>
                  </a:lnTo>
                  <a:cubicBezTo>
                    <a:pt x="6840601" y="0"/>
                    <a:pt x="7095490" y="253746"/>
                    <a:pt x="7095490" y="567055"/>
                  </a:cubicBezTo>
                  <a:lnTo>
                    <a:pt x="7070090" y="567055"/>
                  </a:lnTo>
                  <a:lnTo>
                    <a:pt x="7095490" y="567055"/>
                  </a:lnTo>
                  <a:lnTo>
                    <a:pt x="7095490" y="4006723"/>
                  </a:lnTo>
                  <a:lnTo>
                    <a:pt x="7070090" y="4006723"/>
                  </a:lnTo>
                  <a:lnTo>
                    <a:pt x="7095490" y="4006723"/>
                  </a:lnTo>
                  <a:cubicBezTo>
                    <a:pt x="7095490" y="4320032"/>
                    <a:pt x="6840601" y="4573778"/>
                    <a:pt x="6526276" y="4573778"/>
                  </a:cubicBezTo>
                  <a:lnTo>
                    <a:pt x="6526276" y="4548378"/>
                  </a:lnTo>
                  <a:lnTo>
                    <a:pt x="6526276" y="4573778"/>
                  </a:lnTo>
                  <a:lnTo>
                    <a:pt x="569214" y="4573778"/>
                  </a:lnTo>
                  <a:lnTo>
                    <a:pt x="569214" y="4548378"/>
                  </a:lnTo>
                  <a:lnTo>
                    <a:pt x="569214" y="4573778"/>
                  </a:lnTo>
                  <a:cubicBezTo>
                    <a:pt x="254889" y="4573778"/>
                    <a:pt x="0" y="4320032"/>
                    <a:pt x="0" y="4006723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4006723"/>
                  </a:lnTo>
                  <a:lnTo>
                    <a:pt x="25400" y="4006723"/>
                  </a:lnTo>
                  <a:lnTo>
                    <a:pt x="50800" y="4006723"/>
                  </a:lnTo>
                  <a:cubicBezTo>
                    <a:pt x="50800" y="4291711"/>
                    <a:pt x="282829" y="4522978"/>
                    <a:pt x="569214" y="4522978"/>
                  </a:cubicBezTo>
                  <a:lnTo>
                    <a:pt x="6526276" y="4522978"/>
                  </a:lnTo>
                  <a:cubicBezTo>
                    <a:pt x="6812661" y="4522978"/>
                    <a:pt x="7044690" y="4291711"/>
                    <a:pt x="7044690" y="4006723"/>
                  </a:cubicBezTo>
                  <a:lnTo>
                    <a:pt x="7044690" y="567055"/>
                  </a:lnTo>
                  <a:cubicBezTo>
                    <a:pt x="7044690" y="282067"/>
                    <a:pt x="6812661" y="50800"/>
                    <a:pt x="6526276" y="50800"/>
                  </a:cubicBezTo>
                  <a:lnTo>
                    <a:pt x="569214" y="50800"/>
                  </a:lnTo>
                  <a:lnTo>
                    <a:pt x="569214" y="25400"/>
                  </a:lnTo>
                  <a:lnTo>
                    <a:pt x="569214" y="50800"/>
                  </a:lnTo>
                  <a:cubicBezTo>
                    <a:pt x="282829" y="50800"/>
                    <a:pt x="50800" y="282067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6502152" y="4609059"/>
            <a:ext cx="152400" cy="3392240"/>
            <a:chOff x="0" y="0"/>
            <a:chExt cx="203200" cy="4522987"/>
          </a:xfrm>
        </p:grpSpPr>
        <p:sp>
          <p:nvSpPr>
            <p:cNvPr name="Freeform 19" id="19" descr="preencoded.png"/>
            <p:cNvSpPr/>
            <p:nvPr/>
          </p:nvSpPr>
          <p:spPr>
            <a:xfrm flipH="false" flipV="false" rot="0">
              <a:off x="0" y="0"/>
              <a:ext cx="203200" cy="4522978"/>
            </a:xfrm>
            <a:custGeom>
              <a:avLst/>
              <a:gdLst/>
              <a:ahLst/>
              <a:cxnLst/>
              <a:rect r="r" b="b" t="t" l="l"/>
              <a:pathLst>
                <a:path h="4522978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4522978"/>
                  </a:lnTo>
                  <a:lnTo>
                    <a:pt x="0" y="4522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" t="0" r="-19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6963370" y="4889301"/>
            <a:ext cx="3563391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Poor Accounting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963370" y="5449341"/>
            <a:ext cx="4513510" cy="1376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A direct path to hidden losses, compliance risks, and ultimately, eroding your investment returns.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2037367" y="4590009"/>
            <a:ext cx="5321796" cy="3430340"/>
            <a:chOff x="0" y="0"/>
            <a:chExt cx="7095728" cy="45737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25400" y="25400"/>
              <a:ext cx="7044944" cy="4522978"/>
            </a:xfrm>
            <a:custGeom>
              <a:avLst/>
              <a:gdLst/>
              <a:ahLst/>
              <a:cxnLst/>
              <a:rect r="r" b="b" t="t" l="l"/>
              <a:pathLst>
                <a:path h="4522978" w="7044944">
                  <a:moveTo>
                    <a:pt x="0" y="541655"/>
                  </a:moveTo>
                  <a:cubicBezTo>
                    <a:pt x="0" y="242570"/>
                    <a:pt x="243459" y="0"/>
                    <a:pt x="543814" y="0"/>
                  </a:cubicBezTo>
                  <a:lnTo>
                    <a:pt x="6501130" y="0"/>
                  </a:lnTo>
                  <a:cubicBezTo>
                    <a:pt x="6801486" y="0"/>
                    <a:pt x="7044944" y="242570"/>
                    <a:pt x="7044944" y="541655"/>
                  </a:cubicBezTo>
                  <a:lnTo>
                    <a:pt x="7044944" y="3981323"/>
                  </a:lnTo>
                  <a:cubicBezTo>
                    <a:pt x="7044944" y="4280535"/>
                    <a:pt x="6801486" y="4522978"/>
                    <a:pt x="6501130" y="4522978"/>
                  </a:cubicBezTo>
                  <a:lnTo>
                    <a:pt x="543814" y="4522978"/>
                  </a:lnTo>
                  <a:cubicBezTo>
                    <a:pt x="243459" y="4522978"/>
                    <a:pt x="0" y="4280535"/>
                    <a:pt x="0" y="39813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095744" cy="4573778"/>
            </a:xfrm>
            <a:custGeom>
              <a:avLst/>
              <a:gdLst/>
              <a:ahLst/>
              <a:cxnLst/>
              <a:rect r="r" b="b" t="t" l="l"/>
              <a:pathLst>
                <a:path h="4573778" w="7095744">
                  <a:moveTo>
                    <a:pt x="0" y="567055"/>
                  </a:moveTo>
                  <a:cubicBezTo>
                    <a:pt x="0" y="253746"/>
                    <a:pt x="254889" y="0"/>
                    <a:pt x="569214" y="0"/>
                  </a:cubicBezTo>
                  <a:lnTo>
                    <a:pt x="6526530" y="0"/>
                  </a:lnTo>
                  <a:lnTo>
                    <a:pt x="6526530" y="25400"/>
                  </a:lnTo>
                  <a:lnTo>
                    <a:pt x="6526530" y="0"/>
                  </a:lnTo>
                  <a:cubicBezTo>
                    <a:pt x="6840855" y="0"/>
                    <a:pt x="7095744" y="253746"/>
                    <a:pt x="7095744" y="567055"/>
                  </a:cubicBezTo>
                  <a:lnTo>
                    <a:pt x="7070344" y="567055"/>
                  </a:lnTo>
                  <a:lnTo>
                    <a:pt x="7095744" y="567055"/>
                  </a:lnTo>
                  <a:lnTo>
                    <a:pt x="7095744" y="4006723"/>
                  </a:lnTo>
                  <a:lnTo>
                    <a:pt x="7070344" y="4006723"/>
                  </a:lnTo>
                  <a:lnTo>
                    <a:pt x="7095744" y="4006723"/>
                  </a:lnTo>
                  <a:cubicBezTo>
                    <a:pt x="7095744" y="4320032"/>
                    <a:pt x="6840855" y="4573778"/>
                    <a:pt x="6526530" y="4573778"/>
                  </a:cubicBezTo>
                  <a:lnTo>
                    <a:pt x="6526530" y="4548378"/>
                  </a:lnTo>
                  <a:lnTo>
                    <a:pt x="6526530" y="4573778"/>
                  </a:lnTo>
                  <a:lnTo>
                    <a:pt x="569214" y="4573778"/>
                  </a:lnTo>
                  <a:lnTo>
                    <a:pt x="569214" y="4548378"/>
                  </a:lnTo>
                  <a:lnTo>
                    <a:pt x="569214" y="4573778"/>
                  </a:lnTo>
                  <a:cubicBezTo>
                    <a:pt x="254889" y="4573778"/>
                    <a:pt x="0" y="4320032"/>
                    <a:pt x="0" y="4006723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4006723"/>
                  </a:lnTo>
                  <a:lnTo>
                    <a:pt x="25400" y="4006723"/>
                  </a:lnTo>
                  <a:lnTo>
                    <a:pt x="50800" y="4006723"/>
                  </a:lnTo>
                  <a:cubicBezTo>
                    <a:pt x="50800" y="4291711"/>
                    <a:pt x="282829" y="4522978"/>
                    <a:pt x="569214" y="4522978"/>
                  </a:cubicBezTo>
                  <a:lnTo>
                    <a:pt x="6526530" y="4522978"/>
                  </a:lnTo>
                  <a:cubicBezTo>
                    <a:pt x="6812915" y="4522978"/>
                    <a:pt x="7044944" y="4291711"/>
                    <a:pt x="7044944" y="4006723"/>
                  </a:cubicBezTo>
                  <a:lnTo>
                    <a:pt x="7044944" y="567055"/>
                  </a:lnTo>
                  <a:cubicBezTo>
                    <a:pt x="7044944" y="282067"/>
                    <a:pt x="6812915" y="50800"/>
                    <a:pt x="6526530" y="50800"/>
                  </a:cubicBezTo>
                  <a:lnTo>
                    <a:pt x="569214" y="50800"/>
                  </a:lnTo>
                  <a:lnTo>
                    <a:pt x="569214" y="25400"/>
                  </a:lnTo>
                  <a:lnTo>
                    <a:pt x="569214" y="50800"/>
                  </a:lnTo>
                  <a:cubicBezTo>
                    <a:pt x="282829" y="50800"/>
                    <a:pt x="50800" y="282067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2056417" y="4609059"/>
            <a:ext cx="152400" cy="3392240"/>
            <a:chOff x="0" y="0"/>
            <a:chExt cx="203200" cy="4522987"/>
          </a:xfrm>
        </p:grpSpPr>
        <p:sp>
          <p:nvSpPr>
            <p:cNvPr name="Freeform 26" id="26" descr="preencoded.png"/>
            <p:cNvSpPr/>
            <p:nvPr/>
          </p:nvSpPr>
          <p:spPr>
            <a:xfrm flipH="false" flipV="false" rot="0">
              <a:off x="0" y="0"/>
              <a:ext cx="203200" cy="4522978"/>
            </a:xfrm>
            <a:custGeom>
              <a:avLst/>
              <a:gdLst/>
              <a:ahLst/>
              <a:cxnLst/>
              <a:rect r="r" b="b" t="t" l="l"/>
              <a:pathLst>
                <a:path h="4522978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4522978"/>
                  </a:lnTo>
                  <a:lnTo>
                    <a:pt x="0" y="4522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" t="0" r="-19" b="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2517636" y="4889301"/>
            <a:ext cx="3563391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Our Goal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517636" y="5449341"/>
            <a:ext cx="4513660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To provide a clear framework that protects your cash flow and optimizes your investment returns.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028700" y="192077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792064" y="593824"/>
            <a:ext cx="15885276" cy="73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12"/>
              </a:lnSpc>
            </a:pPr>
            <a:r>
              <a:rPr lang="en-US" sz="4687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Core Accounting Essentials for Multifamily Properties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792064" y="1960810"/>
            <a:ext cx="8075860" cy="8075860"/>
            <a:chOff x="0" y="0"/>
            <a:chExt cx="10767813" cy="10767813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10767822" cy="10767822"/>
            </a:xfrm>
            <a:custGeom>
              <a:avLst/>
              <a:gdLst/>
              <a:ahLst/>
              <a:cxnLst/>
              <a:rect r="r" b="b" t="t" l="l"/>
              <a:pathLst>
                <a:path h="10767822" w="10767822">
                  <a:moveTo>
                    <a:pt x="0" y="0"/>
                  </a:moveTo>
                  <a:lnTo>
                    <a:pt x="10767822" y="0"/>
                  </a:lnTo>
                  <a:lnTo>
                    <a:pt x="10767822" y="10767822"/>
                  </a:lnTo>
                  <a:lnTo>
                    <a:pt x="0" y="10767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9523334" y="1932235"/>
            <a:ext cx="8075860" cy="11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4408" indent="-177204" lvl="1">
              <a:lnSpc>
                <a:spcPts val="3054"/>
              </a:lnSpc>
              <a:buFont typeface="Arial"/>
              <a:buChar char="•"/>
            </a:pPr>
            <a:r>
              <a:rPr lang="en-US" b="true" sz="2349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Tailored Chart of Accounts:</a:t>
            </a:r>
            <a:r>
              <a:rPr lang="en-US" sz="2349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Specifically designed for real estate, separating property-level income and expenses.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3334" y="3416865"/>
            <a:ext cx="8075860" cy="11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4408" indent="-177204" lvl="1">
              <a:lnSpc>
                <a:spcPts val="3054"/>
              </a:lnSpc>
              <a:buFont typeface="Arial"/>
              <a:buChar char="•"/>
            </a:pPr>
            <a:r>
              <a:rPr lang="en-US" b="true" sz="2349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Income Tracking Granularity:</a:t>
            </a:r>
            <a:r>
              <a:rPr lang="en-US" sz="2349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Meticulously track income by individual property and unit to pinpoint performance drivers.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23334" y="4901495"/>
            <a:ext cx="8075860" cy="11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4408" indent="-177204" lvl="1">
              <a:lnSpc>
                <a:spcPts val="3054"/>
              </a:lnSpc>
              <a:buFont typeface="Arial"/>
              <a:buChar char="•"/>
            </a:pPr>
            <a:r>
              <a:rPr lang="en-US" b="true" sz="2349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Operating vs. Capital Expenses:</a:t>
            </a:r>
            <a:r>
              <a:rPr lang="en-US" sz="2349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Clear distinction is crucial for tax purposes and accurate asset valuation.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23334" y="6384429"/>
            <a:ext cx="8075860" cy="11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4408" indent="-177204" lvl="1">
              <a:lnSpc>
                <a:spcPts val="3054"/>
              </a:lnSpc>
              <a:buFont typeface="Arial"/>
              <a:buChar char="•"/>
            </a:pPr>
            <a:r>
              <a:rPr lang="en-US" b="true" sz="2349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Cash vs. Accrual Method Clarity:</a:t>
            </a:r>
            <a:r>
              <a:rPr lang="en-US" sz="2349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Understand and consistently apply the appropriate accounting method for your portfolio.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586054" y="8363424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10867" y="1804577"/>
            <a:ext cx="8388326" cy="8388326"/>
          </a:xfrm>
          <a:custGeom>
            <a:avLst/>
            <a:gdLst/>
            <a:ahLst/>
            <a:cxnLst/>
            <a:rect r="r" b="b" t="t" l="l"/>
            <a:pathLst>
              <a:path h="8388326" w="8388326">
                <a:moveTo>
                  <a:pt x="0" y="0"/>
                </a:moveTo>
                <a:lnTo>
                  <a:pt x="8388327" y="0"/>
                </a:lnTo>
                <a:lnTo>
                  <a:pt x="8388327" y="8388326"/>
                </a:lnTo>
                <a:lnTo>
                  <a:pt x="0" y="83883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33847" y="1635146"/>
            <a:ext cx="10895409" cy="909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51"/>
              </a:lnSpc>
            </a:pPr>
            <a:r>
              <a:rPr lang="en-US" sz="57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Income Tracking Checklist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24322" y="3681115"/>
            <a:ext cx="618828" cy="618828"/>
            <a:chOff x="0" y="0"/>
            <a:chExt cx="825103" cy="8251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406146"/>
                  </a:moveTo>
                  <a:cubicBezTo>
                    <a:pt x="0" y="181864"/>
                    <a:pt x="181864" y="0"/>
                    <a:pt x="406146" y="0"/>
                  </a:cubicBezTo>
                  <a:cubicBezTo>
                    <a:pt x="630428" y="0"/>
                    <a:pt x="812419" y="181864"/>
                    <a:pt x="812419" y="406146"/>
                  </a:cubicBezTo>
                  <a:cubicBezTo>
                    <a:pt x="812419" y="630428"/>
                    <a:pt x="630555" y="812419"/>
                    <a:pt x="406146" y="812419"/>
                  </a:cubicBezTo>
                  <a:cubicBezTo>
                    <a:pt x="181737" y="812419"/>
                    <a:pt x="0" y="630555"/>
                    <a:pt x="0" y="406146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412496"/>
                  </a:moveTo>
                  <a:cubicBezTo>
                    <a:pt x="0" y="184658"/>
                    <a:pt x="184658" y="0"/>
                    <a:pt x="412496" y="0"/>
                  </a:cubicBezTo>
                  <a:cubicBezTo>
                    <a:pt x="413639" y="0"/>
                    <a:pt x="414909" y="381"/>
                    <a:pt x="415925" y="1016"/>
                  </a:cubicBezTo>
                  <a:lnTo>
                    <a:pt x="412496" y="6350"/>
                  </a:lnTo>
                  <a:lnTo>
                    <a:pt x="412496" y="0"/>
                  </a:lnTo>
                  <a:lnTo>
                    <a:pt x="412496" y="6350"/>
                  </a:lnTo>
                  <a:lnTo>
                    <a:pt x="412496" y="0"/>
                  </a:lnTo>
                  <a:cubicBezTo>
                    <a:pt x="640334" y="0"/>
                    <a:pt x="825119" y="184658"/>
                    <a:pt x="825119" y="412496"/>
                  </a:cubicBezTo>
                  <a:cubicBezTo>
                    <a:pt x="825119" y="414909"/>
                    <a:pt x="823722" y="417068"/>
                    <a:pt x="821563" y="418211"/>
                  </a:cubicBezTo>
                  <a:lnTo>
                    <a:pt x="818769" y="412496"/>
                  </a:lnTo>
                  <a:lnTo>
                    <a:pt x="825119" y="412496"/>
                  </a:lnTo>
                  <a:cubicBezTo>
                    <a:pt x="825119" y="640334"/>
                    <a:pt x="640461" y="824992"/>
                    <a:pt x="412623" y="824992"/>
                  </a:cubicBezTo>
                  <a:lnTo>
                    <a:pt x="412623" y="818642"/>
                  </a:lnTo>
                  <a:lnTo>
                    <a:pt x="412623" y="812292"/>
                  </a:lnTo>
                  <a:lnTo>
                    <a:pt x="412623" y="818642"/>
                  </a:lnTo>
                  <a:lnTo>
                    <a:pt x="412623" y="824992"/>
                  </a:lnTo>
                  <a:cubicBezTo>
                    <a:pt x="184658" y="825119"/>
                    <a:pt x="0" y="640334"/>
                    <a:pt x="0" y="412496"/>
                  </a:cubicBezTo>
                  <a:lnTo>
                    <a:pt x="6350" y="412496"/>
                  </a:lnTo>
                  <a:lnTo>
                    <a:pt x="0" y="412496"/>
                  </a:lnTo>
                  <a:moveTo>
                    <a:pt x="12700" y="412496"/>
                  </a:moveTo>
                  <a:lnTo>
                    <a:pt x="6350" y="412496"/>
                  </a:lnTo>
                  <a:lnTo>
                    <a:pt x="12700" y="412496"/>
                  </a:lnTo>
                  <a:cubicBezTo>
                    <a:pt x="12700" y="633349"/>
                    <a:pt x="191770" y="812419"/>
                    <a:pt x="412496" y="812419"/>
                  </a:cubicBezTo>
                  <a:cubicBezTo>
                    <a:pt x="416052" y="812419"/>
                    <a:pt x="418846" y="815213"/>
                    <a:pt x="418846" y="818769"/>
                  </a:cubicBezTo>
                  <a:cubicBezTo>
                    <a:pt x="418846" y="822325"/>
                    <a:pt x="416052" y="825119"/>
                    <a:pt x="412496" y="825119"/>
                  </a:cubicBezTo>
                  <a:cubicBezTo>
                    <a:pt x="408940" y="825119"/>
                    <a:pt x="406146" y="822325"/>
                    <a:pt x="406146" y="818769"/>
                  </a:cubicBezTo>
                  <a:cubicBezTo>
                    <a:pt x="406146" y="815213"/>
                    <a:pt x="408940" y="812419"/>
                    <a:pt x="412496" y="812419"/>
                  </a:cubicBezTo>
                  <a:cubicBezTo>
                    <a:pt x="633349" y="812419"/>
                    <a:pt x="812292" y="633349"/>
                    <a:pt x="812292" y="412623"/>
                  </a:cubicBezTo>
                  <a:cubicBezTo>
                    <a:pt x="812292" y="410210"/>
                    <a:pt x="813689" y="408051"/>
                    <a:pt x="815848" y="406908"/>
                  </a:cubicBezTo>
                  <a:lnTo>
                    <a:pt x="818642" y="412623"/>
                  </a:lnTo>
                  <a:lnTo>
                    <a:pt x="812292" y="412623"/>
                  </a:lnTo>
                  <a:cubicBezTo>
                    <a:pt x="812419" y="191770"/>
                    <a:pt x="633349" y="12700"/>
                    <a:pt x="412496" y="12700"/>
                  </a:cubicBezTo>
                  <a:cubicBezTo>
                    <a:pt x="411353" y="12700"/>
                    <a:pt x="410083" y="12319"/>
                    <a:pt x="409067" y="11684"/>
                  </a:cubicBezTo>
                  <a:lnTo>
                    <a:pt x="412496" y="6350"/>
                  </a:lnTo>
                  <a:lnTo>
                    <a:pt x="412496" y="12700"/>
                  </a:lnTo>
                  <a:cubicBezTo>
                    <a:pt x="191770" y="12700"/>
                    <a:pt x="12700" y="191770"/>
                    <a:pt x="12700" y="412496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219944" y="3801964"/>
            <a:ext cx="427584" cy="477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85672" y="3685208"/>
            <a:ext cx="5965972" cy="47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9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Rent Collection Accuracy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85672" y="4214217"/>
            <a:ext cx="7146875" cy="137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23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Implement systems for precise tracking of all rental payments, ensuring no income is overlooked.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308456" y="3681115"/>
            <a:ext cx="618827" cy="618828"/>
            <a:chOff x="0" y="0"/>
            <a:chExt cx="825103" cy="8251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406146"/>
                  </a:moveTo>
                  <a:cubicBezTo>
                    <a:pt x="0" y="181864"/>
                    <a:pt x="181864" y="0"/>
                    <a:pt x="406146" y="0"/>
                  </a:cubicBezTo>
                  <a:cubicBezTo>
                    <a:pt x="630428" y="0"/>
                    <a:pt x="812419" y="181864"/>
                    <a:pt x="812419" y="406146"/>
                  </a:cubicBezTo>
                  <a:cubicBezTo>
                    <a:pt x="812419" y="630428"/>
                    <a:pt x="630555" y="812419"/>
                    <a:pt x="406146" y="812419"/>
                  </a:cubicBezTo>
                  <a:cubicBezTo>
                    <a:pt x="181737" y="812419"/>
                    <a:pt x="0" y="630555"/>
                    <a:pt x="0" y="406146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412496"/>
                  </a:moveTo>
                  <a:cubicBezTo>
                    <a:pt x="0" y="184658"/>
                    <a:pt x="184658" y="0"/>
                    <a:pt x="412496" y="0"/>
                  </a:cubicBezTo>
                  <a:cubicBezTo>
                    <a:pt x="413639" y="0"/>
                    <a:pt x="414909" y="381"/>
                    <a:pt x="415925" y="1016"/>
                  </a:cubicBezTo>
                  <a:lnTo>
                    <a:pt x="412496" y="6350"/>
                  </a:lnTo>
                  <a:lnTo>
                    <a:pt x="412496" y="0"/>
                  </a:lnTo>
                  <a:lnTo>
                    <a:pt x="412496" y="6350"/>
                  </a:lnTo>
                  <a:lnTo>
                    <a:pt x="412496" y="0"/>
                  </a:lnTo>
                  <a:cubicBezTo>
                    <a:pt x="640334" y="0"/>
                    <a:pt x="825119" y="184658"/>
                    <a:pt x="825119" y="412496"/>
                  </a:cubicBezTo>
                  <a:cubicBezTo>
                    <a:pt x="825119" y="414909"/>
                    <a:pt x="823722" y="417068"/>
                    <a:pt x="821563" y="418211"/>
                  </a:cubicBezTo>
                  <a:lnTo>
                    <a:pt x="818769" y="412496"/>
                  </a:lnTo>
                  <a:lnTo>
                    <a:pt x="825119" y="412496"/>
                  </a:lnTo>
                  <a:cubicBezTo>
                    <a:pt x="825119" y="640334"/>
                    <a:pt x="640461" y="824992"/>
                    <a:pt x="412623" y="824992"/>
                  </a:cubicBezTo>
                  <a:lnTo>
                    <a:pt x="412623" y="818642"/>
                  </a:lnTo>
                  <a:lnTo>
                    <a:pt x="412623" y="812292"/>
                  </a:lnTo>
                  <a:lnTo>
                    <a:pt x="412623" y="818642"/>
                  </a:lnTo>
                  <a:lnTo>
                    <a:pt x="412623" y="824992"/>
                  </a:lnTo>
                  <a:cubicBezTo>
                    <a:pt x="184658" y="825119"/>
                    <a:pt x="0" y="640334"/>
                    <a:pt x="0" y="412496"/>
                  </a:cubicBezTo>
                  <a:lnTo>
                    <a:pt x="6350" y="412496"/>
                  </a:lnTo>
                  <a:lnTo>
                    <a:pt x="0" y="412496"/>
                  </a:lnTo>
                  <a:moveTo>
                    <a:pt x="12700" y="412496"/>
                  </a:moveTo>
                  <a:lnTo>
                    <a:pt x="6350" y="412496"/>
                  </a:lnTo>
                  <a:lnTo>
                    <a:pt x="12700" y="412496"/>
                  </a:lnTo>
                  <a:cubicBezTo>
                    <a:pt x="12700" y="633349"/>
                    <a:pt x="191770" y="812419"/>
                    <a:pt x="412496" y="812419"/>
                  </a:cubicBezTo>
                  <a:cubicBezTo>
                    <a:pt x="416052" y="812419"/>
                    <a:pt x="418846" y="815213"/>
                    <a:pt x="418846" y="818769"/>
                  </a:cubicBezTo>
                  <a:cubicBezTo>
                    <a:pt x="418846" y="822325"/>
                    <a:pt x="416052" y="825119"/>
                    <a:pt x="412496" y="825119"/>
                  </a:cubicBezTo>
                  <a:cubicBezTo>
                    <a:pt x="408940" y="825119"/>
                    <a:pt x="406146" y="822325"/>
                    <a:pt x="406146" y="818769"/>
                  </a:cubicBezTo>
                  <a:cubicBezTo>
                    <a:pt x="406146" y="815213"/>
                    <a:pt x="408940" y="812419"/>
                    <a:pt x="412496" y="812419"/>
                  </a:cubicBezTo>
                  <a:cubicBezTo>
                    <a:pt x="633349" y="812419"/>
                    <a:pt x="812292" y="633349"/>
                    <a:pt x="812292" y="412623"/>
                  </a:cubicBezTo>
                  <a:cubicBezTo>
                    <a:pt x="812292" y="410210"/>
                    <a:pt x="813689" y="408051"/>
                    <a:pt x="815848" y="406908"/>
                  </a:cubicBezTo>
                  <a:lnTo>
                    <a:pt x="818642" y="412623"/>
                  </a:lnTo>
                  <a:lnTo>
                    <a:pt x="812292" y="412623"/>
                  </a:lnTo>
                  <a:cubicBezTo>
                    <a:pt x="812419" y="191770"/>
                    <a:pt x="633349" y="12700"/>
                    <a:pt x="412496" y="12700"/>
                  </a:cubicBezTo>
                  <a:cubicBezTo>
                    <a:pt x="411353" y="12700"/>
                    <a:pt x="410083" y="12319"/>
                    <a:pt x="409067" y="11684"/>
                  </a:cubicBezTo>
                  <a:lnTo>
                    <a:pt x="412496" y="6350"/>
                  </a:lnTo>
                  <a:lnTo>
                    <a:pt x="412496" y="12700"/>
                  </a:lnTo>
                  <a:cubicBezTo>
                    <a:pt x="191770" y="12700"/>
                    <a:pt x="12700" y="191770"/>
                    <a:pt x="12700" y="412496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404077" y="3780458"/>
            <a:ext cx="427584" cy="46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512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193239" y="3652540"/>
            <a:ext cx="5695805" cy="47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9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Late Fees &amp; Penalties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193239" y="4203055"/>
            <a:ext cx="7146875" cy="137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23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Systematize the tracking and collection of all applicable late fees and penalties to capture additional revenue.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28700" y="6868980"/>
            <a:ext cx="618828" cy="618827"/>
            <a:chOff x="0" y="0"/>
            <a:chExt cx="825103" cy="8251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406146"/>
                  </a:moveTo>
                  <a:cubicBezTo>
                    <a:pt x="0" y="181864"/>
                    <a:pt x="181864" y="0"/>
                    <a:pt x="406146" y="0"/>
                  </a:cubicBezTo>
                  <a:cubicBezTo>
                    <a:pt x="630428" y="0"/>
                    <a:pt x="812419" y="181864"/>
                    <a:pt x="812419" y="406146"/>
                  </a:cubicBezTo>
                  <a:cubicBezTo>
                    <a:pt x="812419" y="630428"/>
                    <a:pt x="630555" y="812419"/>
                    <a:pt x="406146" y="812419"/>
                  </a:cubicBezTo>
                  <a:cubicBezTo>
                    <a:pt x="181737" y="812419"/>
                    <a:pt x="0" y="630555"/>
                    <a:pt x="0" y="406146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412496"/>
                  </a:moveTo>
                  <a:cubicBezTo>
                    <a:pt x="0" y="184658"/>
                    <a:pt x="184658" y="0"/>
                    <a:pt x="412496" y="0"/>
                  </a:cubicBezTo>
                  <a:cubicBezTo>
                    <a:pt x="413639" y="0"/>
                    <a:pt x="414909" y="381"/>
                    <a:pt x="415925" y="1016"/>
                  </a:cubicBezTo>
                  <a:lnTo>
                    <a:pt x="412496" y="6350"/>
                  </a:lnTo>
                  <a:lnTo>
                    <a:pt x="412496" y="0"/>
                  </a:lnTo>
                  <a:lnTo>
                    <a:pt x="412496" y="6350"/>
                  </a:lnTo>
                  <a:lnTo>
                    <a:pt x="412496" y="0"/>
                  </a:lnTo>
                  <a:cubicBezTo>
                    <a:pt x="640334" y="0"/>
                    <a:pt x="825119" y="184658"/>
                    <a:pt x="825119" y="412496"/>
                  </a:cubicBezTo>
                  <a:cubicBezTo>
                    <a:pt x="825119" y="414909"/>
                    <a:pt x="823722" y="417068"/>
                    <a:pt x="821563" y="418211"/>
                  </a:cubicBezTo>
                  <a:lnTo>
                    <a:pt x="818769" y="412496"/>
                  </a:lnTo>
                  <a:lnTo>
                    <a:pt x="825119" y="412496"/>
                  </a:lnTo>
                  <a:cubicBezTo>
                    <a:pt x="825119" y="640334"/>
                    <a:pt x="640461" y="824992"/>
                    <a:pt x="412623" y="824992"/>
                  </a:cubicBezTo>
                  <a:lnTo>
                    <a:pt x="412623" y="818642"/>
                  </a:lnTo>
                  <a:lnTo>
                    <a:pt x="412623" y="812292"/>
                  </a:lnTo>
                  <a:lnTo>
                    <a:pt x="412623" y="818642"/>
                  </a:lnTo>
                  <a:lnTo>
                    <a:pt x="412623" y="824992"/>
                  </a:lnTo>
                  <a:cubicBezTo>
                    <a:pt x="184658" y="825119"/>
                    <a:pt x="0" y="640334"/>
                    <a:pt x="0" y="412496"/>
                  </a:cubicBezTo>
                  <a:lnTo>
                    <a:pt x="6350" y="412496"/>
                  </a:lnTo>
                  <a:lnTo>
                    <a:pt x="0" y="412496"/>
                  </a:lnTo>
                  <a:moveTo>
                    <a:pt x="12700" y="412496"/>
                  </a:moveTo>
                  <a:lnTo>
                    <a:pt x="6350" y="412496"/>
                  </a:lnTo>
                  <a:lnTo>
                    <a:pt x="12700" y="412496"/>
                  </a:lnTo>
                  <a:cubicBezTo>
                    <a:pt x="12700" y="633349"/>
                    <a:pt x="191770" y="812419"/>
                    <a:pt x="412496" y="812419"/>
                  </a:cubicBezTo>
                  <a:cubicBezTo>
                    <a:pt x="416052" y="812419"/>
                    <a:pt x="418846" y="815213"/>
                    <a:pt x="418846" y="818769"/>
                  </a:cubicBezTo>
                  <a:cubicBezTo>
                    <a:pt x="418846" y="822325"/>
                    <a:pt x="416052" y="825119"/>
                    <a:pt x="412496" y="825119"/>
                  </a:cubicBezTo>
                  <a:cubicBezTo>
                    <a:pt x="408940" y="825119"/>
                    <a:pt x="406146" y="822325"/>
                    <a:pt x="406146" y="818769"/>
                  </a:cubicBezTo>
                  <a:cubicBezTo>
                    <a:pt x="406146" y="815213"/>
                    <a:pt x="408940" y="812419"/>
                    <a:pt x="412496" y="812419"/>
                  </a:cubicBezTo>
                  <a:cubicBezTo>
                    <a:pt x="633349" y="812419"/>
                    <a:pt x="812292" y="633349"/>
                    <a:pt x="812292" y="412623"/>
                  </a:cubicBezTo>
                  <a:cubicBezTo>
                    <a:pt x="812292" y="410210"/>
                    <a:pt x="813689" y="408051"/>
                    <a:pt x="815848" y="406908"/>
                  </a:cubicBezTo>
                  <a:lnTo>
                    <a:pt x="818642" y="412623"/>
                  </a:lnTo>
                  <a:lnTo>
                    <a:pt x="812292" y="412623"/>
                  </a:lnTo>
                  <a:cubicBezTo>
                    <a:pt x="812419" y="191770"/>
                    <a:pt x="633349" y="12700"/>
                    <a:pt x="412496" y="12700"/>
                  </a:cubicBezTo>
                  <a:cubicBezTo>
                    <a:pt x="411353" y="12700"/>
                    <a:pt x="410083" y="12319"/>
                    <a:pt x="409067" y="11684"/>
                  </a:cubicBezTo>
                  <a:lnTo>
                    <a:pt x="412496" y="6350"/>
                  </a:lnTo>
                  <a:lnTo>
                    <a:pt x="412496" y="12700"/>
                  </a:lnTo>
                  <a:cubicBezTo>
                    <a:pt x="191770" y="12700"/>
                    <a:pt x="12700" y="191770"/>
                    <a:pt x="12700" y="412496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133847" y="6990715"/>
            <a:ext cx="427584" cy="477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085672" y="6723208"/>
            <a:ext cx="5880396" cy="47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9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Ancillary Income Streams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085672" y="7310688"/>
            <a:ext cx="7146875" cy="137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23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Monitor and maximize income from parking, laundry facilities, storage units, and other value-added services.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394032" y="6840405"/>
            <a:ext cx="618827" cy="618827"/>
            <a:chOff x="0" y="0"/>
            <a:chExt cx="825103" cy="82510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406146"/>
                  </a:moveTo>
                  <a:cubicBezTo>
                    <a:pt x="0" y="181864"/>
                    <a:pt x="181864" y="0"/>
                    <a:pt x="406146" y="0"/>
                  </a:cubicBezTo>
                  <a:cubicBezTo>
                    <a:pt x="630428" y="0"/>
                    <a:pt x="812419" y="181864"/>
                    <a:pt x="812419" y="406146"/>
                  </a:cubicBezTo>
                  <a:cubicBezTo>
                    <a:pt x="812419" y="630428"/>
                    <a:pt x="630555" y="812419"/>
                    <a:pt x="406146" y="812419"/>
                  </a:cubicBezTo>
                  <a:cubicBezTo>
                    <a:pt x="181737" y="812419"/>
                    <a:pt x="0" y="630555"/>
                    <a:pt x="0" y="406146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412496"/>
                  </a:moveTo>
                  <a:cubicBezTo>
                    <a:pt x="0" y="184658"/>
                    <a:pt x="184658" y="0"/>
                    <a:pt x="412496" y="0"/>
                  </a:cubicBezTo>
                  <a:cubicBezTo>
                    <a:pt x="413639" y="0"/>
                    <a:pt x="414909" y="381"/>
                    <a:pt x="415925" y="1016"/>
                  </a:cubicBezTo>
                  <a:lnTo>
                    <a:pt x="412496" y="6350"/>
                  </a:lnTo>
                  <a:lnTo>
                    <a:pt x="412496" y="0"/>
                  </a:lnTo>
                  <a:lnTo>
                    <a:pt x="412496" y="6350"/>
                  </a:lnTo>
                  <a:lnTo>
                    <a:pt x="412496" y="0"/>
                  </a:lnTo>
                  <a:cubicBezTo>
                    <a:pt x="640334" y="0"/>
                    <a:pt x="825119" y="184658"/>
                    <a:pt x="825119" y="412496"/>
                  </a:cubicBezTo>
                  <a:cubicBezTo>
                    <a:pt x="825119" y="414909"/>
                    <a:pt x="823722" y="417068"/>
                    <a:pt x="821563" y="418211"/>
                  </a:cubicBezTo>
                  <a:lnTo>
                    <a:pt x="818769" y="412496"/>
                  </a:lnTo>
                  <a:lnTo>
                    <a:pt x="825119" y="412496"/>
                  </a:lnTo>
                  <a:cubicBezTo>
                    <a:pt x="825119" y="640334"/>
                    <a:pt x="640461" y="824992"/>
                    <a:pt x="412623" y="824992"/>
                  </a:cubicBezTo>
                  <a:lnTo>
                    <a:pt x="412623" y="818642"/>
                  </a:lnTo>
                  <a:lnTo>
                    <a:pt x="412623" y="812292"/>
                  </a:lnTo>
                  <a:lnTo>
                    <a:pt x="412623" y="818642"/>
                  </a:lnTo>
                  <a:lnTo>
                    <a:pt x="412623" y="824992"/>
                  </a:lnTo>
                  <a:cubicBezTo>
                    <a:pt x="184658" y="825119"/>
                    <a:pt x="0" y="640334"/>
                    <a:pt x="0" y="412496"/>
                  </a:cubicBezTo>
                  <a:lnTo>
                    <a:pt x="6350" y="412496"/>
                  </a:lnTo>
                  <a:lnTo>
                    <a:pt x="0" y="412496"/>
                  </a:lnTo>
                  <a:moveTo>
                    <a:pt x="12700" y="412496"/>
                  </a:moveTo>
                  <a:lnTo>
                    <a:pt x="6350" y="412496"/>
                  </a:lnTo>
                  <a:lnTo>
                    <a:pt x="12700" y="412496"/>
                  </a:lnTo>
                  <a:cubicBezTo>
                    <a:pt x="12700" y="633349"/>
                    <a:pt x="191770" y="812419"/>
                    <a:pt x="412496" y="812419"/>
                  </a:cubicBezTo>
                  <a:cubicBezTo>
                    <a:pt x="416052" y="812419"/>
                    <a:pt x="418846" y="815213"/>
                    <a:pt x="418846" y="818769"/>
                  </a:cubicBezTo>
                  <a:cubicBezTo>
                    <a:pt x="418846" y="822325"/>
                    <a:pt x="416052" y="825119"/>
                    <a:pt x="412496" y="825119"/>
                  </a:cubicBezTo>
                  <a:cubicBezTo>
                    <a:pt x="408940" y="825119"/>
                    <a:pt x="406146" y="822325"/>
                    <a:pt x="406146" y="818769"/>
                  </a:cubicBezTo>
                  <a:cubicBezTo>
                    <a:pt x="406146" y="815213"/>
                    <a:pt x="408940" y="812419"/>
                    <a:pt x="412496" y="812419"/>
                  </a:cubicBezTo>
                  <a:cubicBezTo>
                    <a:pt x="633349" y="812419"/>
                    <a:pt x="812292" y="633349"/>
                    <a:pt x="812292" y="412623"/>
                  </a:cubicBezTo>
                  <a:cubicBezTo>
                    <a:pt x="812292" y="410210"/>
                    <a:pt x="813689" y="408051"/>
                    <a:pt x="815848" y="406908"/>
                  </a:cubicBezTo>
                  <a:lnTo>
                    <a:pt x="818642" y="412623"/>
                  </a:lnTo>
                  <a:lnTo>
                    <a:pt x="812292" y="412623"/>
                  </a:lnTo>
                  <a:cubicBezTo>
                    <a:pt x="812419" y="191770"/>
                    <a:pt x="633349" y="12700"/>
                    <a:pt x="412496" y="12700"/>
                  </a:cubicBezTo>
                  <a:cubicBezTo>
                    <a:pt x="411353" y="12700"/>
                    <a:pt x="410083" y="12319"/>
                    <a:pt x="409067" y="11684"/>
                  </a:cubicBezTo>
                  <a:lnTo>
                    <a:pt x="412496" y="6350"/>
                  </a:lnTo>
                  <a:lnTo>
                    <a:pt x="412496" y="12700"/>
                  </a:lnTo>
                  <a:cubicBezTo>
                    <a:pt x="191770" y="12700"/>
                    <a:pt x="12700" y="191770"/>
                    <a:pt x="12700" y="412496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9489654" y="6935655"/>
            <a:ext cx="427584" cy="46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512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4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78815" y="6780799"/>
            <a:ext cx="6583942" cy="47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9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Lease Renewals &amp; Concessions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78815" y="7331314"/>
            <a:ext cx="7146875" cy="137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23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Diligently monitor lease renewals and any concessions offered to understand their impact on net rental income.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501491" y="0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3097077" y="-518496"/>
            <a:ext cx="12614001" cy="12614001"/>
          </a:xfrm>
          <a:custGeom>
            <a:avLst/>
            <a:gdLst/>
            <a:ahLst/>
            <a:cxnLst/>
            <a:rect r="r" b="b" t="t" l="l"/>
            <a:pathLst>
              <a:path h="12614001" w="12614001">
                <a:moveTo>
                  <a:pt x="0" y="0"/>
                </a:moveTo>
                <a:lnTo>
                  <a:pt x="12614001" y="0"/>
                </a:lnTo>
                <a:lnTo>
                  <a:pt x="12614001" y="12614002"/>
                </a:lnTo>
                <a:lnTo>
                  <a:pt x="0" y="126140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7886" y="1072009"/>
            <a:ext cx="10048280" cy="92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Expense Management Checklist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7886" y="2683223"/>
            <a:ext cx="9570987" cy="1281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5882" indent="-197941" lvl="1">
              <a:lnSpc>
                <a:spcPts val="3412"/>
              </a:lnSpc>
              <a:buFont typeface="Arial"/>
              <a:buChar char="•"/>
            </a:pPr>
            <a:r>
              <a:rPr lang="en-US" b="true" sz="2624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Maintenance &amp; Repairs Log:</a:t>
            </a:r>
            <a:r>
              <a:rPr lang="en-US" sz="26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Every repair and maintenance expense should be logged by unit for cost analysis and budgeting.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439878"/>
            <a:ext cx="9570987" cy="1281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5882" indent="-197941" lvl="1">
              <a:lnSpc>
                <a:spcPts val="3412"/>
              </a:lnSpc>
              <a:buFont typeface="Arial"/>
              <a:buChar char="•"/>
            </a:pPr>
            <a:r>
              <a:rPr lang="en-US" b="true" sz="2624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Vendor Invoices &amp; Contracts:</a:t>
            </a:r>
            <a:r>
              <a:rPr lang="en-US" sz="26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Maintain a robust system for tracking all vendor invoices and contracts, ensuring proper documentation and payment terms.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7886" y="6196534"/>
            <a:ext cx="9570987" cy="852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5882" indent="-197941" lvl="1">
              <a:lnSpc>
                <a:spcPts val="3412"/>
              </a:lnSpc>
              <a:buFont typeface="Arial"/>
              <a:buChar char="•"/>
            </a:pPr>
            <a:r>
              <a:rPr lang="en-US" b="true" sz="2624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Utilities Allocation:</a:t>
            </a:r>
            <a:r>
              <a:rPr lang="en-US" sz="26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Accurately allocate utility costs to properties and, where applicable, to individual units.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7886" y="7525271"/>
            <a:ext cx="9570987" cy="1709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5882" indent="-197941" lvl="1">
              <a:lnSpc>
                <a:spcPts val="3412"/>
              </a:lnSpc>
              <a:buFont typeface="Arial"/>
              <a:buChar char="•"/>
            </a:pPr>
            <a:r>
              <a:rPr lang="en-US" b="true" sz="2624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Capital Improvements Separation:</a:t>
            </a:r>
            <a:r>
              <a:rPr lang="en-US" sz="26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Clearly separate capital improvements from regular operating expenses to ensure accurate tax reporting and depreciation.</a:t>
            </a:r>
          </a:p>
        </p:txBody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1189196" y="2711798"/>
            <a:ext cx="6160294" cy="6160294"/>
            <a:chOff x="0" y="0"/>
            <a:chExt cx="8213725" cy="8213725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8213725" cy="8213725"/>
            </a:xfrm>
            <a:custGeom>
              <a:avLst/>
              <a:gdLst/>
              <a:ahLst/>
              <a:cxnLst/>
              <a:rect r="r" b="b" t="t" l="l"/>
              <a:pathLst>
                <a:path h="8213725" w="8213725">
                  <a:moveTo>
                    <a:pt x="0" y="0"/>
                  </a:moveTo>
                  <a:lnTo>
                    <a:pt x="8213725" y="0"/>
                  </a:lnTo>
                  <a:lnTo>
                    <a:pt x="8213725" y="8213725"/>
                  </a:lnTo>
                  <a:lnTo>
                    <a:pt x="0" y="821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5586054" y="8872091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310224" y="487280"/>
            <a:ext cx="11071418" cy="11071418"/>
          </a:xfrm>
          <a:custGeom>
            <a:avLst/>
            <a:gdLst/>
            <a:ahLst/>
            <a:cxnLst/>
            <a:rect r="r" b="b" t="t" l="l"/>
            <a:pathLst>
              <a:path h="11071418" w="11071418">
                <a:moveTo>
                  <a:pt x="0" y="0"/>
                </a:moveTo>
                <a:lnTo>
                  <a:pt x="11071417" y="0"/>
                </a:lnTo>
                <a:lnTo>
                  <a:pt x="11071417" y="11071417"/>
                </a:lnTo>
                <a:lnTo>
                  <a:pt x="0" y="11071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3422" y="1827223"/>
            <a:ext cx="11993612" cy="92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Ensuring Compliance &amp; Tax Readiness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43422" y="3681115"/>
            <a:ext cx="677019" cy="677019"/>
            <a:chOff x="0" y="0"/>
            <a:chExt cx="902692" cy="902692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317682" y="3681115"/>
            <a:ext cx="677019" cy="677019"/>
            <a:chOff x="0" y="0"/>
            <a:chExt cx="902692" cy="902692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2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43422" y="6873746"/>
            <a:ext cx="677019" cy="677019"/>
            <a:chOff x="0" y="0"/>
            <a:chExt cx="902692" cy="902692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2" b="2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9317682" y="6873746"/>
            <a:ext cx="677019" cy="677019"/>
            <a:chOff x="0" y="0"/>
            <a:chExt cx="902692" cy="902692"/>
          </a:xfrm>
        </p:grpSpPr>
        <p:sp>
          <p:nvSpPr>
            <p:cNvPr name="Freeform 14" id="14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2" b="2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028700" y="192077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439074" y="510713"/>
            <a:ext cx="11071418" cy="11071418"/>
          </a:xfrm>
          <a:custGeom>
            <a:avLst/>
            <a:gdLst/>
            <a:ahLst/>
            <a:cxnLst/>
            <a:rect r="r" b="b" t="t" l="l"/>
            <a:pathLst>
              <a:path h="11071418" w="11071418">
                <a:moveTo>
                  <a:pt x="0" y="0"/>
                </a:moveTo>
                <a:lnTo>
                  <a:pt x="11071417" y="0"/>
                </a:lnTo>
                <a:lnTo>
                  <a:pt x="11071417" y="11071417"/>
                </a:lnTo>
                <a:lnTo>
                  <a:pt x="0" y="110714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000"/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963341" y="3652540"/>
            <a:ext cx="5958380" cy="504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9"/>
              </a:lnSpc>
            </a:pPr>
            <a:r>
              <a:rPr lang="en-US" sz="31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IRS-Aligned Record Keeping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63341" y="4193530"/>
            <a:ext cx="7011441" cy="1485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0"/>
              </a:lnSpc>
            </a:pPr>
            <a:r>
              <a:rPr lang="en-US" sz="25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Ensure all financial records adhere to IRS standards for seamless tax filing and audit preparedness.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28672" y="3652540"/>
            <a:ext cx="5527069" cy="504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9"/>
              </a:lnSpc>
            </a:pPr>
            <a:r>
              <a:rPr lang="en-US" sz="31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Depreciation Schedules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328672" y="4193530"/>
            <a:ext cx="7011441" cy="1485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0"/>
              </a:lnSpc>
            </a:pPr>
            <a:r>
              <a:rPr lang="en-US" sz="25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Maintain accurate and up-to-date depreciation schedules for all eligible assets to maximize tax benefits.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63341" y="6707917"/>
            <a:ext cx="3563391" cy="504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9"/>
              </a:lnSpc>
            </a:pPr>
            <a:r>
              <a:rPr lang="en-US" sz="31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1099 Issuance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963341" y="7248907"/>
            <a:ext cx="7011441" cy="1485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0"/>
              </a:lnSpc>
            </a:pPr>
            <a:r>
              <a:rPr lang="en-US" sz="25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Timely issue 1099 forms to all independent contractors, ensuring full compliance with reporting requirements.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28672" y="6707917"/>
            <a:ext cx="5527069" cy="504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9"/>
              </a:lnSpc>
            </a:pPr>
            <a:r>
              <a:rPr lang="en-US" sz="3149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Audit-Ready Financials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328672" y="7248907"/>
            <a:ext cx="7011441" cy="1485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0"/>
              </a:lnSpc>
            </a:pPr>
            <a:r>
              <a:rPr lang="en-US" sz="2524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Prepare financial statements that are organized, verifiable, and ready for any potential audit scrutiny.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866031" y="661392"/>
            <a:ext cx="15574579" cy="790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4"/>
              </a:lnSpc>
            </a:pPr>
            <a:r>
              <a:rPr lang="en-US" sz="5125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Cash Flow Management &amp; Reporting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866031" y="2144018"/>
            <a:ext cx="7976146" cy="7976146"/>
            <a:chOff x="0" y="0"/>
            <a:chExt cx="10634862" cy="10634862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10634853" cy="10634853"/>
            </a:xfrm>
            <a:custGeom>
              <a:avLst/>
              <a:gdLst/>
              <a:ahLst/>
              <a:cxnLst/>
              <a:rect r="r" b="b" t="t" l="l"/>
              <a:pathLst>
                <a:path h="10634853" w="10634853">
                  <a:moveTo>
                    <a:pt x="0" y="0"/>
                  </a:moveTo>
                  <a:lnTo>
                    <a:pt x="10634853" y="0"/>
                  </a:lnTo>
                  <a:lnTo>
                    <a:pt x="10634853" y="10634853"/>
                  </a:lnTo>
                  <a:lnTo>
                    <a:pt x="0" y="10634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9455349" y="2069306"/>
            <a:ext cx="7976146" cy="1215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2685" indent="-191343" lvl="1">
              <a:lnSpc>
                <a:spcPts val="3298"/>
              </a:lnSpc>
              <a:buFont typeface="Arial"/>
              <a:buChar char="•"/>
            </a:pPr>
            <a:r>
              <a:rPr lang="en-US" b="true" sz="2537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Timely Reporting:</a:t>
            </a:r>
            <a:r>
              <a:rPr lang="en-US" sz="2537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Generate comprehensive monthly and quarterly reports for a clear financial overview.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55349" y="3863960"/>
            <a:ext cx="7976146" cy="1215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2685" indent="-191343" lvl="1">
              <a:lnSpc>
                <a:spcPts val="3298"/>
              </a:lnSpc>
              <a:buFont typeface="Arial"/>
              <a:buChar char="•"/>
            </a:pPr>
            <a:r>
              <a:rPr lang="en-US" b="true" sz="2537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Budget vs. Actuals:</a:t>
            </a:r>
            <a:r>
              <a:rPr lang="en-US" sz="2537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Conduct regular comparisons to identify discrepancies and ensure financial discipline.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55349" y="5658614"/>
            <a:ext cx="7976146" cy="1215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2685" indent="-191343" lvl="1">
              <a:lnSpc>
                <a:spcPts val="3298"/>
              </a:lnSpc>
              <a:buFont typeface="Arial"/>
              <a:buChar char="•"/>
            </a:pPr>
            <a:r>
              <a:rPr lang="en-US" b="true" sz="2537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Net Operating Income (NOI):</a:t>
            </a:r>
            <a:r>
              <a:rPr lang="en-US" sz="2537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Consistently track NOI to measure property profitability and identify areas for improvement.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55349" y="7413149"/>
            <a:ext cx="7976146" cy="1215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2685" indent="-191343" lvl="1">
              <a:lnSpc>
                <a:spcPts val="3298"/>
              </a:lnSpc>
              <a:buFont typeface="Arial"/>
              <a:buChar char="•"/>
            </a:pPr>
            <a:r>
              <a:rPr lang="en-US" b="true" sz="2537">
                <a:solidFill>
                  <a:srgbClr val="3846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Real-time Dashboards:</a:t>
            </a:r>
            <a:r>
              <a:rPr lang="en-US" sz="2537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 Provide owners and investors with immediate access to critical financial data through intuitive dashboards.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758249" y="8838896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255643" y="839576"/>
            <a:ext cx="9672565" cy="9672565"/>
          </a:xfrm>
          <a:custGeom>
            <a:avLst/>
            <a:gdLst/>
            <a:ahLst/>
            <a:cxnLst/>
            <a:rect r="r" b="b" t="t" l="l"/>
            <a:pathLst>
              <a:path h="9672565" w="9672565">
                <a:moveTo>
                  <a:pt x="0" y="0"/>
                </a:moveTo>
                <a:lnTo>
                  <a:pt x="9672565" y="0"/>
                </a:lnTo>
                <a:lnTo>
                  <a:pt x="9672565" y="9672566"/>
                </a:lnTo>
                <a:lnTo>
                  <a:pt x="0" y="96725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7886" y="1785491"/>
            <a:ext cx="15561936" cy="882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Leveraging Technology &amp; Automation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57548" y="3485397"/>
            <a:ext cx="8070205" cy="2477840"/>
            <a:chOff x="0" y="0"/>
            <a:chExt cx="10760273" cy="33037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" y="6350"/>
              <a:ext cx="10747502" cy="3291078"/>
            </a:xfrm>
            <a:custGeom>
              <a:avLst/>
              <a:gdLst/>
              <a:ahLst/>
              <a:cxnLst/>
              <a:rect r="r" b="b" t="t" l="l"/>
              <a:pathLst>
                <a:path h="3291078" w="10747502">
                  <a:moveTo>
                    <a:pt x="0" y="541655"/>
                  </a:moveTo>
                  <a:cubicBezTo>
                    <a:pt x="0" y="242443"/>
                    <a:pt x="243205" y="0"/>
                    <a:pt x="543052" y="0"/>
                  </a:cubicBezTo>
                  <a:lnTo>
                    <a:pt x="10204450" y="0"/>
                  </a:lnTo>
                  <a:cubicBezTo>
                    <a:pt x="10504424" y="0"/>
                    <a:pt x="10747502" y="242443"/>
                    <a:pt x="10747502" y="541655"/>
                  </a:cubicBezTo>
                  <a:lnTo>
                    <a:pt x="10747502" y="2749423"/>
                  </a:lnTo>
                  <a:cubicBezTo>
                    <a:pt x="10747502" y="3048508"/>
                    <a:pt x="10504297" y="3291078"/>
                    <a:pt x="10204450" y="3291078"/>
                  </a:cubicBezTo>
                  <a:lnTo>
                    <a:pt x="543052" y="3291078"/>
                  </a:lnTo>
                  <a:cubicBezTo>
                    <a:pt x="243205" y="3291078"/>
                    <a:pt x="0" y="3048635"/>
                    <a:pt x="0" y="2749423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60202" cy="3303778"/>
            </a:xfrm>
            <a:custGeom>
              <a:avLst/>
              <a:gdLst/>
              <a:ahLst/>
              <a:cxnLst/>
              <a:rect r="r" b="b" t="t" l="l"/>
              <a:pathLst>
                <a:path h="3303778" w="10760202">
                  <a:moveTo>
                    <a:pt x="0" y="548005"/>
                  </a:moveTo>
                  <a:cubicBezTo>
                    <a:pt x="0" y="245364"/>
                    <a:pt x="245999" y="0"/>
                    <a:pt x="549402" y="0"/>
                  </a:cubicBezTo>
                  <a:lnTo>
                    <a:pt x="10210800" y="0"/>
                  </a:lnTo>
                  <a:lnTo>
                    <a:pt x="10210800" y="6350"/>
                  </a:lnTo>
                  <a:lnTo>
                    <a:pt x="10210800" y="0"/>
                  </a:lnTo>
                  <a:cubicBezTo>
                    <a:pt x="10514203" y="0"/>
                    <a:pt x="10760202" y="245364"/>
                    <a:pt x="10760202" y="548005"/>
                  </a:cubicBezTo>
                  <a:lnTo>
                    <a:pt x="10753852" y="548005"/>
                  </a:lnTo>
                  <a:lnTo>
                    <a:pt x="10760202" y="548005"/>
                  </a:lnTo>
                  <a:lnTo>
                    <a:pt x="10760202" y="2755773"/>
                  </a:lnTo>
                  <a:lnTo>
                    <a:pt x="10753852" y="2755773"/>
                  </a:lnTo>
                  <a:lnTo>
                    <a:pt x="10760202" y="2755773"/>
                  </a:lnTo>
                  <a:cubicBezTo>
                    <a:pt x="10760202" y="3058414"/>
                    <a:pt x="10514203" y="3303778"/>
                    <a:pt x="10210800" y="3303778"/>
                  </a:cubicBezTo>
                  <a:lnTo>
                    <a:pt x="10210800" y="3297428"/>
                  </a:lnTo>
                  <a:lnTo>
                    <a:pt x="10210800" y="3303778"/>
                  </a:lnTo>
                  <a:lnTo>
                    <a:pt x="549402" y="3303778"/>
                  </a:lnTo>
                  <a:lnTo>
                    <a:pt x="549402" y="3297428"/>
                  </a:lnTo>
                  <a:lnTo>
                    <a:pt x="549402" y="3303778"/>
                  </a:lnTo>
                  <a:cubicBezTo>
                    <a:pt x="245999" y="3303778"/>
                    <a:pt x="0" y="3058414"/>
                    <a:pt x="0" y="2755773"/>
                  </a:cubicBezTo>
                  <a:lnTo>
                    <a:pt x="0" y="548005"/>
                  </a:lnTo>
                  <a:lnTo>
                    <a:pt x="6350" y="548005"/>
                  </a:lnTo>
                  <a:lnTo>
                    <a:pt x="0" y="548005"/>
                  </a:lnTo>
                  <a:moveTo>
                    <a:pt x="12700" y="548005"/>
                  </a:moveTo>
                  <a:lnTo>
                    <a:pt x="12700" y="2755773"/>
                  </a:lnTo>
                  <a:lnTo>
                    <a:pt x="6350" y="2755773"/>
                  </a:lnTo>
                  <a:lnTo>
                    <a:pt x="12700" y="2755773"/>
                  </a:lnTo>
                  <a:cubicBezTo>
                    <a:pt x="12700" y="3051429"/>
                    <a:pt x="252984" y="3291078"/>
                    <a:pt x="549402" y="3291078"/>
                  </a:cubicBezTo>
                  <a:lnTo>
                    <a:pt x="10210800" y="3291078"/>
                  </a:lnTo>
                  <a:cubicBezTo>
                    <a:pt x="10507218" y="3291078"/>
                    <a:pt x="10747502" y="3051429"/>
                    <a:pt x="10747502" y="2755773"/>
                  </a:cubicBezTo>
                  <a:lnTo>
                    <a:pt x="10747502" y="548005"/>
                  </a:lnTo>
                  <a:cubicBezTo>
                    <a:pt x="10747629" y="252349"/>
                    <a:pt x="10507218" y="12700"/>
                    <a:pt x="10210800" y="12700"/>
                  </a:cubicBezTo>
                  <a:lnTo>
                    <a:pt x="549402" y="12700"/>
                  </a:lnTo>
                  <a:lnTo>
                    <a:pt x="549402" y="6350"/>
                  </a:lnTo>
                  <a:lnTo>
                    <a:pt x="549402" y="12700"/>
                  </a:lnTo>
                  <a:cubicBezTo>
                    <a:pt x="252984" y="12700"/>
                    <a:pt x="12700" y="252349"/>
                    <a:pt x="12700" y="54800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142554" y="3741828"/>
            <a:ext cx="3563391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Software Integration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42554" y="4301868"/>
            <a:ext cx="7500194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Seamlessly integrate property management software with accounting systems for streamlined operations.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188946" y="3485397"/>
            <a:ext cx="8070354" cy="2477840"/>
            <a:chOff x="0" y="0"/>
            <a:chExt cx="10760472" cy="33037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350" y="6350"/>
              <a:ext cx="10747756" cy="3291078"/>
            </a:xfrm>
            <a:custGeom>
              <a:avLst/>
              <a:gdLst/>
              <a:ahLst/>
              <a:cxnLst/>
              <a:rect r="r" b="b" t="t" l="l"/>
              <a:pathLst>
                <a:path h="3291078" w="10747756">
                  <a:moveTo>
                    <a:pt x="0" y="541655"/>
                  </a:moveTo>
                  <a:cubicBezTo>
                    <a:pt x="0" y="242443"/>
                    <a:pt x="243205" y="0"/>
                    <a:pt x="543052" y="0"/>
                  </a:cubicBezTo>
                  <a:lnTo>
                    <a:pt x="10204704" y="0"/>
                  </a:lnTo>
                  <a:cubicBezTo>
                    <a:pt x="10504678" y="0"/>
                    <a:pt x="10747756" y="242443"/>
                    <a:pt x="10747756" y="541655"/>
                  </a:cubicBezTo>
                  <a:lnTo>
                    <a:pt x="10747756" y="2749423"/>
                  </a:lnTo>
                  <a:cubicBezTo>
                    <a:pt x="10747756" y="3048508"/>
                    <a:pt x="10504551" y="3291078"/>
                    <a:pt x="10204704" y="3291078"/>
                  </a:cubicBezTo>
                  <a:lnTo>
                    <a:pt x="543052" y="3291078"/>
                  </a:lnTo>
                  <a:cubicBezTo>
                    <a:pt x="243205" y="3291078"/>
                    <a:pt x="0" y="3048635"/>
                    <a:pt x="0" y="2749423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760456" cy="3303778"/>
            </a:xfrm>
            <a:custGeom>
              <a:avLst/>
              <a:gdLst/>
              <a:ahLst/>
              <a:cxnLst/>
              <a:rect r="r" b="b" t="t" l="l"/>
              <a:pathLst>
                <a:path h="3303778" w="10760456">
                  <a:moveTo>
                    <a:pt x="0" y="548005"/>
                  </a:moveTo>
                  <a:cubicBezTo>
                    <a:pt x="0" y="245364"/>
                    <a:pt x="245999" y="0"/>
                    <a:pt x="549402" y="0"/>
                  </a:cubicBezTo>
                  <a:lnTo>
                    <a:pt x="10211054" y="0"/>
                  </a:lnTo>
                  <a:lnTo>
                    <a:pt x="10211054" y="6350"/>
                  </a:lnTo>
                  <a:lnTo>
                    <a:pt x="10211054" y="0"/>
                  </a:lnTo>
                  <a:cubicBezTo>
                    <a:pt x="10514457" y="0"/>
                    <a:pt x="10760456" y="245364"/>
                    <a:pt x="10760456" y="548005"/>
                  </a:cubicBezTo>
                  <a:lnTo>
                    <a:pt x="10754106" y="548005"/>
                  </a:lnTo>
                  <a:lnTo>
                    <a:pt x="10760456" y="548005"/>
                  </a:lnTo>
                  <a:lnTo>
                    <a:pt x="10760456" y="2755773"/>
                  </a:lnTo>
                  <a:lnTo>
                    <a:pt x="10754106" y="2755773"/>
                  </a:lnTo>
                  <a:lnTo>
                    <a:pt x="10760456" y="2755773"/>
                  </a:lnTo>
                  <a:cubicBezTo>
                    <a:pt x="10760456" y="3058414"/>
                    <a:pt x="10514457" y="3303778"/>
                    <a:pt x="10211054" y="3303778"/>
                  </a:cubicBezTo>
                  <a:lnTo>
                    <a:pt x="10211054" y="3297428"/>
                  </a:lnTo>
                  <a:lnTo>
                    <a:pt x="10211054" y="3303778"/>
                  </a:lnTo>
                  <a:lnTo>
                    <a:pt x="549402" y="3303778"/>
                  </a:lnTo>
                  <a:lnTo>
                    <a:pt x="549402" y="3297428"/>
                  </a:lnTo>
                  <a:lnTo>
                    <a:pt x="549402" y="3303778"/>
                  </a:lnTo>
                  <a:cubicBezTo>
                    <a:pt x="245999" y="3303778"/>
                    <a:pt x="0" y="3058414"/>
                    <a:pt x="0" y="2755773"/>
                  </a:cubicBezTo>
                  <a:lnTo>
                    <a:pt x="0" y="548005"/>
                  </a:lnTo>
                  <a:lnTo>
                    <a:pt x="6350" y="548005"/>
                  </a:lnTo>
                  <a:lnTo>
                    <a:pt x="0" y="548005"/>
                  </a:lnTo>
                  <a:moveTo>
                    <a:pt x="12700" y="548005"/>
                  </a:moveTo>
                  <a:lnTo>
                    <a:pt x="12700" y="2755773"/>
                  </a:lnTo>
                  <a:lnTo>
                    <a:pt x="6350" y="2755773"/>
                  </a:lnTo>
                  <a:lnTo>
                    <a:pt x="12700" y="2755773"/>
                  </a:lnTo>
                  <a:cubicBezTo>
                    <a:pt x="12700" y="3051429"/>
                    <a:pt x="252984" y="3291078"/>
                    <a:pt x="549402" y="3291078"/>
                  </a:cubicBezTo>
                  <a:lnTo>
                    <a:pt x="10211054" y="3291078"/>
                  </a:lnTo>
                  <a:cubicBezTo>
                    <a:pt x="10507473" y="3291078"/>
                    <a:pt x="10747756" y="3051429"/>
                    <a:pt x="10747756" y="2755773"/>
                  </a:cubicBezTo>
                  <a:lnTo>
                    <a:pt x="10747756" y="548005"/>
                  </a:lnTo>
                  <a:cubicBezTo>
                    <a:pt x="10747756" y="252349"/>
                    <a:pt x="10507472" y="12700"/>
                    <a:pt x="10211054" y="12700"/>
                  </a:cubicBezTo>
                  <a:lnTo>
                    <a:pt x="549402" y="12700"/>
                  </a:lnTo>
                  <a:lnTo>
                    <a:pt x="549402" y="6350"/>
                  </a:lnTo>
                  <a:lnTo>
                    <a:pt x="549402" y="12700"/>
                  </a:lnTo>
                  <a:cubicBezTo>
                    <a:pt x="252984" y="12700"/>
                    <a:pt x="12700" y="252349"/>
                    <a:pt x="12700" y="54800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473952" y="3741828"/>
            <a:ext cx="4253210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Automated Rent Collection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473952" y="4301868"/>
            <a:ext cx="7500342" cy="1376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Implement automated systems for rent collection to reduce manual effort and improve cash flow consistency.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857548" y="6780460"/>
            <a:ext cx="8070205" cy="2477840"/>
            <a:chOff x="0" y="0"/>
            <a:chExt cx="10760273" cy="33037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6350"/>
              <a:ext cx="10747502" cy="3291078"/>
            </a:xfrm>
            <a:custGeom>
              <a:avLst/>
              <a:gdLst/>
              <a:ahLst/>
              <a:cxnLst/>
              <a:rect r="r" b="b" t="t" l="l"/>
              <a:pathLst>
                <a:path h="3291078" w="10747502">
                  <a:moveTo>
                    <a:pt x="0" y="541655"/>
                  </a:moveTo>
                  <a:cubicBezTo>
                    <a:pt x="0" y="242443"/>
                    <a:pt x="243205" y="0"/>
                    <a:pt x="543052" y="0"/>
                  </a:cubicBezTo>
                  <a:lnTo>
                    <a:pt x="10204450" y="0"/>
                  </a:lnTo>
                  <a:cubicBezTo>
                    <a:pt x="10504424" y="0"/>
                    <a:pt x="10747502" y="242443"/>
                    <a:pt x="10747502" y="541655"/>
                  </a:cubicBezTo>
                  <a:lnTo>
                    <a:pt x="10747502" y="2749423"/>
                  </a:lnTo>
                  <a:cubicBezTo>
                    <a:pt x="10747502" y="3048508"/>
                    <a:pt x="10504297" y="3291078"/>
                    <a:pt x="10204450" y="3291078"/>
                  </a:cubicBezTo>
                  <a:lnTo>
                    <a:pt x="543052" y="3291078"/>
                  </a:lnTo>
                  <a:cubicBezTo>
                    <a:pt x="243205" y="3291078"/>
                    <a:pt x="0" y="3048635"/>
                    <a:pt x="0" y="2749423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760202" cy="3303778"/>
            </a:xfrm>
            <a:custGeom>
              <a:avLst/>
              <a:gdLst/>
              <a:ahLst/>
              <a:cxnLst/>
              <a:rect r="r" b="b" t="t" l="l"/>
              <a:pathLst>
                <a:path h="3303778" w="10760202">
                  <a:moveTo>
                    <a:pt x="0" y="548005"/>
                  </a:moveTo>
                  <a:cubicBezTo>
                    <a:pt x="0" y="245364"/>
                    <a:pt x="245999" y="0"/>
                    <a:pt x="549402" y="0"/>
                  </a:cubicBezTo>
                  <a:lnTo>
                    <a:pt x="10210800" y="0"/>
                  </a:lnTo>
                  <a:lnTo>
                    <a:pt x="10210800" y="6350"/>
                  </a:lnTo>
                  <a:lnTo>
                    <a:pt x="10210800" y="0"/>
                  </a:lnTo>
                  <a:cubicBezTo>
                    <a:pt x="10514203" y="0"/>
                    <a:pt x="10760202" y="245364"/>
                    <a:pt x="10760202" y="548005"/>
                  </a:cubicBezTo>
                  <a:lnTo>
                    <a:pt x="10753852" y="548005"/>
                  </a:lnTo>
                  <a:lnTo>
                    <a:pt x="10760202" y="548005"/>
                  </a:lnTo>
                  <a:lnTo>
                    <a:pt x="10760202" y="2755773"/>
                  </a:lnTo>
                  <a:lnTo>
                    <a:pt x="10753852" y="2755773"/>
                  </a:lnTo>
                  <a:lnTo>
                    <a:pt x="10760202" y="2755773"/>
                  </a:lnTo>
                  <a:cubicBezTo>
                    <a:pt x="10760202" y="3058414"/>
                    <a:pt x="10514203" y="3303778"/>
                    <a:pt x="10210800" y="3303778"/>
                  </a:cubicBezTo>
                  <a:lnTo>
                    <a:pt x="10210800" y="3297428"/>
                  </a:lnTo>
                  <a:lnTo>
                    <a:pt x="10210800" y="3303778"/>
                  </a:lnTo>
                  <a:lnTo>
                    <a:pt x="549402" y="3303778"/>
                  </a:lnTo>
                  <a:lnTo>
                    <a:pt x="549402" y="3297428"/>
                  </a:lnTo>
                  <a:lnTo>
                    <a:pt x="549402" y="3303778"/>
                  </a:lnTo>
                  <a:cubicBezTo>
                    <a:pt x="245999" y="3303778"/>
                    <a:pt x="0" y="3058414"/>
                    <a:pt x="0" y="2755773"/>
                  </a:cubicBezTo>
                  <a:lnTo>
                    <a:pt x="0" y="548005"/>
                  </a:lnTo>
                  <a:lnTo>
                    <a:pt x="6350" y="548005"/>
                  </a:lnTo>
                  <a:lnTo>
                    <a:pt x="0" y="548005"/>
                  </a:lnTo>
                  <a:moveTo>
                    <a:pt x="12700" y="548005"/>
                  </a:moveTo>
                  <a:lnTo>
                    <a:pt x="12700" y="2755773"/>
                  </a:lnTo>
                  <a:lnTo>
                    <a:pt x="6350" y="2755773"/>
                  </a:lnTo>
                  <a:lnTo>
                    <a:pt x="12700" y="2755773"/>
                  </a:lnTo>
                  <a:cubicBezTo>
                    <a:pt x="12700" y="3051429"/>
                    <a:pt x="252984" y="3291078"/>
                    <a:pt x="549402" y="3291078"/>
                  </a:cubicBezTo>
                  <a:lnTo>
                    <a:pt x="10210800" y="3291078"/>
                  </a:lnTo>
                  <a:cubicBezTo>
                    <a:pt x="10507218" y="3291078"/>
                    <a:pt x="10747502" y="3051429"/>
                    <a:pt x="10747502" y="2755773"/>
                  </a:cubicBezTo>
                  <a:lnTo>
                    <a:pt x="10747502" y="548005"/>
                  </a:lnTo>
                  <a:cubicBezTo>
                    <a:pt x="10747629" y="252349"/>
                    <a:pt x="10507218" y="12700"/>
                    <a:pt x="10210800" y="12700"/>
                  </a:cubicBezTo>
                  <a:lnTo>
                    <a:pt x="549402" y="12700"/>
                  </a:lnTo>
                  <a:lnTo>
                    <a:pt x="549402" y="6350"/>
                  </a:lnTo>
                  <a:lnTo>
                    <a:pt x="549402" y="12700"/>
                  </a:lnTo>
                  <a:cubicBezTo>
                    <a:pt x="252984" y="12700"/>
                    <a:pt x="12700" y="252349"/>
                    <a:pt x="12700" y="54800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142554" y="7036890"/>
            <a:ext cx="3563391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Online Portals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42554" y="7596931"/>
            <a:ext cx="7500194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Provide user-friendly online portals for tenants and owners, simplifying communication and transactions.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188946" y="6780460"/>
            <a:ext cx="8070354" cy="2477840"/>
            <a:chOff x="0" y="0"/>
            <a:chExt cx="10760472" cy="33037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6350" y="6350"/>
              <a:ext cx="10747756" cy="3291078"/>
            </a:xfrm>
            <a:custGeom>
              <a:avLst/>
              <a:gdLst/>
              <a:ahLst/>
              <a:cxnLst/>
              <a:rect r="r" b="b" t="t" l="l"/>
              <a:pathLst>
                <a:path h="3291078" w="10747756">
                  <a:moveTo>
                    <a:pt x="0" y="541655"/>
                  </a:moveTo>
                  <a:cubicBezTo>
                    <a:pt x="0" y="242443"/>
                    <a:pt x="243205" y="0"/>
                    <a:pt x="543052" y="0"/>
                  </a:cubicBezTo>
                  <a:lnTo>
                    <a:pt x="10204704" y="0"/>
                  </a:lnTo>
                  <a:cubicBezTo>
                    <a:pt x="10504678" y="0"/>
                    <a:pt x="10747756" y="242443"/>
                    <a:pt x="10747756" y="541655"/>
                  </a:cubicBezTo>
                  <a:lnTo>
                    <a:pt x="10747756" y="2749423"/>
                  </a:lnTo>
                  <a:cubicBezTo>
                    <a:pt x="10747756" y="3048508"/>
                    <a:pt x="10504551" y="3291078"/>
                    <a:pt x="10204704" y="3291078"/>
                  </a:cubicBezTo>
                  <a:lnTo>
                    <a:pt x="543052" y="3291078"/>
                  </a:lnTo>
                  <a:cubicBezTo>
                    <a:pt x="243205" y="3291078"/>
                    <a:pt x="0" y="3048635"/>
                    <a:pt x="0" y="2749423"/>
                  </a:cubicBezTo>
                  <a:close/>
                </a:path>
              </a:pathLst>
            </a:custGeom>
            <a:solidFill>
              <a:srgbClr val="D4E9F7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760456" cy="3303778"/>
            </a:xfrm>
            <a:custGeom>
              <a:avLst/>
              <a:gdLst/>
              <a:ahLst/>
              <a:cxnLst/>
              <a:rect r="r" b="b" t="t" l="l"/>
              <a:pathLst>
                <a:path h="3303778" w="10760456">
                  <a:moveTo>
                    <a:pt x="0" y="548005"/>
                  </a:moveTo>
                  <a:cubicBezTo>
                    <a:pt x="0" y="245364"/>
                    <a:pt x="245999" y="0"/>
                    <a:pt x="549402" y="0"/>
                  </a:cubicBezTo>
                  <a:lnTo>
                    <a:pt x="10211054" y="0"/>
                  </a:lnTo>
                  <a:lnTo>
                    <a:pt x="10211054" y="6350"/>
                  </a:lnTo>
                  <a:lnTo>
                    <a:pt x="10211054" y="0"/>
                  </a:lnTo>
                  <a:cubicBezTo>
                    <a:pt x="10514457" y="0"/>
                    <a:pt x="10760456" y="245364"/>
                    <a:pt x="10760456" y="548005"/>
                  </a:cubicBezTo>
                  <a:lnTo>
                    <a:pt x="10754106" y="548005"/>
                  </a:lnTo>
                  <a:lnTo>
                    <a:pt x="10760456" y="548005"/>
                  </a:lnTo>
                  <a:lnTo>
                    <a:pt x="10760456" y="2755773"/>
                  </a:lnTo>
                  <a:lnTo>
                    <a:pt x="10754106" y="2755773"/>
                  </a:lnTo>
                  <a:lnTo>
                    <a:pt x="10760456" y="2755773"/>
                  </a:lnTo>
                  <a:cubicBezTo>
                    <a:pt x="10760456" y="3058414"/>
                    <a:pt x="10514457" y="3303778"/>
                    <a:pt x="10211054" y="3303778"/>
                  </a:cubicBezTo>
                  <a:lnTo>
                    <a:pt x="10211054" y="3297428"/>
                  </a:lnTo>
                  <a:lnTo>
                    <a:pt x="10211054" y="3303778"/>
                  </a:lnTo>
                  <a:lnTo>
                    <a:pt x="549402" y="3303778"/>
                  </a:lnTo>
                  <a:lnTo>
                    <a:pt x="549402" y="3297428"/>
                  </a:lnTo>
                  <a:lnTo>
                    <a:pt x="549402" y="3303778"/>
                  </a:lnTo>
                  <a:cubicBezTo>
                    <a:pt x="245999" y="3303778"/>
                    <a:pt x="0" y="3058414"/>
                    <a:pt x="0" y="2755773"/>
                  </a:cubicBezTo>
                  <a:lnTo>
                    <a:pt x="0" y="548005"/>
                  </a:lnTo>
                  <a:lnTo>
                    <a:pt x="6350" y="548005"/>
                  </a:lnTo>
                  <a:lnTo>
                    <a:pt x="0" y="548005"/>
                  </a:lnTo>
                  <a:moveTo>
                    <a:pt x="12700" y="548005"/>
                  </a:moveTo>
                  <a:lnTo>
                    <a:pt x="12700" y="2755773"/>
                  </a:lnTo>
                  <a:lnTo>
                    <a:pt x="6350" y="2755773"/>
                  </a:lnTo>
                  <a:lnTo>
                    <a:pt x="12700" y="2755773"/>
                  </a:lnTo>
                  <a:cubicBezTo>
                    <a:pt x="12700" y="3051429"/>
                    <a:pt x="252984" y="3291078"/>
                    <a:pt x="549402" y="3291078"/>
                  </a:cubicBezTo>
                  <a:lnTo>
                    <a:pt x="10211054" y="3291078"/>
                  </a:lnTo>
                  <a:cubicBezTo>
                    <a:pt x="10507473" y="3291078"/>
                    <a:pt x="10747756" y="3051429"/>
                    <a:pt x="10747756" y="2755773"/>
                  </a:cubicBezTo>
                  <a:lnTo>
                    <a:pt x="10747756" y="548005"/>
                  </a:lnTo>
                  <a:cubicBezTo>
                    <a:pt x="10747756" y="252349"/>
                    <a:pt x="10507472" y="12700"/>
                    <a:pt x="10211054" y="12700"/>
                  </a:cubicBezTo>
                  <a:lnTo>
                    <a:pt x="549402" y="12700"/>
                  </a:lnTo>
                  <a:lnTo>
                    <a:pt x="549402" y="6350"/>
                  </a:lnTo>
                  <a:lnTo>
                    <a:pt x="549402" y="12700"/>
                  </a:lnTo>
                  <a:cubicBezTo>
                    <a:pt x="252984" y="12700"/>
                    <a:pt x="12700" y="252349"/>
                    <a:pt x="12700" y="54800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9473952" y="7036890"/>
            <a:ext cx="3563391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AI-Powered Insights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473952" y="7596931"/>
            <a:ext cx="7500342" cy="1376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Utilize artificial intelligence for advanced reporting, predictive analytics, and actionable insights to optimize performance.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028700" y="192077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1163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28836" y="1462583"/>
            <a:ext cx="14804320" cy="882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Common Accounting Mistakes to Avoid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28836" y="3251347"/>
            <a:ext cx="8098780" cy="2401044"/>
            <a:chOff x="0" y="0"/>
            <a:chExt cx="10798373" cy="32013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5400" y="25400"/>
              <a:ext cx="10747502" cy="3150616"/>
            </a:xfrm>
            <a:custGeom>
              <a:avLst/>
              <a:gdLst/>
              <a:ahLst/>
              <a:cxnLst/>
              <a:rect r="r" b="b" t="t" l="l"/>
              <a:pathLst>
                <a:path h="3150616" w="10747502">
                  <a:moveTo>
                    <a:pt x="0" y="541655"/>
                  </a:moveTo>
                  <a:cubicBezTo>
                    <a:pt x="0" y="242443"/>
                    <a:pt x="245237" y="0"/>
                    <a:pt x="547751" y="0"/>
                  </a:cubicBezTo>
                  <a:lnTo>
                    <a:pt x="10199751" y="0"/>
                  </a:lnTo>
                  <a:cubicBezTo>
                    <a:pt x="10502265" y="0"/>
                    <a:pt x="10747502" y="242443"/>
                    <a:pt x="10747502" y="541655"/>
                  </a:cubicBezTo>
                  <a:lnTo>
                    <a:pt x="10747502" y="2608961"/>
                  </a:lnTo>
                  <a:cubicBezTo>
                    <a:pt x="10747502" y="2908046"/>
                    <a:pt x="10502265" y="3150616"/>
                    <a:pt x="10199751" y="3150616"/>
                  </a:cubicBezTo>
                  <a:lnTo>
                    <a:pt x="547751" y="3150616"/>
                  </a:lnTo>
                  <a:cubicBezTo>
                    <a:pt x="245237" y="3150616"/>
                    <a:pt x="0" y="2908046"/>
                    <a:pt x="0" y="260896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98302" cy="3201416"/>
            </a:xfrm>
            <a:custGeom>
              <a:avLst/>
              <a:gdLst/>
              <a:ahLst/>
              <a:cxnLst/>
              <a:rect r="r" b="b" t="t" l="l"/>
              <a:pathLst>
                <a:path h="3201416" w="10798302">
                  <a:moveTo>
                    <a:pt x="0" y="567055"/>
                  </a:moveTo>
                  <a:cubicBezTo>
                    <a:pt x="0" y="253619"/>
                    <a:pt x="256921" y="0"/>
                    <a:pt x="573151" y="0"/>
                  </a:cubicBezTo>
                  <a:lnTo>
                    <a:pt x="10225151" y="0"/>
                  </a:lnTo>
                  <a:lnTo>
                    <a:pt x="10225151" y="25400"/>
                  </a:lnTo>
                  <a:lnTo>
                    <a:pt x="10225151" y="0"/>
                  </a:lnTo>
                  <a:cubicBezTo>
                    <a:pt x="10541508" y="0"/>
                    <a:pt x="10798302" y="253619"/>
                    <a:pt x="10798302" y="567055"/>
                  </a:cubicBezTo>
                  <a:lnTo>
                    <a:pt x="10772902" y="567055"/>
                  </a:lnTo>
                  <a:lnTo>
                    <a:pt x="10798302" y="567055"/>
                  </a:lnTo>
                  <a:lnTo>
                    <a:pt x="10798302" y="2634361"/>
                  </a:lnTo>
                  <a:lnTo>
                    <a:pt x="10772902" y="2634361"/>
                  </a:lnTo>
                  <a:lnTo>
                    <a:pt x="10798302" y="2634361"/>
                  </a:lnTo>
                  <a:cubicBezTo>
                    <a:pt x="10798302" y="2947797"/>
                    <a:pt x="10541381" y="3201416"/>
                    <a:pt x="10225151" y="3201416"/>
                  </a:cubicBezTo>
                  <a:lnTo>
                    <a:pt x="10225151" y="3176016"/>
                  </a:lnTo>
                  <a:lnTo>
                    <a:pt x="10225151" y="3201416"/>
                  </a:lnTo>
                  <a:lnTo>
                    <a:pt x="573151" y="3201416"/>
                  </a:lnTo>
                  <a:lnTo>
                    <a:pt x="573151" y="3176016"/>
                  </a:lnTo>
                  <a:lnTo>
                    <a:pt x="573151" y="3201416"/>
                  </a:lnTo>
                  <a:cubicBezTo>
                    <a:pt x="256921" y="3201416"/>
                    <a:pt x="0" y="2947797"/>
                    <a:pt x="0" y="2634361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2634361"/>
                  </a:lnTo>
                  <a:lnTo>
                    <a:pt x="25400" y="2634361"/>
                  </a:lnTo>
                  <a:lnTo>
                    <a:pt x="50800" y="2634361"/>
                  </a:lnTo>
                  <a:cubicBezTo>
                    <a:pt x="50800" y="2919222"/>
                    <a:pt x="284353" y="3150616"/>
                    <a:pt x="573151" y="3150616"/>
                  </a:cubicBezTo>
                  <a:lnTo>
                    <a:pt x="10225151" y="3150616"/>
                  </a:lnTo>
                  <a:cubicBezTo>
                    <a:pt x="10513949" y="3150616"/>
                    <a:pt x="10747502" y="2919222"/>
                    <a:pt x="10747502" y="2634361"/>
                  </a:cubicBezTo>
                  <a:lnTo>
                    <a:pt x="10747502" y="567055"/>
                  </a:lnTo>
                  <a:cubicBezTo>
                    <a:pt x="10747629" y="282194"/>
                    <a:pt x="10513949" y="50800"/>
                    <a:pt x="10225151" y="50800"/>
                  </a:cubicBezTo>
                  <a:lnTo>
                    <a:pt x="573151" y="50800"/>
                  </a:lnTo>
                  <a:lnTo>
                    <a:pt x="573151" y="25400"/>
                  </a:lnTo>
                  <a:lnTo>
                    <a:pt x="573151" y="50800"/>
                  </a:lnTo>
                  <a:cubicBezTo>
                    <a:pt x="284353" y="50800"/>
                    <a:pt x="50800" y="282194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823615" y="3146125"/>
            <a:ext cx="324891" cy="324891"/>
            <a:chOff x="0" y="0"/>
            <a:chExt cx="433188" cy="433188"/>
          </a:xfrm>
        </p:grpSpPr>
        <p:sp>
          <p:nvSpPr>
            <p:cNvPr name="Freeform 11" id="11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8807946" y="5432721"/>
            <a:ext cx="324891" cy="324891"/>
            <a:chOff x="0" y="0"/>
            <a:chExt cx="433188" cy="433188"/>
          </a:xfrm>
        </p:grpSpPr>
        <p:sp>
          <p:nvSpPr>
            <p:cNvPr name="Freeform 13" id="13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392139" y="3686074"/>
            <a:ext cx="5314206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Mixing Personal &amp; Business Funds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92139" y="4246114"/>
            <a:ext cx="7172176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This can lead to significant legal and tax complications. Always maintain separate accounts.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260235" y="3251347"/>
            <a:ext cx="8098929" cy="2401044"/>
            <a:chOff x="0" y="0"/>
            <a:chExt cx="10798572" cy="32013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25400" y="25400"/>
              <a:ext cx="10747756" cy="3150616"/>
            </a:xfrm>
            <a:custGeom>
              <a:avLst/>
              <a:gdLst/>
              <a:ahLst/>
              <a:cxnLst/>
              <a:rect r="r" b="b" t="t" l="l"/>
              <a:pathLst>
                <a:path h="3150616" w="10747756">
                  <a:moveTo>
                    <a:pt x="0" y="541655"/>
                  </a:moveTo>
                  <a:cubicBezTo>
                    <a:pt x="0" y="242443"/>
                    <a:pt x="245237" y="0"/>
                    <a:pt x="547751" y="0"/>
                  </a:cubicBezTo>
                  <a:lnTo>
                    <a:pt x="10200005" y="0"/>
                  </a:lnTo>
                  <a:cubicBezTo>
                    <a:pt x="10502519" y="0"/>
                    <a:pt x="10747756" y="242443"/>
                    <a:pt x="10747756" y="541655"/>
                  </a:cubicBezTo>
                  <a:lnTo>
                    <a:pt x="10747756" y="2608961"/>
                  </a:lnTo>
                  <a:cubicBezTo>
                    <a:pt x="10747756" y="2908046"/>
                    <a:pt x="10502519" y="3150616"/>
                    <a:pt x="10200005" y="3150616"/>
                  </a:cubicBezTo>
                  <a:lnTo>
                    <a:pt x="547751" y="3150616"/>
                  </a:lnTo>
                  <a:cubicBezTo>
                    <a:pt x="245237" y="3150616"/>
                    <a:pt x="0" y="2908046"/>
                    <a:pt x="0" y="260896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798556" cy="3201416"/>
            </a:xfrm>
            <a:custGeom>
              <a:avLst/>
              <a:gdLst/>
              <a:ahLst/>
              <a:cxnLst/>
              <a:rect r="r" b="b" t="t" l="l"/>
              <a:pathLst>
                <a:path h="3201416" w="10798556">
                  <a:moveTo>
                    <a:pt x="0" y="567055"/>
                  </a:moveTo>
                  <a:cubicBezTo>
                    <a:pt x="0" y="253619"/>
                    <a:pt x="256921" y="0"/>
                    <a:pt x="573151" y="0"/>
                  </a:cubicBezTo>
                  <a:lnTo>
                    <a:pt x="10225405" y="0"/>
                  </a:lnTo>
                  <a:lnTo>
                    <a:pt x="10225405" y="25400"/>
                  </a:lnTo>
                  <a:lnTo>
                    <a:pt x="10225405" y="0"/>
                  </a:lnTo>
                  <a:cubicBezTo>
                    <a:pt x="10541762" y="0"/>
                    <a:pt x="10798556" y="253619"/>
                    <a:pt x="10798556" y="567055"/>
                  </a:cubicBezTo>
                  <a:lnTo>
                    <a:pt x="10773156" y="567055"/>
                  </a:lnTo>
                  <a:lnTo>
                    <a:pt x="10798556" y="567055"/>
                  </a:lnTo>
                  <a:lnTo>
                    <a:pt x="10798556" y="2634361"/>
                  </a:lnTo>
                  <a:lnTo>
                    <a:pt x="10773156" y="2634361"/>
                  </a:lnTo>
                  <a:lnTo>
                    <a:pt x="10798556" y="2634361"/>
                  </a:lnTo>
                  <a:cubicBezTo>
                    <a:pt x="10798556" y="2947797"/>
                    <a:pt x="10541636" y="3201416"/>
                    <a:pt x="10225405" y="3201416"/>
                  </a:cubicBezTo>
                  <a:lnTo>
                    <a:pt x="10225405" y="3176016"/>
                  </a:lnTo>
                  <a:lnTo>
                    <a:pt x="10225405" y="3201416"/>
                  </a:lnTo>
                  <a:lnTo>
                    <a:pt x="573151" y="3201416"/>
                  </a:lnTo>
                  <a:lnTo>
                    <a:pt x="573151" y="3176016"/>
                  </a:lnTo>
                  <a:lnTo>
                    <a:pt x="573151" y="3201416"/>
                  </a:lnTo>
                  <a:cubicBezTo>
                    <a:pt x="256921" y="3201416"/>
                    <a:pt x="0" y="2947797"/>
                    <a:pt x="0" y="2634361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2634361"/>
                  </a:lnTo>
                  <a:lnTo>
                    <a:pt x="25400" y="2634361"/>
                  </a:lnTo>
                  <a:lnTo>
                    <a:pt x="50800" y="2634361"/>
                  </a:lnTo>
                  <a:cubicBezTo>
                    <a:pt x="50800" y="2919222"/>
                    <a:pt x="284353" y="3150616"/>
                    <a:pt x="573151" y="3150616"/>
                  </a:cubicBezTo>
                  <a:lnTo>
                    <a:pt x="10225405" y="3150616"/>
                  </a:lnTo>
                  <a:cubicBezTo>
                    <a:pt x="10514203" y="3150616"/>
                    <a:pt x="10747756" y="2919222"/>
                    <a:pt x="10747756" y="2634361"/>
                  </a:cubicBezTo>
                  <a:lnTo>
                    <a:pt x="10747756" y="567055"/>
                  </a:lnTo>
                  <a:cubicBezTo>
                    <a:pt x="10747756" y="282194"/>
                    <a:pt x="10514203" y="50800"/>
                    <a:pt x="10225405" y="50800"/>
                  </a:cubicBezTo>
                  <a:lnTo>
                    <a:pt x="573151" y="50800"/>
                  </a:lnTo>
                  <a:lnTo>
                    <a:pt x="573151" y="25400"/>
                  </a:lnTo>
                  <a:lnTo>
                    <a:pt x="573151" y="50800"/>
                  </a:lnTo>
                  <a:cubicBezTo>
                    <a:pt x="284353" y="50800"/>
                    <a:pt x="50800" y="282194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9155014" y="3146125"/>
            <a:ext cx="324891" cy="324891"/>
            <a:chOff x="0" y="0"/>
            <a:chExt cx="433188" cy="433188"/>
          </a:xfrm>
        </p:grpSpPr>
        <p:sp>
          <p:nvSpPr>
            <p:cNvPr name="Freeform 20" id="20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139494" y="5432721"/>
            <a:ext cx="324891" cy="324891"/>
            <a:chOff x="0" y="0"/>
            <a:chExt cx="433188" cy="433188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723536" y="3686074"/>
            <a:ext cx="5483126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Ignoring Small Recurring Expenses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723536" y="4246114"/>
            <a:ext cx="7172325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Even minor, consistent costs can add up. Track everything to identify potential savings.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39850" y="6330239"/>
            <a:ext cx="8098780" cy="2401044"/>
            <a:chOff x="0" y="0"/>
            <a:chExt cx="10798373" cy="320139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25400" y="25400"/>
              <a:ext cx="10747502" cy="3150616"/>
            </a:xfrm>
            <a:custGeom>
              <a:avLst/>
              <a:gdLst/>
              <a:ahLst/>
              <a:cxnLst/>
              <a:rect r="r" b="b" t="t" l="l"/>
              <a:pathLst>
                <a:path h="3150616" w="10747502">
                  <a:moveTo>
                    <a:pt x="0" y="541655"/>
                  </a:moveTo>
                  <a:cubicBezTo>
                    <a:pt x="0" y="242443"/>
                    <a:pt x="245237" y="0"/>
                    <a:pt x="547751" y="0"/>
                  </a:cubicBezTo>
                  <a:lnTo>
                    <a:pt x="10199751" y="0"/>
                  </a:lnTo>
                  <a:cubicBezTo>
                    <a:pt x="10502265" y="0"/>
                    <a:pt x="10747502" y="242443"/>
                    <a:pt x="10747502" y="541655"/>
                  </a:cubicBezTo>
                  <a:lnTo>
                    <a:pt x="10747502" y="2608961"/>
                  </a:lnTo>
                  <a:cubicBezTo>
                    <a:pt x="10747502" y="2908046"/>
                    <a:pt x="10502265" y="3150616"/>
                    <a:pt x="10199751" y="3150616"/>
                  </a:cubicBezTo>
                  <a:lnTo>
                    <a:pt x="547751" y="3150616"/>
                  </a:lnTo>
                  <a:cubicBezTo>
                    <a:pt x="245237" y="3150616"/>
                    <a:pt x="0" y="2908046"/>
                    <a:pt x="0" y="260896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798302" cy="3201416"/>
            </a:xfrm>
            <a:custGeom>
              <a:avLst/>
              <a:gdLst/>
              <a:ahLst/>
              <a:cxnLst/>
              <a:rect r="r" b="b" t="t" l="l"/>
              <a:pathLst>
                <a:path h="3201416" w="10798302">
                  <a:moveTo>
                    <a:pt x="0" y="567055"/>
                  </a:moveTo>
                  <a:cubicBezTo>
                    <a:pt x="0" y="253619"/>
                    <a:pt x="256921" y="0"/>
                    <a:pt x="573151" y="0"/>
                  </a:cubicBezTo>
                  <a:lnTo>
                    <a:pt x="10225151" y="0"/>
                  </a:lnTo>
                  <a:lnTo>
                    <a:pt x="10225151" y="25400"/>
                  </a:lnTo>
                  <a:lnTo>
                    <a:pt x="10225151" y="0"/>
                  </a:lnTo>
                  <a:cubicBezTo>
                    <a:pt x="10541508" y="0"/>
                    <a:pt x="10798302" y="253619"/>
                    <a:pt x="10798302" y="567055"/>
                  </a:cubicBezTo>
                  <a:lnTo>
                    <a:pt x="10772902" y="567055"/>
                  </a:lnTo>
                  <a:lnTo>
                    <a:pt x="10798302" y="567055"/>
                  </a:lnTo>
                  <a:lnTo>
                    <a:pt x="10798302" y="2634361"/>
                  </a:lnTo>
                  <a:lnTo>
                    <a:pt x="10772902" y="2634361"/>
                  </a:lnTo>
                  <a:lnTo>
                    <a:pt x="10798302" y="2634361"/>
                  </a:lnTo>
                  <a:cubicBezTo>
                    <a:pt x="10798302" y="2947797"/>
                    <a:pt x="10541381" y="3201416"/>
                    <a:pt x="10225151" y="3201416"/>
                  </a:cubicBezTo>
                  <a:lnTo>
                    <a:pt x="10225151" y="3176016"/>
                  </a:lnTo>
                  <a:lnTo>
                    <a:pt x="10225151" y="3201416"/>
                  </a:lnTo>
                  <a:lnTo>
                    <a:pt x="573151" y="3201416"/>
                  </a:lnTo>
                  <a:lnTo>
                    <a:pt x="573151" y="3176016"/>
                  </a:lnTo>
                  <a:lnTo>
                    <a:pt x="573151" y="3201416"/>
                  </a:lnTo>
                  <a:cubicBezTo>
                    <a:pt x="256921" y="3201416"/>
                    <a:pt x="0" y="2947797"/>
                    <a:pt x="0" y="2634361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2634361"/>
                  </a:lnTo>
                  <a:lnTo>
                    <a:pt x="25400" y="2634361"/>
                  </a:lnTo>
                  <a:lnTo>
                    <a:pt x="50800" y="2634361"/>
                  </a:lnTo>
                  <a:cubicBezTo>
                    <a:pt x="50800" y="2919222"/>
                    <a:pt x="284353" y="3150616"/>
                    <a:pt x="573151" y="3150616"/>
                  </a:cubicBezTo>
                  <a:lnTo>
                    <a:pt x="10225151" y="3150616"/>
                  </a:lnTo>
                  <a:cubicBezTo>
                    <a:pt x="10513949" y="3150616"/>
                    <a:pt x="10747502" y="2919222"/>
                    <a:pt x="10747502" y="2634361"/>
                  </a:cubicBezTo>
                  <a:lnTo>
                    <a:pt x="10747502" y="567055"/>
                  </a:lnTo>
                  <a:cubicBezTo>
                    <a:pt x="10747629" y="282194"/>
                    <a:pt x="10513949" y="50800"/>
                    <a:pt x="10225151" y="50800"/>
                  </a:cubicBezTo>
                  <a:lnTo>
                    <a:pt x="573151" y="50800"/>
                  </a:lnTo>
                  <a:lnTo>
                    <a:pt x="573151" y="25400"/>
                  </a:lnTo>
                  <a:lnTo>
                    <a:pt x="573151" y="50800"/>
                  </a:lnTo>
                  <a:cubicBezTo>
                    <a:pt x="284353" y="50800"/>
                    <a:pt x="50800" y="282194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834629" y="6225016"/>
            <a:ext cx="324891" cy="324891"/>
            <a:chOff x="0" y="0"/>
            <a:chExt cx="433188" cy="433188"/>
          </a:xfrm>
        </p:grpSpPr>
        <p:sp>
          <p:nvSpPr>
            <p:cNvPr name="Freeform 29" id="29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grpSp>
        <p:nvGrpSpPr>
          <p:cNvPr name="Group 30" id="30"/>
          <p:cNvGrpSpPr>
            <a:grpSpLocks noChangeAspect="true"/>
          </p:cNvGrpSpPr>
          <p:nvPr/>
        </p:nvGrpSpPr>
        <p:grpSpPr>
          <a:xfrm rot="0">
            <a:off x="8818960" y="8511613"/>
            <a:ext cx="324891" cy="324891"/>
            <a:chOff x="0" y="0"/>
            <a:chExt cx="433188" cy="433188"/>
          </a:xfrm>
        </p:grpSpPr>
        <p:sp>
          <p:nvSpPr>
            <p:cNvPr name="Freeform 31" id="31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1403152" y="6764965"/>
            <a:ext cx="6222355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Poor Documentation of Capital Projects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03152" y="7325005"/>
            <a:ext cx="7172176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Lack of detailed records for large investments can impact depreciation and future sale calculations.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9271249" y="6330239"/>
            <a:ext cx="8098929" cy="2401044"/>
            <a:chOff x="0" y="0"/>
            <a:chExt cx="10798572" cy="320139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25400" y="25400"/>
              <a:ext cx="10747756" cy="3150616"/>
            </a:xfrm>
            <a:custGeom>
              <a:avLst/>
              <a:gdLst/>
              <a:ahLst/>
              <a:cxnLst/>
              <a:rect r="r" b="b" t="t" l="l"/>
              <a:pathLst>
                <a:path h="3150616" w="10747756">
                  <a:moveTo>
                    <a:pt x="0" y="541655"/>
                  </a:moveTo>
                  <a:cubicBezTo>
                    <a:pt x="0" y="242443"/>
                    <a:pt x="245237" y="0"/>
                    <a:pt x="547751" y="0"/>
                  </a:cubicBezTo>
                  <a:lnTo>
                    <a:pt x="10200005" y="0"/>
                  </a:lnTo>
                  <a:cubicBezTo>
                    <a:pt x="10502519" y="0"/>
                    <a:pt x="10747756" y="242443"/>
                    <a:pt x="10747756" y="541655"/>
                  </a:cubicBezTo>
                  <a:lnTo>
                    <a:pt x="10747756" y="2608961"/>
                  </a:lnTo>
                  <a:cubicBezTo>
                    <a:pt x="10747756" y="2908046"/>
                    <a:pt x="10502519" y="3150616"/>
                    <a:pt x="10200005" y="3150616"/>
                  </a:cubicBezTo>
                  <a:lnTo>
                    <a:pt x="547751" y="3150616"/>
                  </a:lnTo>
                  <a:cubicBezTo>
                    <a:pt x="245237" y="3150616"/>
                    <a:pt x="0" y="2908046"/>
                    <a:pt x="0" y="260896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798556" cy="3201416"/>
            </a:xfrm>
            <a:custGeom>
              <a:avLst/>
              <a:gdLst/>
              <a:ahLst/>
              <a:cxnLst/>
              <a:rect r="r" b="b" t="t" l="l"/>
              <a:pathLst>
                <a:path h="3201416" w="10798556">
                  <a:moveTo>
                    <a:pt x="0" y="567055"/>
                  </a:moveTo>
                  <a:cubicBezTo>
                    <a:pt x="0" y="253619"/>
                    <a:pt x="256921" y="0"/>
                    <a:pt x="573151" y="0"/>
                  </a:cubicBezTo>
                  <a:lnTo>
                    <a:pt x="10225405" y="0"/>
                  </a:lnTo>
                  <a:lnTo>
                    <a:pt x="10225405" y="25400"/>
                  </a:lnTo>
                  <a:lnTo>
                    <a:pt x="10225405" y="0"/>
                  </a:lnTo>
                  <a:cubicBezTo>
                    <a:pt x="10541762" y="0"/>
                    <a:pt x="10798556" y="253619"/>
                    <a:pt x="10798556" y="567055"/>
                  </a:cubicBezTo>
                  <a:lnTo>
                    <a:pt x="10773156" y="567055"/>
                  </a:lnTo>
                  <a:lnTo>
                    <a:pt x="10798556" y="567055"/>
                  </a:lnTo>
                  <a:lnTo>
                    <a:pt x="10798556" y="2634361"/>
                  </a:lnTo>
                  <a:lnTo>
                    <a:pt x="10773156" y="2634361"/>
                  </a:lnTo>
                  <a:lnTo>
                    <a:pt x="10798556" y="2634361"/>
                  </a:lnTo>
                  <a:cubicBezTo>
                    <a:pt x="10798556" y="2947797"/>
                    <a:pt x="10541636" y="3201416"/>
                    <a:pt x="10225405" y="3201416"/>
                  </a:cubicBezTo>
                  <a:lnTo>
                    <a:pt x="10225405" y="3176016"/>
                  </a:lnTo>
                  <a:lnTo>
                    <a:pt x="10225405" y="3201416"/>
                  </a:lnTo>
                  <a:lnTo>
                    <a:pt x="573151" y="3201416"/>
                  </a:lnTo>
                  <a:lnTo>
                    <a:pt x="573151" y="3176016"/>
                  </a:lnTo>
                  <a:lnTo>
                    <a:pt x="573151" y="3201416"/>
                  </a:lnTo>
                  <a:cubicBezTo>
                    <a:pt x="256921" y="3201416"/>
                    <a:pt x="0" y="2947797"/>
                    <a:pt x="0" y="2634361"/>
                  </a:cubicBezTo>
                  <a:lnTo>
                    <a:pt x="0" y="567055"/>
                  </a:lnTo>
                  <a:lnTo>
                    <a:pt x="25400" y="567055"/>
                  </a:lnTo>
                  <a:lnTo>
                    <a:pt x="0" y="567055"/>
                  </a:lnTo>
                  <a:moveTo>
                    <a:pt x="50800" y="567055"/>
                  </a:moveTo>
                  <a:lnTo>
                    <a:pt x="50800" y="2634361"/>
                  </a:lnTo>
                  <a:lnTo>
                    <a:pt x="25400" y="2634361"/>
                  </a:lnTo>
                  <a:lnTo>
                    <a:pt x="50800" y="2634361"/>
                  </a:lnTo>
                  <a:cubicBezTo>
                    <a:pt x="50800" y="2919222"/>
                    <a:pt x="284353" y="3150616"/>
                    <a:pt x="573151" y="3150616"/>
                  </a:cubicBezTo>
                  <a:lnTo>
                    <a:pt x="10225405" y="3150616"/>
                  </a:lnTo>
                  <a:cubicBezTo>
                    <a:pt x="10514203" y="3150616"/>
                    <a:pt x="10747756" y="2919222"/>
                    <a:pt x="10747756" y="2634361"/>
                  </a:cubicBezTo>
                  <a:lnTo>
                    <a:pt x="10747756" y="567055"/>
                  </a:lnTo>
                  <a:cubicBezTo>
                    <a:pt x="10747756" y="282194"/>
                    <a:pt x="10514203" y="50800"/>
                    <a:pt x="10225405" y="50800"/>
                  </a:cubicBezTo>
                  <a:lnTo>
                    <a:pt x="573151" y="50800"/>
                  </a:lnTo>
                  <a:lnTo>
                    <a:pt x="573151" y="25400"/>
                  </a:lnTo>
                  <a:lnTo>
                    <a:pt x="573151" y="50800"/>
                  </a:lnTo>
                  <a:cubicBezTo>
                    <a:pt x="284353" y="50800"/>
                    <a:pt x="50800" y="282194"/>
                    <a:pt x="50800" y="567055"/>
                  </a:cubicBezTo>
                  <a:close/>
                </a:path>
              </a:pathLst>
            </a:custGeom>
            <a:solidFill>
              <a:srgbClr val="BACFDD"/>
            </a:solidFill>
          </p:spPr>
        </p:sp>
      </p:grpSp>
      <p:grpSp>
        <p:nvGrpSpPr>
          <p:cNvPr name="Group 37" id="37"/>
          <p:cNvGrpSpPr>
            <a:grpSpLocks noChangeAspect="true"/>
          </p:cNvGrpSpPr>
          <p:nvPr/>
        </p:nvGrpSpPr>
        <p:grpSpPr>
          <a:xfrm rot="0">
            <a:off x="9166027" y="6225016"/>
            <a:ext cx="324891" cy="324891"/>
            <a:chOff x="0" y="0"/>
            <a:chExt cx="433188" cy="433188"/>
          </a:xfrm>
        </p:grpSpPr>
        <p:sp>
          <p:nvSpPr>
            <p:cNvPr name="Freeform 38" id="38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grpSp>
        <p:nvGrpSpPr>
          <p:cNvPr name="Group 39" id="39"/>
          <p:cNvGrpSpPr>
            <a:grpSpLocks noChangeAspect="true"/>
          </p:cNvGrpSpPr>
          <p:nvPr/>
        </p:nvGrpSpPr>
        <p:grpSpPr>
          <a:xfrm rot="0">
            <a:off x="17150507" y="8511613"/>
            <a:ext cx="324891" cy="324891"/>
            <a:chOff x="0" y="0"/>
            <a:chExt cx="433188" cy="433188"/>
          </a:xfrm>
        </p:grpSpPr>
        <p:sp>
          <p:nvSpPr>
            <p:cNvPr name="Freeform 40" id="40" descr="preencoded.png"/>
            <p:cNvSpPr/>
            <p:nvPr/>
          </p:nvSpPr>
          <p:spPr>
            <a:xfrm flipH="false" flipV="false" rot="0">
              <a:off x="0" y="0"/>
              <a:ext cx="433197" cy="433197"/>
            </a:xfrm>
            <a:custGeom>
              <a:avLst/>
              <a:gdLst/>
              <a:ahLst/>
              <a:cxnLst/>
              <a:rect r="r" b="b" t="t" l="l"/>
              <a:pathLst>
                <a:path h="433197" w="433197">
                  <a:moveTo>
                    <a:pt x="0" y="0"/>
                  </a:moveTo>
                  <a:lnTo>
                    <a:pt x="433197" y="0"/>
                  </a:lnTo>
                  <a:lnTo>
                    <a:pt x="433197" y="433197"/>
                  </a:lnTo>
                  <a:lnTo>
                    <a:pt x="0" y="433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sp>
        <p:nvSpPr>
          <p:cNvPr name="TextBox 41" id="41"/>
          <p:cNvSpPr txBox="true"/>
          <p:nvPr/>
        </p:nvSpPr>
        <p:spPr>
          <a:xfrm rot="0">
            <a:off x="9734550" y="6764965"/>
            <a:ext cx="6542634" cy="47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84653"/>
                </a:solidFill>
                <a:latin typeface="Barlow Bold"/>
                <a:ea typeface="Barlow Bold"/>
                <a:cs typeface="Barlow Bold"/>
                <a:sym typeface="Barlow Bold"/>
              </a:rPr>
              <a:t>Inconsistent Reporting Across Properties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734550" y="7325005"/>
            <a:ext cx="7172325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84653"/>
                </a:solidFill>
                <a:latin typeface="Montserrat"/>
                <a:ea typeface="Montserrat"/>
                <a:cs typeface="Montserrat"/>
                <a:sym typeface="Montserrat"/>
              </a:rPr>
              <a:t>Without uniform reporting, comparative analysis and portfolio-level decisions become unreliable.</a:t>
            </a:r>
          </a:p>
        </p:txBody>
      </p:sp>
      <p:sp>
        <p:nvSpPr>
          <p:cNvPr name="Freeform 43" id="43"/>
          <p:cNvSpPr/>
          <p:nvPr/>
        </p:nvSpPr>
        <p:spPr>
          <a:xfrm flipH="false" flipV="false" rot="0">
            <a:off x="555516" y="0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3667400" y="836623"/>
            <a:ext cx="10281093" cy="11071418"/>
          </a:xfrm>
          <a:custGeom>
            <a:avLst/>
            <a:gdLst/>
            <a:ahLst/>
            <a:cxnLst/>
            <a:rect r="r" b="b" t="t" l="l"/>
            <a:pathLst>
              <a:path h="11071418" w="10281093">
                <a:moveTo>
                  <a:pt x="0" y="0"/>
                </a:moveTo>
                <a:lnTo>
                  <a:pt x="10281093" y="0"/>
                </a:lnTo>
                <a:lnTo>
                  <a:pt x="10281093" y="11071418"/>
                </a:lnTo>
                <a:lnTo>
                  <a:pt x="0" y="110714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000"/>
            </a:blip>
            <a:stretch>
              <a:fillRect l="0" t="0" r="-7687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88" r="0" b="-38888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11163" y="0"/>
            <a:ext cx="18288000" cy="10287000"/>
            <a:chOff x="0" y="0"/>
            <a:chExt cx="24384000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55516" y="0"/>
            <a:ext cx="1673246" cy="1673246"/>
          </a:xfrm>
          <a:custGeom>
            <a:avLst/>
            <a:gdLst/>
            <a:ahLst/>
            <a:cxnLst/>
            <a:rect r="r" b="b" t="t" l="l"/>
            <a:pathLst>
              <a:path h="1673246" w="1673246">
                <a:moveTo>
                  <a:pt x="0" y="0"/>
                </a:moveTo>
                <a:lnTo>
                  <a:pt x="1673246" y="0"/>
                </a:lnTo>
                <a:lnTo>
                  <a:pt x="1673246" y="1673246"/>
                </a:lnTo>
                <a:lnTo>
                  <a:pt x="0" y="1673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41840" y="1616096"/>
            <a:ext cx="14804320" cy="1401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52"/>
              </a:lnSpc>
            </a:pPr>
            <a:r>
              <a:rPr lang="en-US" sz="88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Th</a:t>
            </a:r>
            <a:r>
              <a:rPr lang="en-US" sz="8862" b="true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ank You! 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48223" y="3729632"/>
            <a:ext cx="16272752" cy="128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54"/>
              </a:lnSpc>
              <a:spcBef>
                <a:spcPct val="0"/>
              </a:spcBef>
            </a:pPr>
            <a:r>
              <a:rPr lang="en-US" sz="4049">
                <a:solidFill>
                  <a:srgbClr val="2E3C4E"/>
                </a:solidFill>
                <a:latin typeface="Barlow"/>
                <a:ea typeface="Barlow"/>
                <a:cs typeface="Barlow"/>
                <a:sym typeface="Barlow"/>
              </a:rPr>
              <a:t>We appreciate your time and interest in learning more about Multifamily Accounting and how it impacts property investment success.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48223" y="5468735"/>
            <a:ext cx="12913983" cy="549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90"/>
              </a:lnSpc>
              <a:spcBef>
                <a:spcPct val="0"/>
              </a:spcBef>
            </a:pPr>
            <a:r>
              <a:rPr lang="en-US" sz="3449">
                <a:solidFill>
                  <a:srgbClr val="2E3C4E"/>
                </a:solidFill>
                <a:latin typeface="Barlow"/>
                <a:ea typeface="Barlow"/>
                <a:cs typeface="Barlow"/>
                <a:sym typeface="Barlow"/>
              </a:rPr>
              <a:t>With the right financial systems in place, you’ll be better equipped to: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475127"/>
            <a:ext cx="7777181" cy="159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23262" indent="-361631" lvl="1">
              <a:lnSpc>
                <a:spcPts val="4263"/>
              </a:lnSpc>
              <a:buFont typeface="Arial"/>
              <a:buChar char="•"/>
            </a:pPr>
            <a:r>
              <a:rPr lang="en-US" sz="3349">
                <a:solidFill>
                  <a:srgbClr val="2E3C4E"/>
                </a:solidFill>
                <a:latin typeface="Barlow"/>
                <a:ea typeface="Barlow"/>
                <a:cs typeface="Barlow"/>
                <a:sym typeface="Barlow"/>
              </a:rPr>
              <a:t>Protect your cash flow</a:t>
            </a:r>
          </a:p>
          <a:p>
            <a:pPr algn="l" marL="723262" indent="-361631" lvl="1">
              <a:lnSpc>
                <a:spcPts val="4263"/>
              </a:lnSpc>
              <a:buFont typeface="Arial"/>
              <a:buChar char="•"/>
            </a:pPr>
            <a:r>
              <a:rPr lang="en-US" sz="3349">
                <a:solidFill>
                  <a:srgbClr val="2E3C4E"/>
                </a:solidFill>
                <a:latin typeface="Barlow"/>
                <a:ea typeface="Barlow"/>
                <a:cs typeface="Barlow"/>
                <a:sym typeface="Barlow"/>
              </a:rPr>
              <a:t>Improve compliance</a:t>
            </a:r>
          </a:p>
          <a:p>
            <a:pPr algn="l" marL="723262" indent="-361631" lvl="1">
              <a:lnSpc>
                <a:spcPts val="4263"/>
              </a:lnSpc>
              <a:buFont typeface="Arial"/>
              <a:buChar char="•"/>
            </a:pPr>
            <a:r>
              <a:rPr lang="en-US" sz="3349">
                <a:solidFill>
                  <a:srgbClr val="2E3C4E"/>
                </a:solidFill>
                <a:latin typeface="Barlow"/>
                <a:ea typeface="Barlow"/>
                <a:cs typeface="Barlow"/>
                <a:sym typeface="Barlow"/>
              </a:rPr>
              <a:t>Maximize returns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48223" y="8782802"/>
            <a:ext cx="16184648" cy="63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4"/>
              </a:lnSpc>
              <a:spcBef>
                <a:spcPct val="0"/>
              </a:spcBef>
            </a:pPr>
            <a:r>
              <a:rPr lang="en-US" b="true" sz="4050">
                <a:solidFill>
                  <a:srgbClr val="2E3C4E"/>
                </a:solidFill>
                <a:latin typeface="Barlow Bold"/>
                <a:ea typeface="Barlow Bold"/>
                <a:cs typeface="Barlow Bold"/>
                <a:sym typeface="Barlow Bold"/>
              </a:rPr>
              <a:t>Get in touch if you’d like expert support with property accounting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3608291" y="482218"/>
            <a:ext cx="11071418" cy="11071418"/>
          </a:xfrm>
          <a:custGeom>
            <a:avLst/>
            <a:gdLst/>
            <a:ahLst/>
            <a:cxnLst/>
            <a:rect r="r" b="b" t="t" l="l"/>
            <a:pathLst>
              <a:path h="11071418" w="11071418">
                <a:moveTo>
                  <a:pt x="0" y="0"/>
                </a:moveTo>
                <a:lnTo>
                  <a:pt x="11071418" y="0"/>
                </a:lnTo>
                <a:lnTo>
                  <a:pt x="11071418" y="11071417"/>
                </a:lnTo>
                <a:lnTo>
                  <a:pt x="0" y="110714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DAGyYa7AaOE</dc:identifier>
  <dcterms:modified xsi:type="dcterms:W3CDTF">2011-08-01T06:04:30Z</dcterms:modified>
  <cp:revision>1</cp:revision>
  <dc:title>Why-Multifamily-Accounting-Makes-or-Breaks-Your-Property-Investment.pptx</dc:title>
</cp:coreProperties>
</file>