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Open Sans Bold" charset="1" panose="00000000000000000000"/>
      <p:regular r:id="rId18"/>
    </p:embeddedFont>
    <p:embeddedFont>
      <p:font typeface="Arimo" charset="1" panose="020B0604020202020204"/>
      <p:regular r:id="rId19"/>
    </p:embeddedFont>
    <p:embeddedFont>
      <p:font typeface="Arimo Bold" charset="1" panose="020B0704020202020204"/>
      <p:regular r:id="rId23"/>
    </p:embeddedFont>
    <p:embeddedFont>
      <p:font typeface="Open Sans" charset="1" panose="000000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notesMasters/notesMaster1.xml" Type="http://schemas.openxmlformats.org/officeDocument/2006/relationships/notesMaster"/><Relationship Id="rId16" Target="theme/theme2.xml" Type="http://schemas.openxmlformats.org/officeDocument/2006/relationships/theme"/><Relationship Id="rId17" Target="notesSlides/notesSlide1.xml" Type="http://schemas.openxmlformats.org/officeDocument/2006/relationships/notes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notesSlides/notesSlide2.xml" Type="http://schemas.openxmlformats.org/officeDocument/2006/relationships/notesSlide"/><Relationship Id="rId21" Target="notesSlides/notesSlide3.xml" Type="http://schemas.openxmlformats.org/officeDocument/2006/relationships/notesSlide"/><Relationship Id="rId22" Target="notesSlides/notesSlide4.xml" Type="http://schemas.openxmlformats.org/officeDocument/2006/relationships/notesSlide"/><Relationship Id="rId23" Target="fonts/font23.fntdata" Type="http://schemas.openxmlformats.org/officeDocument/2006/relationships/font"/><Relationship Id="rId24" Target="notesSlides/notesSlide5.xml" Type="http://schemas.openxmlformats.org/officeDocument/2006/relationships/notesSlide"/><Relationship Id="rId25" Target="fonts/font25.fntdata" Type="http://schemas.openxmlformats.org/officeDocument/2006/relationships/font"/><Relationship Id="rId26" Target="notesSlides/notesSlide6.xml" Type="http://schemas.openxmlformats.org/officeDocument/2006/relationships/notesSlide"/><Relationship Id="rId27" Target="notesSlides/notesSlide7.xml" Type="http://schemas.openxmlformats.org/officeDocument/2006/relationships/notesSlide"/><Relationship Id="rId28" Target="notesSlides/notesSlide8.xml" Type="http://schemas.openxmlformats.org/officeDocument/2006/relationships/notesSlide"/><Relationship Id="rId29" Target="notesSlides/notesSlide9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3.pn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9.png" Type="http://schemas.openxmlformats.org/officeDocument/2006/relationships/image"/><Relationship Id="rId6" Target="../media/image10.jpeg" Type="http://schemas.openxmlformats.org/officeDocument/2006/relationships/image"/><Relationship Id="rId7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9.png" Type="http://schemas.openxmlformats.org/officeDocument/2006/relationships/image"/><Relationship Id="rId6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3.png" Type="http://schemas.openxmlformats.org/officeDocument/2006/relationships/image"/><Relationship Id="rId6" Target="../media/image11.png" Type="http://schemas.openxmlformats.org/officeDocument/2006/relationships/image"/><Relationship Id="rId7" Target="../media/image12.png" Type="http://schemas.openxmlformats.org/officeDocument/2006/relationships/image"/><Relationship Id="rId8" Target="../media/image13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3.png" Type="http://schemas.openxmlformats.org/officeDocument/2006/relationships/image"/><Relationship Id="rId6" Target="../media/image1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0" y="0"/>
            <a:ext cx="6858000" cy="10287000"/>
            <a:chOff x="0" y="0"/>
            <a:chExt cx="9144000" cy="13716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14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570" t="0" r="-6257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4591113" y="8711097"/>
            <a:ext cx="3514108" cy="1428991"/>
          </a:xfrm>
          <a:custGeom>
            <a:avLst/>
            <a:gdLst/>
            <a:ahLst/>
            <a:cxnLst/>
            <a:rect r="r" b="b" t="t" l="l"/>
            <a:pathLst>
              <a:path h="1428991" w="3514108">
                <a:moveTo>
                  <a:pt x="0" y="0"/>
                </a:moveTo>
                <a:lnTo>
                  <a:pt x="3514109" y="0"/>
                </a:lnTo>
                <a:lnTo>
                  <a:pt x="3514109" y="1428991"/>
                </a:lnTo>
                <a:lnTo>
                  <a:pt x="0" y="14289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1478" r="0" b="-11478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600167" y="3069587"/>
            <a:ext cx="10273731" cy="2624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6"/>
              </a:lnSpc>
            </a:pPr>
            <a:r>
              <a:rPr lang="en-US" sz="5562" b="true">
                <a:solidFill>
                  <a:srgbClr val="373B4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HOA Month-End Accounting:</a:t>
            </a:r>
          </a:p>
          <a:p>
            <a:pPr algn="l">
              <a:lnSpc>
                <a:spcPts val="6937"/>
              </a:lnSpc>
            </a:pPr>
            <a:r>
              <a:rPr lang="en-US" sz="5562" b="true">
                <a:solidFill>
                  <a:srgbClr val="373B4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Checklist, Compliance &amp; Best Practices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00167" y="6189570"/>
            <a:ext cx="9445526" cy="1260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8"/>
              </a:lnSpc>
            </a:pPr>
            <a:r>
              <a:rPr lang="en-US" sz="30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A guide for efficient financial management in community associations.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4591113" y="8504697"/>
            <a:ext cx="3514108" cy="1428991"/>
          </a:xfrm>
          <a:custGeom>
            <a:avLst/>
            <a:gdLst/>
            <a:ahLst/>
            <a:cxnLst/>
            <a:rect r="r" b="b" t="t" l="l"/>
            <a:pathLst>
              <a:path h="1428991" w="3514108">
                <a:moveTo>
                  <a:pt x="0" y="0"/>
                </a:moveTo>
                <a:lnTo>
                  <a:pt x="3514109" y="0"/>
                </a:lnTo>
                <a:lnTo>
                  <a:pt x="3514109" y="1428990"/>
                </a:lnTo>
                <a:lnTo>
                  <a:pt x="0" y="14289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1478" r="0" b="-11478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73188" y="3772495"/>
            <a:ext cx="5283547" cy="2201615"/>
            <a:chOff x="0" y="0"/>
            <a:chExt cx="7044730" cy="293548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25400" y="25400"/>
              <a:ext cx="6994017" cy="2884678"/>
            </a:xfrm>
            <a:custGeom>
              <a:avLst/>
              <a:gdLst/>
              <a:ahLst/>
              <a:cxnLst/>
              <a:rect r="r" b="b" t="t" l="l"/>
              <a:pathLst>
                <a:path h="2884678" w="6994017">
                  <a:moveTo>
                    <a:pt x="0" y="243840"/>
                  </a:moveTo>
                  <a:cubicBezTo>
                    <a:pt x="0" y="109220"/>
                    <a:pt x="110236" y="0"/>
                    <a:pt x="246380" y="0"/>
                  </a:cubicBezTo>
                  <a:lnTo>
                    <a:pt x="6747637" y="0"/>
                  </a:lnTo>
                  <a:cubicBezTo>
                    <a:pt x="6883654" y="0"/>
                    <a:pt x="6994017" y="109220"/>
                    <a:pt x="6994017" y="243840"/>
                  </a:cubicBezTo>
                  <a:lnTo>
                    <a:pt x="6994017" y="2640838"/>
                  </a:lnTo>
                  <a:cubicBezTo>
                    <a:pt x="6994017" y="2775458"/>
                    <a:pt x="6883781" y="2884678"/>
                    <a:pt x="6747637" y="2884678"/>
                  </a:cubicBezTo>
                  <a:lnTo>
                    <a:pt x="246380" y="2884678"/>
                  </a:lnTo>
                  <a:cubicBezTo>
                    <a:pt x="110363" y="2884678"/>
                    <a:pt x="0" y="2775458"/>
                    <a:pt x="0" y="2640838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44817" cy="2935478"/>
            </a:xfrm>
            <a:custGeom>
              <a:avLst/>
              <a:gdLst/>
              <a:ahLst/>
              <a:cxnLst/>
              <a:rect r="r" b="b" t="t" l="l"/>
              <a:pathLst>
                <a:path h="2935478" w="7044817">
                  <a:moveTo>
                    <a:pt x="0" y="269240"/>
                  </a:moveTo>
                  <a:cubicBezTo>
                    <a:pt x="0" y="120269"/>
                    <a:pt x="121920" y="0"/>
                    <a:pt x="271780" y="0"/>
                  </a:cubicBezTo>
                  <a:lnTo>
                    <a:pt x="6773037" y="0"/>
                  </a:lnTo>
                  <a:lnTo>
                    <a:pt x="6773037" y="25400"/>
                  </a:lnTo>
                  <a:lnTo>
                    <a:pt x="6773037" y="0"/>
                  </a:lnTo>
                  <a:cubicBezTo>
                    <a:pt x="6922897" y="0"/>
                    <a:pt x="7044817" y="120269"/>
                    <a:pt x="7044817" y="269240"/>
                  </a:cubicBezTo>
                  <a:lnTo>
                    <a:pt x="7019417" y="269240"/>
                  </a:lnTo>
                  <a:lnTo>
                    <a:pt x="7044817" y="269240"/>
                  </a:lnTo>
                  <a:lnTo>
                    <a:pt x="7044817" y="2666238"/>
                  </a:lnTo>
                  <a:lnTo>
                    <a:pt x="7019417" y="2666238"/>
                  </a:lnTo>
                  <a:lnTo>
                    <a:pt x="7044817" y="2666238"/>
                  </a:lnTo>
                  <a:cubicBezTo>
                    <a:pt x="7044817" y="2815209"/>
                    <a:pt x="6922897" y="2935478"/>
                    <a:pt x="6773037" y="2935478"/>
                  </a:cubicBezTo>
                  <a:lnTo>
                    <a:pt x="6773037" y="2910078"/>
                  </a:lnTo>
                  <a:lnTo>
                    <a:pt x="6773037" y="2935478"/>
                  </a:lnTo>
                  <a:lnTo>
                    <a:pt x="271780" y="2935478"/>
                  </a:lnTo>
                  <a:lnTo>
                    <a:pt x="271780" y="2910078"/>
                  </a:lnTo>
                  <a:lnTo>
                    <a:pt x="271780" y="2935478"/>
                  </a:lnTo>
                  <a:cubicBezTo>
                    <a:pt x="121920" y="2935478"/>
                    <a:pt x="0" y="2815209"/>
                    <a:pt x="0" y="2666238"/>
                  </a:cubicBezTo>
                  <a:lnTo>
                    <a:pt x="0" y="269240"/>
                  </a:lnTo>
                  <a:lnTo>
                    <a:pt x="25400" y="269240"/>
                  </a:lnTo>
                  <a:lnTo>
                    <a:pt x="0" y="269240"/>
                  </a:lnTo>
                  <a:moveTo>
                    <a:pt x="50800" y="269240"/>
                  </a:moveTo>
                  <a:lnTo>
                    <a:pt x="50800" y="2666238"/>
                  </a:lnTo>
                  <a:lnTo>
                    <a:pt x="25400" y="2666238"/>
                  </a:lnTo>
                  <a:lnTo>
                    <a:pt x="50800" y="2666238"/>
                  </a:lnTo>
                  <a:cubicBezTo>
                    <a:pt x="50800" y="2786634"/>
                    <a:pt x="149479" y="2884678"/>
                    <a:pt x="271780" y="2884678"/>
                  </a:cubicBezTo>
                  <a:lnTo>
                    <a:pt x="6773037" y="2884678"/>
                  </a:lnTo>
                  <a:cubicBezTo>
                    <a:pt x="6895338" y="2884678"/>
                    <a:pt x="6994017" y="2786634"/>
                    <a:pt x="6994017" y="2666238"/>
                  </a:cubicBezTo>
                  <a:lnTo>
                    <a:pt x="6994017" y="269240"/>
                  </a:lnTo>
                  <a:cubicBezTo>
                    <a:pt x="6994017" y="148844"/>
                    <a:pt x="6895338" y="50800"/>
                    <a:pt x="6773037" y="50800"/>
                  </a:cubicBezTo>
                  <a:lnTo>
                    <a:pt x="271780" y="50800"/>
                  </a:lnTo>
                  <a:lnTo>
                    <a:pt x="271780" y="25400"/>
                  </a:lnTo>
                  <a:lnTo>
                    <a:pt x="271780" y="50800"/>
                  </a:lnTo>
                  <a:cubicBezTo>
                    <a:pt x="149479" y="50800"/>
                    <a:pt x="50800" y="148844"/>
                    <a:pt x="50800" y="269240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54138" y="3791545"/>
            <a:ext cx="152400" cy="2163515"/>
            <a:chOff x="0" y="0"/>
            <a:chExt cx="203200" cy="288468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3200" cy="2884678"/>
            </a:xfrm>
            <a:custGeom>
              <a:avLst/>
              <a:gdLst/>
              <a:ahLst/>
              <a:cxnLst/>
              <a:rect r="r" b="b" t="t" l="l"/>
              <a:pathLst>
                <a:path h="2884678" w="203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cubicBezTo>
                    <a:pt x="157734" y="0"/>
                    <a:pt x="203200" y="45466"/>
                    <a:pt x="203200" y="101600"/>
                  </a:cubicBezTo>
                  <a:lnTo>
                    <a:pt x="203200" y="2783078"/>
                  </a:lnTo>
                  <a:cubicBezTo>
                    <a:pt x="203200" y="2839212"/>
                    <a:pt x="157734" y="2884678"/>
                    <a:pt x="101600" y="2884678"/>
                  </a:cubicBezTo>
                  <a:cubicBezTo>
                    <a:pt x="45466" y="2884678"/>
                    <a:pt x="0" y="2839212"/>
                    <a:pt x="0" y="2783078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6502152" y="3772495"/>
            <a:ext cx="5283547" cy="2201615"/>
            <a:chOff x="0" y="0"/>
            <a:chExt cx="7044730" cy="293548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25400" y="25400"/>
              <a:ext cx="6994017" cy="2884678"/>
            </a:xfrm>
            <a:custGeom>
              <a:avLst/>
              <a:gdLst/>
              <a:ahLst/>
              <a:cxnLst/>
              <a:rect r="r" b="b" t="t" l="l"/>
              <a:pathLst>
                <a:path h="2884678" w="6994017">
                  <a:moveTo>
                    <a:pt x="0" y="243840"/>
                  </a:moveTo>
                  <a:cubicBezTo>
                    <a:pt x="0" y="109220"/>
                    <a:pt x="110236" y="0"/>
                    <a:pt x="246380" y="0"/>
                  </a:cubicBezTo>
                  <a:lnTo>
                    <a:pt x="6747637" y="0"/>
                  </a:lnTo>
                  <a:cubicBezTo>
                    <a:pt x="6883654" y="0"/>
                    <a:pt x="6994017" y="109220"/>
                    <a:pt x="6994017" y="243840"/>
                  </a:cubicBezTo>
                  <a:lnTo>
                    <a:pt x="6994017" y="2640838"/>
                  </a:lnTo>
                  <a:cubicBezTo>
                    <a:pt x="6994017" y="2775458"/>
                    <a:pt x="6883781" y="2884678"/>
                    <a:pt x="6747637" y="2884678"/>
                  </a:cubicBezTo>
                  <a:lnTo>
                    <a:pt x="246380" y="2884678"/>
                  </a:lnTo>
                  <a:cubicBezTo>
                    <a:pt x="110363" y="2884678"/>
                    <a:pt x="0" y="2775458"/>
                    <a:pt x="0" y="2640838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044817" cy="2935478"/>
            </a:xfrm>
            <a:custGeom>
              <a:avLst/>
              <a:gdLst/>
              <a:ahLst/>
              <a:cxnLst/>
              <a:rect r="r" b="b" t="t" l="l"/>
              <a:pathLst>
                <a:path h="2935478" w="7044817">
                  <a:moveTo>
                    <a:pt x="0" y="269240"/>
                  </a:moveTo>
                  <a:cubicBezTo>
                    <a:pt x="0" y="120269"/>
                    <a:pt x="121920" y="0"/>
                    <a:pt x="271780" y="0"/>
                  </a:cubicBezTo>
                  <a:lnTo>
                    <a:pt x="6773037" y="0"/>
                  </a:lnTo>
                  <a:lnTo>
                    <a:pt x="6773037" y="25400"/>
                  </a:lnTo>
                  <a:lnTo>
                    <a:pt x="6773037" y="0"/>
                  </a:lnTo>
                  <a:cubicBezTo>
                    <a:pt x="6922897" y="0"/>
                    <a:pt x="7044817" y="120269"/>
                    <a:pt x="7044817" y="269240"/>
                  </a:cubicBezTo>
                  <a:lnTo>
                    <a:pt x="7019417" y="269240"/>
                  </a:lnTo>
                  <a:lnTo>
                    <a:pt x="7044817" y="269240"/>
                  </a:lnTo>
                  <a:lnTo>
                    <a:pt x="7044817" y="2666238"/>
                  </a:lnTo>
                  <a:lnTo>
                    <a:pt x="7019417" y="2666238"/>
                  </a:lnTo>
                  <a:lnTo>
                    <a:pt x="7044817" y="2666238"/>
                  </a:lnTo>
                  <a:cubicBezTo>
                    <a:pt x="7044817" y="2815209"/>
                    <a:pt x="6922897" y="2935478"/>
                    <a:pt x="6773037" y="2935478"/>
                  </a:cubicBezTo>
                  <a:lnTo>
                    <a:pt x="6773037" y="2910078"/>
                  </a:lnTo>
                  <a:lnTo>
                    <a:pt x="6773037" y="2935478"/>
                  </a:lnTo>
                  <a:lnTo>
                    <a:pt x="271780" y="2935478"/>
                  </a:lnTo>
                  <a:lnTo>
                    <a:pt x="271780" y="2910078"/>
                  </a:lnTo>
                  <a:lnTo>
                    <a:pt x="271780" y="2935478"/>
                  </a:lnTo>
                  <a:cubicBezTo>
                    <a:pt x="121920" y="2935478"/>
                    <a:pt x="0" y="2815209"/>
                    <a:pt x="0" y="2666238"/>
                  </a:cubicBezTo>
                  <a:lnTo>
                    <a:pt x="0" y="269240"/>
                  </a:lnTo>
                  <a:lnTo>
                    <a:pt x="25400" y="269240"/>
                  </a:lnTo>
                  <a:lnTo>
                    <a:pt x="0" y="269240"/>
                  </a:lnTo>
                  <a:moveTo>
                    <a:pt x="50800" y="269240"/>
                  </a:moveTo>
                  <a:lnTo>
                    <a:pt x="50800" y="2666238"/>
                  </a:lnTo>
                  <a:lnTo>
                    <a:pt x="25400" y="2666238"/>
                  </a:lnTo>
                  <a:lnTo>
                    <a:pt x="50800" y="2666238"/>
                  </a:lnTo>
                  <a:cubicBezTo>
                    <a:pt x="50800" y="2786634"/>
                    <a:pt x="149479" y="2884678"/>
                    <a:pt x="271780" y="2884678"/>
                  </a:cubicBezTo>
                  <a:lnTo>
                    <a:pt x="6773037" y="2884678"/>
                  </a:lnTo>
                  <a:cubicBezTo>
                    <a:pt x="6895338" y="2884678"/>
                    <a:pt x="6994017" y="2786634"/>
                    <a:pt x="6994017" y="2666238"/>
                  </a:cubicBezTo>
                  <a:lnTo>
                    <a:pt x="6994017" y="269240"/>
                  </a:lnTo>
                  <a:cubicBezTo>
                    <a:pt x="6994017" y="148844"/>
                    <a:pt x="6895338" y="50800"/>
                    <a:pt x="6773037" y="50800"/>
                  </a:cubicBezTo>
                  <a:lnTo>
                    <a:pt x="271780" y="50800"/>
                  </a:lnTo>
                  <a:lnTo>
                    <a:pt x="271780" y="25400"/>
                  </a:lnTo>
                  <a:lnTo>
                    <a:pt x="271780" y="50800"/>
                  </a:lnTo>
                  <a:cubicBezTo>
                    <a:pt x="149479" y="50800"/>
                    <a:pt x="50800" y="148844"/>
                    <a:pt x="50800" y="269240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6483102" y="3791545"/>
            <a:ext cx="152400" cy="2163515"/>
            <a:chOff x="0" y="0"/>
            <a:chExt cx="203200" cy="288468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3200" cy="2884678"/>
            </a:xfrm>
            <a:custGeom>
              <a:avLst/>
              <a:gdLst/>
              <a:ahLst/>
              <a:cxnLst/>
              <a:rect r="r" b="b" t="t" l="l"/>
              <a:pathLst>
                <a:path h="2884678" w="203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cubicBezTo>
                    <a:pt x="157734" y="0"/>
                    <a:pt x="203200" y="45466"/>
                    <a:pt x="203200" y="101600"/>
                  </a:cubicBezTo>
                  <a:lnTo>
                    <a:pt x="203200" y="2783078"/>
                  </a:lnTo>
                  <a:cubicBezTo>
                    <a:pt x="203200" y="2839212"/>
                    <a:pt x="157734" y="2884678"/>
                    <a:pt x="101600" y="2884678"/>
                  </a:cubicBezTo>
                  <a:cubicBezTo>
                    <a:pt x="45466" y="2884678"/>
                    <a:pt x="0" y="2839212"/>
                    <a:pt x="0" y="2783078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2031116" y="3772495"/>
            <a:ext cx="5283547" cy="2201615"/>
            <a:chOff x="0" y="0"/>
            <a:chExt cx="7044730" cy="293548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25400" y="25400"/>
              <a:ext cx="6994017" cy="2884678"/>
            </a:xfrm>
            <a:custGeom>
              <a:avLst/>
              <a:gdLst/>
              <a:ahLst/>
              <a:cxnLst/>
              <a:rect r="r" b="b" t="t" l="l"/>
              <a:pathLst>
                <a:path h="2884678" w="6994017">
                  <a:moveTo>
                    <a:pt x="0" y="243840"/>
                  </a:moveTo>
                  <a:cubicBezTo>
                    <a:pt x="0" y="109220"/>
                    <a:pt x="110236" y="0"/>
                    <a:pt x="246380" y="0"/>
                  </a:cubicBezTo>
                  <a:lnTo>
                    <a:pt x="6747637" y="0"/>
                  </a:lnTo>
                  <a:cubicBezTo>
                    <a:pt x="6883654" y="0"/>
                    <a:pt x="6994017" y="109220"/>
                    <a:pt x="6994017" y="243840"/>
                  </a:cubicBezTo>
                  <a:lnTo>
                    <a:pt x="6994017" y="2640838"/>
                  </a:lnTo>
                  <a:cubicBezTo>
                    <a:pt x="6994017" y="2775458"/>
                    <a:pt x="6883781" y="2884678"/>
                    <a:pt x="6747637" y="2884678"/>
                  </a:cubicBezTo>
                  <a:lnTo>
                    <a:pt x="246380" y="2884678"/>
                  </a:lnTo>
                  <a:cubicBezTo>
                    <a:pt x="110363" y="2884678"/>
                    <a:pt x="0" y="2775458"/>
                    <a:pt x="0" y="2640838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044817" cy="2935478"/>
            </a:xfrm>
            <a:custGeom>
              <a:avLst/>
              <a:gdLst/>
              <a:ahLst/>
              <a:cxnLst/>
              <a:rect r="r" b="b" t="t" l="l"/>
              <a:pathLst>
                <a:path h="2935478" w="7044817">
                  <a:moveTo>
                    <a:pt x="0" y="269240"/>
                  </a:moveTo>
                  <a:cubicBezTo>
                    <a:pt x="0" y="120269"/>
                    <a:pt x="121920" y="0"/>
                    <a:pt x="271780" y="0"/>
                  </a:cubicBezTo>
                  <a:lnTo>
                    <a:pt x="6773037" y="0"/>
                  </a:lnTo>
                  <a:lnTo>
                    <a:pt x="6773037" y="25400"/>
                  </a:lnTo>
                  <a:lnTo>
                    <a:pt x="6773037" y="0"/>
                  </a:lnTo>
                  <a:cubicBezTo>
                    <a:pt x="6922897" y="0"/>
                    <a:pt x="7044817" y="120269"/>
                    <a:pt x="7044817" y="269240"/>
                  </a:cubicBezTo>
                  <a:lnTo>
                    <a:pt x="7019417" y="269240"/>
                  </a:lnTo>
                  <a:lnTo>
                    <a:pt x="7044817" y="269240"/>
                  </a:lnTo>
                  <a:lnTo>
                    <a:pt x="7044817" y="2666238"/>
                  </a:lnTo>
                  <a:lnTo>
                    <a:pt x="7019417" y="2666238"/>
                  </a:lnTo>
                  <a:lnTo>
                    <a:pt x="7044817" y="2666238"/>
                  </a:lnTo>
                  <a:cubicBezTo>
                    <a:pt x="7044817" y="2815209"/>
                    <a:pt x="6922897" y="2935478"/>
                    <a:pt x="6773037" y="2935478"/>
                  </a:cubicBezTo>
                  <a:lnTo>
                    <a:pt x="6773037" y="2910078"/>
                  </a:lnTo>
                  <a:lnTo>
                    <a:pt x="6773037" y="2935478"/>
                  </a:lnTo>
                  <a:lnTo>
                    <a:pt x="271780" y="2935478"/>
                  </a:lnTo>
                  <a:lnTo>
                    <a:pt x="271780" y="2910078"/>
                  </a:lnTo>
                  <a:lnTo>
                    <a:pt x="271780" y="2935478"/>
                  </a:lnTo>
                  <a:cubicBezTo>
                    <a:pt x="121920" y="2935478"/>
                    <a:pt x="0" y="2815209"/>
                    <a:pt x="0" y="2666238"/>
                  </a:cubicBezTo>
                  <a:lnTo>
                    <a:pt x="0" y="269240"/>
                  </a:lnTo>
                  <a:lnTo>
                    <a:pt x="25400" y="269240"/>
                  </a:lnTo>
                  <a:lnTo>
                    <a:pt x="0" y="269240"/>
                  </a:lnTo>
                  <a:moveTo>
                    <a:pt x="50800" y="269240"/>
                  </a:moveTo>
                  <a:lnTo>
                    <a:pt x="50800" y="2666238"/>
                  </a:lnTo>
                  <a:lnTo>
                    <a:pt x="25400" y="2666238"/>
                  </a:lnTo>
                  <a:lnTo>
                    <a:pt x="50800" y="2666238"/>
                  </a:lnTo>
                  <a:cubicBezTo>
                    <a:pt x="50800" y="2786634"/>
                    <a:pt x="149479" y="2884678"/>
                    <a:pt x="271780" y="2884678"/>
                  </a:cubicBezTo>
                  <a:lnTo>
                    <a:pt x="6773037" y="2884678"/>
                  </a:lnTo>
                  <a:cubicBezTo>
                    <a:pt x="6895338" y="2884678"/>
                    <a:pt x="6994017" y="2786634"/>
                    <a:pt x="6994017" y="2666238"/>
                  </a:cubicBezTo>
                  <a:lnTo>
                    <a:pt x="6994017" y="269240"/>
                  </a:lnTo>
                  <a:cubicBezTo>
                    <a:pt x="6994017" y="148844"/>
                    <a:pt x="6895338" y="50800"/>
                    <a:pt x="6773037" y="50800"/>
                  </a:cubicBezTo>
                  <a:lnTo>
                    <a:pt x="271780" y="50800"/>
                  </a:lnTo>
                  <a:lnTo>
                    <a:pt x="271780" y="25400"/>
                  </a:lnTo>
                  <a:lnTo>
                    <a:pt x="271780" y="50800"/>
                  </a:lnTo>
                  <a:cubicBezTo>
                    <a:pt x="149479" y="50800"/>
                    <a:pt x="50800" y="148844"/>
                    <a:pt x="50800" y="269240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2012066" y="3791545"/>
            <a:ext cx="152400" cy="2163515"/>
            <a:chOff x="0" y="0"/>
            <a:chExt cx="203200" cy="288468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03200" cy="2884678"/>
            </a:xfrm>
            <a:custGeom>
              <a:avLst/>
              <a:gdLst/>
              <a:ahLst/>
              <a:cxnLst/>
              <a:rect r="r" b="b" t="t" l="l"/>
              <a:pathLst>
                <a:path h="2884678" w="203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cubicBezTo>
                    <a:pt x="157734" y="0"/>
                    <a:pt x="203200" y="45466"/>
                    <a:pt x="203200" y="101600"/>
                  </a:cubicBezTo>
                  <a:lnTo>
                    <a:pt x="203200" y="2783078"/>
                  </a:lnTo>
                  <a:cubicBezTo>
                    <a:pt x="203200" y="2839212"/>
                    <a:pt x="157734" y="2884678"/>
                    <a:pt x="101600" y="2884678"/>
                  </a:cubicBezTo>
                  <a:cubicBezTo>
                    <a:pt x="45466" y="2884678"/>
                    <a:pt x="0" y="2839212"/>
                    <a:pt x="0" y="2783078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973188" y="6219527"/>
            <a:ext cx="8048030" cy="1747986"/>
            <a:chOff x="0" y="0"/>
            <a:chExt cx="10730707" cy="233064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25400" y="25400"/>
              <a:ext cx="10679812" cy="2279904"/>
            </a:xfrm>
            <a:custGeom>
              <a:avLst/>
              <a:gdLst/>
              <a:ahLst/>
              <a:cxnLst/>
              <a:rect r="r" b="b" t="t" l="l"/>
              <a:pathLst>
                <a:path h="2279904" w="10679812">
                  <a:moveTo>
                    <a:pt x="0" y="243840"/>
                  </a:moveTo>
                  <a:cubicBezTo>
                    <a:pt x="0" y="109220"/>
                    <a:pt x="111125" y="0"/>
                    <a:pt x="248031" y="0"/>
                  </a:cubicBezTo>
                  <a:lnTo>
                    <a:pt x="10431780" y="0"/>
                  </a:lnTo>
                  <a:cubicBezTo>
                    <a:pt x="10568813" y="0"/>
                    <a:pt x="10679812" y="109220"/>
                    <a:pt x="10679812" y="243840"/>
                  </a:cubicBezTo>
                  <a:lnTo>
                    <a:pt x="10679812" y="2036064"/>
                  </a:lnTo>
                  <a:cubicBezTo>
                    <a:pt x="10679812" y="2170684"/>
                    <a:pt x="10568687" y="2279904"/>
                    <a:pt x="10431780" y="2279904"/>
                  </a:cubicBezTo>
                  <a:lnTo>
                    <a:pt x="248031" y="2279904"/>
                  </a:lnTo>
                  <a:cubicBezTo>
                    <a:pt x="110998" y="2279904"/>
                    <a:pt x="0" y="2170684"/>
                    <a:pt x="0" y="2036064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730612" cy="2330704"/>
            </a:xfrm>
            <a:custGeom>
              <a:avLst/>
              <a:gdLst/>
              <a:ahLst/>
              <a:cxnLst/>
              <a:rect r="r" b="b" t="t" l="l"/>
              <a:pathLst>
                <a:path h="2330704" w="10730612">
                  <a:moveTo>
                    <a:pt x="0" y="269240"/>
                  </a:moveTo>
                  <a:cubicBezTo>
                    <a:pt x="0" y="120142"/>
                    <a:pt x="122809" y="0"/>
                    <a:pt x="273431" y="0"/>
                  </a:cubicBezTo>
                  <a:lnTo>
                    <a:pt x="10457180" y="0"/>
                  </a:lnTo>
                  <a:lnTo>
                    <a:pt x="10457180" y="25400"/>
                  </a:lnTo>
                  <a:lnTo>
                    <a:pt x="10457180" y="0"/>
                  </a:lnTo>
                  <a:cubicBezTo>
                    <a:pt x="10607802" y="0"/>
                    <a:pt x="10730612" y="120142"/>
                    <a:pt x="10730612" y="269240"/>
                  </a:cubicBezTo>
                  <a:lnTo>
                    <a:pt x="10705212" y="269240"/>
                  </a:lnTo>
                  <a:lnTo>
                    <a:pt x="10730612" y="269240"/>
                  </a:lnTo>
                  <a:lnTo>
                    <a:pt x="10730612" y="2061464"/>
                  </a:lnTo>
                  <a:lnTo>
                    <a:pt x="10705212" y="2061464"/>
                  </a:lnTo>
                  <a:lnTo>
                    <a:pt x="10730612" y="2061464"/>
                  </a:lnTo>
                  <a:cubicBezTo>
                    <a:pt x="10730612" y="2210562"/>
                    <a:pt x="10607802" y="2330704"/>
                    <a:pt x="10457180" y="2330704"/>
                  </a:cubicBezTo>
                  <a:lnTo>
                    <a:pt x="10457180" y="2305304"/>
                  </a:lnTo>
                  <a:lnTo>
                    <a:pt x="10457180" y="2330704"/>
                  </a:lnTo>
                  <a:lnTo>
                    <a:pt x="273431" y="2330704"/>
                  </a:lnTo>
                  <a:lnTo>
                    <a:pt x="273431" y="2305304"/>
                  </a:lnTo>
                  <a:lnTo>
                    <a:pt x="273431" y="2330704"/>
                  </a:lnTo>
                  <a:cubicBezTo>
                    <a:pt x="122809" y="2330704"/>
                    <a:pt x="0" y="2210562"/>
                    <a:pt x="0" y="2061464"/>
                  </a:cubicBezTo>
                  <a:lnTo>
                    <a:pt x="0" y="269240"/>
                  </a:lnTo>
                  <a:lnTo>
                    <a:pt x="25400" y="269240"/>
                  </a:lnTo>
                  <a:lnTo>
                    <a:pt x="0" y="269240"/>
                  </a:lnTo>
                  <a:moveTo>
                    <a:pt x="50800" y="269240"/>
                  </a:moveTo>
                  <a:lnTo>
                    <a:pt x="50800" y="2061464"/>
                  </a:lnTo>
                  <a:lnTo>
                    <a:pt x="25400" y="2061464"/>
                  </a:lnTo>
                  <a:lnTo>
                    <a:pt x="50800" y="2061464"/>
                  </a:lnTo>
                  <a:cubicBezTo>
                    <a:pt x="50800" y="2181733"/>
                    <a:pt x="150114" y="2279904"/>
                    <a:pt x="273431" y="2279904"/>
                  </a:cubicBezTo>
                  <a:lnTo>
                    <a:pt x="10457180" y="2279904"/>
                  </a:lnTo>
                  <a:cubicBezTo>
                    <a:pt x="10580624" y="2279904"/>
                    <a:pt x="10679812" y="2181733"/>
                    <a:pt x="10679812" y="2061464"/>
                  </a:cubicBezTo>
                  <a:lnTo>
                    <a:pt x="10679812" y="269240"/>
                  </a:lnTo>
                  <a:cubicBezTo>
                    <a:pt x="10679812" y="148971"/>
                    <a:pt x="10580498" y="50800"/>
                    <a:pt x="10457180" y="50800"/>
                  </a:cubicBezTo>
                  <a:lnTo>
                    <a:pt x="273431" y="50800"/>
                  </a:lnTo>
                  <a:lnTo>
                    <a:pt x="273431" y="25400"/>
                  </a:lnTo>
                  <a:lnTo>
                    <a:pt x="273431" y="50800"/>
                  </a:lnTo>
                  <a:cubicBezTo>
                    <a:pt x="150114" y="50800"/>
                    <a:pt x="50800" y="148971"/>
                    <a:pt x="50800" y="269240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954138" y="6238577"/>
            <a:ext cx="152400" cy="1709886"/>
            <a:chOff x="0" y="0"/>
            <a:chExt cx="203200" cy="227984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03200" cy="2279904"/>
            </a:xfrm>
            <a:custGeom>
              <a:avLst/>
              <a:gdLst/>
              <a:ahLst/>
              <a:cxnLst/>
              <a:rect r="r" b="b" t="t" l="l"/>
              <a:pathLst>
                <a:path h="2279904" w="203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cubicBezTo>
                    <a:pt x="157734" y="0"/>
                    <a:pt x="203200" y="45466"/>
                    <a:pt x="203200" y="101600"/>
                  </a:cubicBezTo>
                  <a:lnTo>
                    <a:pt x="203200" y="2178304"/>
                  </a:lnTo>
                  <a:cubicBezTo>
                    <a:pt x="203200" y="2234438"/>
                    <a:pt x="157734" y="2279904"/>
                    <a:pt x="101600" y="2279904"/>
                  </a:cubicBezTo>
                  <a:cubicBezTo>
                    <a:pt x="45466" y="2279904"/>
                    <a:pt x="0" y="2234438"/>
                    <a:pt x="0" y="2178304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9266635" y="6219527"/>
            <a:ext cx="8048030" cy="1747986"/>
            <a:chOff x="0" y="0"/>
            <a:chExt cx="10730707" cy="233064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25400" y="25400"/>
              <a:ext cx="10679812" cy="2279904"/>
            </a:xfrm>
            <a:custGeom>
              <a:avLst/>
              <a:gdLst/>
              <a:ahLst/>
              <a:cxnLst/>
              <a:rect r="r" b="b" t="t" l="l"/>
              <a:pathLst>
                <a:path h="2279904" w="10679812">
                  <a:moveTo>
                    <a:pt x="0" y="243840"/>
                  </a:moveTo>
                  <a:cubicBezTo>
                    <a:pt x="0" y="109220"/>
                    <a:pt x="111125" y="0"/>
                    <a:pt x="248031" y="0"/>
                  </a:cubicBezTo>
                  <a:lnTo>
                    <a:pt x="10431780" y="0"/>
                  </a:lnTo>
                  <a:cubicBezTo>
                    <a:pt x="10568813" y="0"/>
                    <a:pt x="10679812" y="109220"/>
                    <a:pt x="10679812" y="243840"/>
                  </a:cubicBezTo>
                  <a:lnTo>
                    <a:pt x="10679812" y="2036064"/>
                  </a:lnTo>
                  <a:cubicBezTo>
                    <a:pt x="10679812" y="2170684"/>
                    <a:pt x="10568687" y="2279904"/>
                    <a:pt x="10431780" y="2279904"/>
                  </a:cubicBezTo>
                  <a:lnTo>
                    <a:pt x="248031" y="2279904"/>
                  </a:lnTo>
                  <a:cubicBezTo>
                    <a:pt x="110998" y="2279904"/>
                    <a:pt x="0" y="2170684"/>
                    <a:pt x="0" y="2036064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730612" cy="2330704"/>
            </a:xfrm>
            <a:custGeom>
              <a:avLst/>
              <a:gdLst/>
              <a:ahLst/>
              <a:cxnLst/>
              <a:rect r="r" b="b" t="t" l="l"/>
              <a:pathLst>
                <a:path h="2330704" w="10730612">
                  <a:moveTo>
                    <a:pt x="0" y="269240"/>
                  </a:moveTo>
                  <a:cubicBezTo>
                    <a:pt x="0" y="120142"/>
                    <a:pt x="122809" y="0"/>
                    <a:pt x="273431" y="0"/>
                  </a:cubicBezTo>
                  <a:lnTo>
                    <a:pt x="10457180" y="0"/>
                  </a:lnTo>
                  <a:lnTo>
                    <a:pt x="10457180" y="25400"/>
                  </a:lnTo>
                  <a:lnTo>
                    <a:pt x="10457180" y="0"/>
                  </a:lnTo>
                  <a:cubicBezTo>
                    <a:pt x="10607802" y="0"/>
                    <a:pt x="10730612" y="120142"/>
                    <a:pt x="10730612" y="269240"/>
                  </a:cubicBezTo>
                  <a:lnTo>
                    <a:pt x="10705212" y="269240"/>
                  </a:lnTo>
                  <a:lnTo>
                    <a:pt x="10730612" y="269240"/>
                  </a:lnTo>
                  <a:lnTo>
                    <a:pt x="10730612" y="2061464"/>
                  </a:lnTo>
                  <a:lnTo>
                    <a:pt x="10705212" y="2061464"/>
                  </a:lnTo>
                  <a:lnTo>
                    <a:pt x="10730612" y="2061464"/>
                  </a:lnTo>
                  <a:cubicBezTo>
                    <a:pt x="10730612" y="2210562"/>
                    <a:pt x="10607802" y="2330704"/>
                    <a:pt x="10457180" y="2330704"/>
                  </a:cubicBezTo>
                  <a:lnTo>
                    <a:pt x="10457180" y="2305304"/>
                  </a:lnTo>
                  <a:lnTo>
                    <a:pt x="10457180" y="2330704"/>
                  </a:lnTo>
                  <a:lnTo>
                    <a:pt x="273431" y="2330704"/>
                  </a:lnTo>
                  <a:lnTo>
                    <a:pt x="273431" y="2305304"/>
                  </a:lnTo>
                  <a:lnTo>
                    <a:pt x="273431" y="2330704"/>
                  </a:lnTo>
                  <a:cubicBezTo>
                    <a:pt x="122809" y="2330704"/>
                    <a:pt x="0" y="2210562"/>
                    <a:pt x="0" y="2061464"/>
                  </a:cubicBezTo>
                  <a:lnTo>
                    <a:pt x="0" y="269240"/>
                  </a:lnTo>
                  <a:lnTo>
                    <a:pt x="25400" y="269240"/>
                  </a:lnTo>
                  <a:lnTo>
                    <a:pt x="0" y="269240"/>
                  </a:lnTo>
                  <a:moveTo>
                    <a:pt x="50800" y="269240"/>
                  </a:moveTo>
                  <a:lnTo>
                    <a:pt x="50800" y="2061464"/>
                  </a:lnTo>
                  <a:lnTo>
                    <a:pt x="25400" y="2061464"/>
                  </a:lnTo>
                  <a:lnTo>
                    <a:pt x="50800" y="2061464"/>
                  </a:lnTo>
                  <a:cubicBezTo>
                    <a:pt x="50800" y="2181733"/>
                    <a:pt x="150114" y="2279904"/>
                    <a:pt x="273431" y="2279904"/>
                  </a:cubicBezTo>
                  <a:lnTo>
                    <a:pt x="10457180" y="2279904"/>
                  </a:lnTo>
                  <a:cubicBezTo>
                    <a:pt x="10580624" y="2279904"/>
                    <a:pt x="10679812" y="2181733"/>
                    <a:pt x="10679812" y="2061464"/>
                  </a:cubicBezTo>
                  <a:lnTo>
                    <a:pt x="10679812" y="269240"/>
                  </a:lnTo>
                  <a:cubicBezTo>
                    <a:pt x="10679812" y="148971"/>
                    <a:pt x="10580498" y="50800"/>
                    <a:pt x="10457180" y="50800"/>
                  </a:cubicBezTo>
                  <a:lnTo>
                    <a:pt x="273431" y="50800"/>
                  </a:lnTo>
                  <a:lnTo>
                    <a:pt x="273431" y="25400"/>
                  </a:lnTo>
                  <a:lnTo>
                    <a:pt x="273431" y="50800"/>
                  </a:lnTo>
                  <a:cubicBezTo>
                    <a:pt x="150114" y="50800"/>
                    <a:pt x="50800" y="148971"/>
                    <a:pt x="50800" y="269240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9247584" y="6238577"/>
            <a:ext cx="152400" cy="1709886"/>
            <a:chOff x="0" y="0"/>
            <a:chExt cx="203200" cy="227984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03200" cy="2279904"/>
            </a:xfrm>
            <a:custGeom>
              <a:avLst/>
              <a:gdLst/>
              <a:ahLst/>
              <a:cxnLst/>
              <a:rect r="r" b="b" t="t" l="l"/>
              <a:pathLst>
                <a:path h="2279904" w="203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cubicBezTo>
                    <a:pt x="157734" y="0"/>
                    <a:pt x="203200" y="45466"/>
                    <a:pt x="203200" y="101600"/>
                  </a:cubicBezTo>
                  <a:lnTo>
                    <a:pt x="203200" y="2178304"/>
                  </a:lnTo>
                  <a:cubicBezTo>
                    <a:pt x="203200" y="2234438"/>
                    <a:pt x="157734" y="2279904"/>
                    <a:pt x="101600" y="2279904"/>
                  </a:cubicBezTo>
                  <a:cubicBezTo>
                    <a:pt x="45466" y="2279904"/>
                    <a:pt x="0" y="2234438"/>
                    <a:pt x="0" y="2178304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sp>
        <p:nvSpPr>
          <p:cNvPr name="Freeform 31" id="31"/>
          <p:cNvSpPr/>
          <p:nvPr/>
        </p:nvSpPr>
        <p:spPr>
          <a:xfrm flipH="false" flipV="false" rot="0">
            <a:off x="342196" y="65954"/>
            <a:ext cx="1925493" cy="962746"/>
          </a:xfrm>
          <a:custGeom>
            <a:avLst/>
            <a:gdLst/>
            <a:ahLst/>
            <a:cxnLst/>
            <a:rect r="r" b="b" t="t" l="l"/>
            <a:pathLst>
              <a:path h="962746" w="1925493">
                <a:moveTo>
                  <a:pt x="0" y="0"/>
                </a:moveTo>
                <a:lnTo>
                  <a:pt x="1925493" y="0"/>
                </a:lnTo>
                <a:lnTo>
                  <a:pt x="1925493" y="962746"/>
                </a:lnTo>
                <a:lnTo>
                  <a:pt x="0" y="962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028700" y="1466369"/>
            <a:ext cx="14796046" cy="1747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 b="true">
                <a:solidFill>
                  <a:srgbClr val="373B4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Why Month-End HOA Accounting Is Crucial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405534" y="4135387"/>
            <a:ext cx="4372719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Accurate Reporting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28155" y="4621411"/>
            <a:ext cx="4487912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Ensures precise financial data for informed decisions.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957120" y="4103637"/>
            <a:ext cx="4487912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Homeowner Trust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957120" y="4621411"/>
            <a:ext cx="4487912" cy="880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Builds transparency and confidence within the community.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2486085" y="4103637"/>
            <a:ext cx="3544044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Avoid Penalties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486085" y="4621411"/>
            <a:ext cx="4487913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Helps prevent costly errors, delays, and compliance issues.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428155" y="6550670"/>
            <a:ext cx="3544044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Future Planning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28155" y="7068442"/>
            <a:ext cx="7252395" cy="558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Supports robust long-term capital and budget strategies.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721602" y="6550670"/>
            <a:ext cx="3544044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Audit Readiness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721602" y="7068442"/>
            <a:ext cx="7252395" cy="558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Prepares the board for any external audits or reviews.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25228" y="1414909"/>
            <a:ext cx="729555" cy="1089571"/>
            <a:chOff x="0" y="0"/>
            <a:chExt cx="972740" cy="145276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350" y="6350"/>
              <a:ext cx="960120" cy="1440053"/>
            </a:xfrm>
            <a:custGeom>
              <a:avLst/>
              <a:gdLst/>
              <a:ahLst/>
              <a:cxnLst/>
              <a:rect r="r" b="b" t="t" l="l"/>
              <a:pathLst>
                <a:path h="1440053" w="960120">
                  <a:moveTo>
                    <a:pt x="0" y="482092"/>
                  </a:moveTo>
                  <a:cubicBezTo>
                    <a:pt x="0" y="215900"/>
                    <a:pt x="214884" y="0"/>
                    <a:pt x="480060" y="0"/>
                  </a:cubicBezTo>
                  <a:cubicBezTo>
                    <a:pt x="745236" y="0"/>
                    <a:pt x="960120" y="215900"/>
                    <a:pt x="960120" y="482092"/>
                  </a:cubicBezTo>
                  <a:lnTo>
                    <a:pt x="960120" y="957961"/>
                  </a:lnTo>
                  <a:cubicBezTo>
                    <a:pt x="960120" y="1224280"/>
                    <a:pt x="745236" y="1440053"/>
                    <a:pt x="480060" y="1440053"/>
                  </a:cubicBezTo>
                  <a:cubicBezTo>
                    <a:pt x="214884" y="1440053"/>
                    <a:pt x="0" y="1224153"/>
                    <a:pt x="0" y="957961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2820" cy="1452753"/>
            </a:xfrm>
            <a:custGeom>
              <a:avLst/>
              <a:gdLst/>
              <a:ahLst/>
              <a:cxnLst/>
              <a:rect r="r" b="b" t="t" l="l"/>
              <a:pathLst>
                <a:path h="1452753" w="972820">
                  <a:moveTo>
                    <a:pt x="0" y="488442"/>
                  </a:moveTo>
                  <a:cubicBezTo>
                    <a:pt x="0" y="218694"/>
                    <a:pt x="217678" y="0"/>
                    <a:pt x="486410" y="0"/>
                  </a:cubicBezTo>
                  <a:cubicBezTo>
                    <a:pt x="487680" y="0"/>
                    <a:pt x="488823" y="381"/>
                    <a:pt x="489839" y="1016"/>
                  </a:cubicBezTo>
                  <a:lnTo>
                    <a:pt x="486410" y="6350"/>
                  </a:lnTo>
                  <a:lnTo>
                    <a:pt x="486410" y="0"/>
                  </a:lnTo>
                  <a:lnTo>
                    <a:pt x="486410" y="6350"/>
                  </a:lnTo>
                  <a:lnTo>
                    <a:pt x="486410" y="0"/>
                  </a:lnTo>
                  <a:cubicBezTo>
                    <a:pt x="755015" y="0"/>
                    <a:pt x="972820" y="218694"/>
                    <a:pt x="972820" y="488442"/>
                  </a:cubicBezTo>
                  <a:lnTo>
                    <a:pt x="972820" y="964311"/>
                  </a:lnTo>
                  <a:lnTo>
                    <a:pt x="966470" y="964311"/>
                  </a:lnTo>
                  <a:lnTo>
                    <a:pt x="972820" y="964311"/>
                  </a:lnTo>
                  <a:cubicBezTo>
                    <a:pt x="972820" y="1234059"/>
                    <a:pt x="755142" y="1452753"/>
                    <a:pt x="486410" y="1452753"/>
                  </a:cubicBezTo>
                  <a:lnTo>
                    <a:pt x="486410" y="1446403"/>
                  </a:lnTo>
                  <a:lnTo>
                    <a:pt x="486410" y="1452753"/>
                  </a:lnTo>
                  <a:lnTo>
                    <a:pt x="486410" y="1446403"/>
                  </a:lnTo>
                  <a:lnTo>
                    <a:pt x="486410" y="1452753"/>
                  </a:lnTo>
                  <a:cubicBezTo>
                    <a:pt x="217678" y="1452753"/>
                    <a:pt x="0" y="1234059"/>
                    <a:pt x="0" y="964311"/>
                  </a:cubicBezTo>
                  <a:lnTo>
                    <a:pt x="0" y="488442"/>
                  </a:lnTo>
                  <a:lnTo>
                    <a:pt x="6350" y="488442"/>
                  </a:lnTo>
                  <a:lnTo>
                    <a:pt x="0" y="488442"/>
                  </a:lnTo>
                  <a:moveTo>
                    <a:pt x="12700" y="488442"/>
                  </a:moveTo>
                  <a:lnTo>
                    <a:pt x="12700" y="964311"/>
                  </a:lnTo>
                  <a:lnTo>
                    <a:pt x="6350" y="964311"/>
                  </a:lnTo>
                  <a:lnTo>
                    <a:pt x="12700" y="964311"/>
                  </a:lnTo>
                  <a:cubicBezTo>
                    <a:pt x="12700" y="1227074"/>
                    <a:pt x="224790" y="1440053"/>
                    <a:pt x="486410" y="1440053"/>
                  </a:cubicBezTo>
                  <a:cubicBezTo>
                    <a:pt x="748030" y="1440053"/>
                    <a:pt x="960120" y="1227074"/>
                    <a:pt x="960120" y="964311"/>
                  </a:cubicBezTo>
                  <a:lnTo>
                    <a:pt x="960120" y="488442"/>
                  </a:lnTo>
                  <a:lnTo>
                    <a:pt x="966470" y="488442"/>
                  </a:lnTo>
                  <a:lnTo>
                    <a:pt x="960120" y="488442"/>
                  </a:lnTo>
                  <a:cubicBezTo>
                    <a:pt x="959993" y="225679"/>
                    <a:pt x="747903" y="12700"/>
                    <a:pt x="486410" y="12700"/>
                  </a:cubicBezTo>
                  <a:cubicBezTo>
                    <a:pt x="485140" y="12700"/>
                    <a:pt x="483997" y="12319"/>
                    <a:pt x="482981" y="11684"/>
                  </a:cubicBezTo>
                  <a:lnTo>
                    <a:pt x="486410" y="6350"/>
                  </a:lnTo>
                  <a:lnTo>
                    <a:pt x="486410" y="12700"/>
                  </a:lnTo>
                  <a:cubicBezTo>
                    <a:pt x="224790" y="12700"/>
                    <a:pt x="12700" y="225679"/>
                    <a:pt x="12700" y="488442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625228" y="2629941"/>
            <a:ext cx="729555" cy="1089571"/>
            <a:chOff x="0" y="0"/>
            <a:chExt cx="972740" cy="145276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6350" y="6350"/>
              <a:ext cx="960120" cy="1440053"/>
            </a:xfrm>
            <a:custGeom>
              <a:avLst/>
              <a:gdLst/>
              <a:ahLst/>
              <a:cxnLst/>
              <a:rect r="r" b="b" t="t" l="l"/>
              <a:pathLst>
                <a:path h="1440053" w="960120">
                  <a:moveTo>
                    <a:pt x="0" y="482092"/>
                  </a:moveTo>
                  <a:cubicBezTo>
                    <a:pt x="0" y="215900"/>
                    <a:pt x="214884" y="0"/>
                    <a:pt x="480060" y="0"/>
                  </a:cubicBezTo>
                  <a:cubicBezTo>
                    <a:pt x="745236" y="0"/>
                    <a:pt x="960120" y="215900"/>
                    <a:pt x="960120" y="482092"/>
                  </a:cubicBezTo>
                  <a:lnTo>
                    <a:pt x="960120" y="957961"/>
                  </a:lnTo>
                  <a:cubicBezTo>
                    <a:pt x="960120" y="1224280"/>
                    <a:pt x="745236" y="1440053"/>
                    <a:pt x="480060" y="1440053"/>
                  </a:cubicBezTo>
                  <a:cubicBezTo>
                    <a:pt x="214884" y="1440053"/>
                    <a:pt x="0" y="1224153"/>
                    <a:pt x="0" y="957961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72820" cy="1452753"/>
            </a:xfrm>
            <a:custGeom>
              <a:avLst/>
              <a:gdLst/>
              <a:ahLst/>
              <a:cxnLst/>
              <a:rect r="r" b="b" t="t" l="l"/>
              <a:pathLst>
                <a:path h="1452753" w="972820">
                  <a:moveTo>
                    <a:pt x="0" y="488442"/>
                  </a:moveTo>
                  <a:cubicBezTo>
                    <a:pt x="0" y="218694"/>
                    <a:pt x="217678" y="0"/>
                    <a:pt x="486410" y="0"/>
                  </a:cubicBezTo>
                  <a:cubicBezTo>
                    <a:pt x="487680" y="0"/>
                    <a:pt x="488823" y="381"/>
                    <a:pt x="489839" y="1016"/>
                  </a:cubicBezTo>
                  <a:lnTo>
                    <a:pt x="486410" y="6350"/>
                  </a:lnTo>
                  <a:lnTo>
                    <a:pt x="486410" y="0"/>
                  </a:lnTo>
                  <a:lnTo>
                    <a:pt x="486410" y="6350"/>
                  </a:lnTo>
                  <a:lnTo>
                    <a:pt x="486410" y="0"/>
                  </a:lnTo>
                  <a:cubicBezTo>
                    <a:pt x="755015" y="0"/>
                    <a:pt x="972820" y="218694"/>
                    <a:pt x="972820" y="488442"/>
                  </a:cubicBezTo>
                  <a:lnTo>
                    <a:pt x="972820" y="964311"/>
                  </a:lnTo>
                  <a:lnTo>
                    <a:pt x="966470" y="964311"/>
                  </a:lnTo>
                  <a:lnTo>
                    <a:pt x="972820" y="964311"/>
                  </a:lnTo>
                  <a:cubicBezTo>
                    <a:pt x="972820" y="1234059"/>
                    <a:pt x="755142" y="1452753"/>
                    <a:pt x="486410" y="1452753"/>
                  </a:cubicBezTo>
                  <a:lnTo>
                    <a:pt x="486410" y="1446403"/>
                  </a:lnTo>
                  <a:lnTo>
                    <a:pt x="486410" y="1452753"/>
                  </a:lnTo>
                  <a:lnTo>
                    <a:pt x="486410" y="1446403"/>
                  </a:lnTo>
                  <a:lnTo>
                    <a:pt x="486410" y="1452753"/>
                  </a:lnTo>
                  <a:cubicBezTo>
                    <a:pt x="217678" y="1452753"/>
                    <a:pt x="0" y="1234059"/>
                    <a:pt x="0" y="964311"/>
                  </a:cubicBezTo>
                  <a:lnTo>
                    <a:pt x="0" y="488442"/>
                  </a:lnTo>
                  <a:lnTo>
                    <a:pt x="6350" y="488442"/>
                  </a:lnTo>
                  <a:lnTo>
                    <a:pt x="0" y="488442"/>
                  </a:lnTo>
                  <a:moveTo>
                    <a:pt x="12700" y="488442"/>
                  </a:moveTo>
                  <a:lnTo>
                    <a:pt x="12700" y="964311"/>
                  </a:lnTo>
                  <a:lnTo>
                    <a:pt x="6350" y="964311"/>
                  </a:lnTo>
                  <a:lnTo>
                    <a:pt x="12700" y="964311"/>
                  </a:lnTo>
                  <a:cubicBezTo>
                    <a:pt x="12700" y="1227074"/>
                    <a:pt x="224790" y="1440053"/>
                    <a:pt x="486410" y="1440053"/>
                  </a:cubicBezTo>
                  <a:cubicBezTo>
                    <a:pt x="748030" y="1440053"/>
                    <a:pt x="960120" y="1227074"/>
                    <a:pt x="960120" y="964311"/>
                  </a:cubicBezTo>
                  <a:lnTo>
                    <a:pt x="960120" y="488442"/>
                  </a:lnTo>
                  <a:lnTo>
                    <a:pt x="966470" y="488442"/>
                  </a:lnTo>
                  <a:lnTo>
                    <a:pt x="960120" y="488442"/>
                  </a:lnTo>
                  <a:cubicBezTo>
                    <a:pt x="959993" y="225679"/>
                    <a:pt x="747903" y="12700"/>
                    <a:pt x="486410" y="12700"/>
                  </a:cubicBezTo>
                  <a:cubicBezTo>
                    <a:pt x="485140" y="12700"/>
                    <a:pt x="483997" y="12319"/>
                    <a:pt x="482981" y="11684"/>
                  </a:cubicBezTo>
                  <a:lnTo>
                    <a:pt x="486410" y="6350"/>
                  </a:lnTo>
                  <a:lnTo>
                    <a:pt x="486410" y="12700"/>
                  </a:lnTo>
                  <a:cubicBezTo>
                    <a:pt x="224790" y="12700"/>
                    <a:pt x="12700" y="225679"/>
                    <a:pt x="12700" y="488442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25228" y="3844975"/>
            <a:ext cx="729555" cy="1089571"/>
            <a:chOff x="0" y="0"/>
            <a:chExt cx="972740" cy="145276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350" y="6350"/>
              <a:ext cx="960120" cy="1440053"/>
            </a:xfrm>
            <a:custGeom>
              <a:avLst/>
              <a:gdLst/>
              <a:ahLst/>
              <a:cxnLst/>
              <a:rect r="r" b="b" t="t" l="l"/>
              <a:pathLst>
                <a:path h="1440053" w="960120">
                  <a:moveTo>
                    <a:pt x="0" y="482092"/>
                  </a:moveTo>
                  <a:cubicBezTo>
                    <a:pt x="0" y="215900"/>
                    <a:pt x="214884" y="0"/>
                    <a:pt x="480060" y="0"/>
                  </a:cubicBezTo>
                  <a:cubicBezTo>
                    <a:pt x="745236" y="0"/>
                    <a:pt x="960120" y="215900"/>
                    <a:pt x="960120" y="482092"/>
                  </a:cubicBezTo>
                  <a:lnTo>
                    <a:pt x="960120" y="957961"/>
                  </a:lnTo>
                  <a:cubicBezTo>
                    <a:pt x="960120" y="1224280"/>
                    <a:pt x="745236" y="1440053"/>
                    <a:pt x="480060" y="1440053"/>
                  </a:cubicBezTo>
                  <a:cubicBezTo>
                    <a:pt x="214884" y="1440053"/>
                    <a:pt x="0" y="1224153"/>
                    <a:pt x="0" y="957961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72820" cy="1452753"/>
            </a:xfrm>
            <a:custGeom>
              <a:avLst/>
              <a:gdLst/>
              <a:ahLst/>
              <a:cxnLst/>
              <a:rect r="r" b="b" t="t" l="l"/>
              <a:pathLst>
                <a:path h="1452753" w="972820">
                  <a:moveTo>
                    <a:pt x="0" y="488442"/>
                  </a:moveTo>
                  <a:cubicBezTo>
                    <a:pt x="0" y="218694"/>
                    <a:pt x="217678" y="0"/>
                    <a:pt x="486410" y="0"/>
                  </a:cubicBezTo>
                  <a:cubicBezTo>
                    <a:pt x="487680" y="0"/>
                    <a:pt x="488823" y="381"/>
                    <a:pt x="489839" y="1016"/>
                  </a:cubicBezTo>
                  <a:lnTo>
                    <a:pt x="486410" y="6350"/>
                  </a:lnTo>
                  <a:lnTo>
                    <a:pt x="486410" y="0"/>
                  </a:lnTo>
                  <a:lnTo>
                    <a:pt x="486410" y="6350"/>
                  </a:lnTo>
                  <a:lnTo>
                    <a:pt x="486410" y="0"/>
                  </a:lnTo>
                  <a:cubicBezTo>
                    <a:pt x="755015" y="0"/>
                    <a:pt x="972820" y="218694"/>
                    <a:pt x="972820" y="488442"/>
                  </a:cubicBezTo>
                  <a:lnTo>
                    <a:pt x="972820" y="964311"/>
                  </a:lnTo>
                  <a:lnTo>
                    <a:pt x="966470" y="964311"/>
                  </a:lnTo>
                  <a:lnTo>
                    <a:pt x="972820" y="964311"/>
                  </a:lnTo>
                  <a:cubicBezTo>
                    <a:pt x="972820" y="1234059"/>
                    <a:pt x="755142" y="1452753"/>
                    <a:pt x="486410" y="1452753"/>
                  </a:cubicBezTo>
                  <a:lnTo>
                    <a:pt x="486410" y="1446403"/>
                  </a:lnTo>
                  <a:lnTo>
                    <a:pt x="486410" y="1452753"/>
                  </a:lnTo>
                  <a:lnTo>
                    <a:pt x="486410" y="1446403"/>
                  </a:lnTo>
                  <a:lnTo>
                    <a:pt x="486410" y="1452753"/>
                  </a:lnTo>
                  <a:cubicBezTo>
                    <a:pt x="217678" y="1452753"/>
                    <a:pt x="0" y="1234059"/>
                    <a:pt x="0" y="964311"/>
                  </a:cubicBezTo>
                  <a:lnTo>
                    <a:pt x="0" y="488442"/>
                  </a:lnTo>
                  <a:lnTo>
                    <a:pt x="6350" y="488442"/>
                  </a:lnTo>
                  <a:lnTo>
                    <a:pt x="0" y="488442"/>
                  </a:lnTo>
                  <a:moveTo>
                    <a:pt x="12700" y="488442"/>
                  </a:moveTo>
                  <a:lnTo>
                    <a:pt x="12700" y="964311"/>
                  </a:lnTo>
                  <a:lnTo>
                    <a:pt x="6350" y="964311"/>
                  </a:lnTo>
                  <a:lnTo>
                    <a:pt x="12700" y="964311"/>
                  </a:lnTo>
                  <a:cubicBezTo>
                    <a:pt x="12700" y="1227074"/>
                    <a:pt x="224790" y="1440053"/>
                    <a:pt x="486410" y="1440053"/>
                  </a:cubicBezTo>
                  <a:cubicBezTo>
                    <a:pt x="748030" y="1440053"/>
                    <a:pt x="960120" y="1227074"/>
                    <a:pt x="960120" y="964311"/>
                  </a:cubicBezTo>
                  <a:lnTo>
                    <a:pt x="960120" y="488442"/>
                  </a:lnTo>
                  <a:lnTo>
                    <a:pt x="966470" y="488442"/>
                  </a:lnTo>
                  <a:lnTo>
                    <a:pt x="960120" y="488442"/>
                  </a:lnTo>
                  <a:cubicBezTo>
                    <a:pt x="959993" y="225679"/>
                    <a:pt x="747903" y="12700"/>
                    <a:pt x="486410" y="12700"/>
                  </a:cubicBezTo>
                  <a:cubicBezTo>
                    <a:pt x="485140" y="12700"/>
                    <a:pt x="483997" y="12319"/>
                    <a:pt x="482981" y="11684"/>
                  </a:cubicBezTo>
                  <a:lnTo>
                    <a:pt x="486410" y="6350"/>
                  </a:lnTo>
                  <a:lnTo>
                    <a:pt x="486410" y="12700"/>
                  </a:lnTo>
                  <a:cubicBezTo>
                    <a:pt x="224790" y="12700"/>
                    <a:pt x="12700" y="225679"/>
                    <a:pt x="12700" y="488442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25228" y="5060008"/>
            <a:ext cx="729555" cy="1089571"/>
            <a:chOff x="0" y="0"/>
            <a:chExt cx="972740" cy="145276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" y="6350"/>
              <a:ext cx="960120" cy="1440053"/>
            </a:xfrm>
            <a:custGeom>
              <a:avLst/>
              <a:gdLst/>
              <a:ahLst/>
              <a:cxnLst/>
              <a:rect r="r" b="b" t="t" l="l"/>
              <a:pathLst>
                <a:path h="1440053" w="960120">
                  <a:moveTo>
                    <a:pt x="0" y="482092"/>
                  </a:moveTo>
                  <a:cubicBezTo>
                    <a:pt x="0" y="215900"/>
                    <a:pt x="214884" y="0"/>
                    <a:pt x="480060" y="0"/>
                  </a:cubicBezTo>
                  <a:cubicBezTo>
                    <a:pt x="745236" y="0"/>
                    <a:pt x="960120" y="215900"/>
                    <a:pt x="960120" y="482092"/>
                  </a:cubicBezTo>
                  <a:lnTo>
                    <a:pt x="960120" y="957961"/>
                  </a:lnTo>
                  <a:cubicBezTo>
                    <a:pt x="960120" y="1224280"/>
                    <a:pt x="745236" y="1440053"/>
                    <a:pt x="480060" y="1440053"/>
                  </a:cubicBezTo>
                  <a:cubicBezTo>
                    <a:pt x="214884" y="1440053"/>
                    <a:pt x="0" y="1224153"/>
                    <a:pt x="0" y="957961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972820" cy="1452753"/>
            </a:xfrm>
            <a:custGeom>
              <a:avLst/>
              <a:gdLst/>
              <a:ahLst/>
              <a:cxnLst/>
              <a:rect r="r" b="b" t="t" l="l"/>
              <a:pathLst>
                <a:path h="1452753" w="972820">
                  <a:moveTo>
                    <a:pt x="0" y="488442"/>
                  </a:moveTo>
                  <a:cubicBezTo>
                    <a:pt x="0" y="218694"/>
                    <a:pt x="217678" y="0"/>
                    <a:pt x="486410" y="0"/>
                  </a:cubicBezTo>
                  <a:cubicBezTo>
                    <a:pt x="487680" y="0"/>
                    <a:pt x="488823" y="381"/>
                    <a:pt x="489839" y="1016"/>
                  </a:cubicBezTo>
                  <a:lnTo>
                    <a:pt x="486410" y="6350"/>
                  </a:lnTo>
                  <a:lnTo>
                    <a:pt x="486410" y="0"/>
                  </a:lnTo>
                  <a:lnTo>
                    <a:pt x="486410" y="6350"/>
                  </a:lnTo>
                  <a:lnTo>
                    <a:pt x="486410" y="0"/>
                  </a:lnTo>
                  <a:cubicBezTo>
                    <a:pt x="755015" y="0"/>
                    <a:pt x="972820" y="218694"/>
                    <a:pt x="972820" y="488442"/>
                  </a:cubicBezTo>
                  <a:lnTo>
                    <a:pt x="972820" y="964311"/>
                  </a:lnTo>
                  <a:lnTo>
                    <a:pt x="966470" y="964311"/>
                  </a:lnTo>
                  <a:lnTo>
                    <a:pt x="972820" y="964311"/>
                  </a:lnTo>
                  <a:cubicBezTo>
                    <a:pt x="972820" y="1234059"/>
                    <a:pt x="755142" y="1452753"/>
                    <a:pt x="486410" y="1452753"/>
                  </a:cubicBezTo>
                  <a:lnTo>
                    <a:pt x="486410" y="1446403"/>
                  </a:lnTo>
                  <a:lnTo>
                    <a:pt x="486410" y="1452753"/>
                  </a:lnTo>
                  <a:lnTo>
                    <a:pt x="486410" y="1446403"/>
                  </a:lnTo>
                  <a:lnTo>
                    <a:pt x="486410" y="1452753"/>
                  </a:lnTo>
                  <a:cubicBezTo>
                    <a:pt x="217678" y="1452753"/>
                    <a:pt x="0" y="1234059"/>
                    <a:pt x="0" y="964311"/>
                  </a:cubicBezTo>
                  <a:lnTo>
                    <a:pt x="0" y="488442"/>
                  </a:lnTo>
                  <a:lnTo>
                    <a:pt x="6350" y="488442"/>
                  </a:lnTo>
                  <a:lnTo>
                    <a:pt x="0" y="488442"/>
                  </a:lnTo>
                  <a:moveTo>
                    <a:pt x="12700" y="488442"/>
                  </a:moveTo>
                  <a:lnTo>
                    <a:pt x="12700" y="964311"/>
                  </a:lnTo>
                  <a:lnTo>
                    <a:pt x="6350" y="964311"/>
                  </a:lnTo>
                  <a:lnTo>
                    <a:pt x="12700" y="964311"/>
                  </a:lnTo>
                  <a:cubicBezTo>
                    <a:pt x="12700" y="1227074"/>
                    <a:pt x="224790" y="1440053"/>
                    <a:pt x="486410" y="1440053"/>
                  </a:cubicBezTo>
                  <a:cubicBezTo>
                    <a:pt x="748030" y="1440053"/>
                    <a:pt x="960120" y="1227074"/>
                    <a:pt x="960120" y="964311"/>
                  </a:cubicBezTo>
                  <a:lnTo>
                    <a:pt x="960120" y="488442"/>
                  </a:lnTo>
                  <a:lnTo>
                    <a:pt x="966470" y="488442"/>
                  </a:lnTo>
                  <a:lnTo>
                    <a:pt x="960120" y="488442"/>
                  </a:lnTo>
                  <a:cubicBezTo>
                    <a:pt x="959993" y="225679"/>
                    <a:pt x="747903" y="12700"/>
                    <a:pt x="486410" y="12700"/>
                  </a:cubicBezTo>
                  <a:cubicBezTo>
                    <a:pt x="485140" y="12700"/>
                    <a:pt x="483997" y="12319"/>
                    <a:pt x="482981" y="11684"/>
                  </a:cubicBezTo>
                  <a:lnTo>
                    <a:pt x="486410" y="6350"/>
                  </a:lnTo>
                  <a:lnTo>
                    <a:pt x="486410" y="12700"/>
                  </a:lnTo>
                  <a:cubicBezTo>
                    <a:pt x="224790" y="12700"/>
                    <a:pt x="12700" y="225679"/>
                    <a:pt x="12700" y="488442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25228" y="6275040"/>
            <a:ext cx="729555" cy="1089571"/>
            <a:chOff x="0" y="0"/>
            <a:chExt cx="972740" cy="145276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6350" y="6350"/>
              <a:ext cx="960120" cy="1440053"/>
            </a:xfrm>
            <a:custGeom>
              <a:avLst/>
              <a:gdLst/>
              <a:ahLst/>
              <a:cxnLst/>
              <a:rect r="r" b="b" t="t" l="l"/>
              <a:pathLst>
                <a:path h="1440053" w="960120">
                  <a:moveTo>
                    <a:pt x="0" y="482092"/>
                  </a:moveTo>
                  <a:cubicBezTo>
                    <a:pt x="0" y="215900"/>
                    <a:pt x="214884" y="0"/>
                    <a:pt x="480060" y="0"/>
                  </a:cubicBezTo>
                  <a:cubicBezTo>
                    <a:pt x="745236" y="0"/>
                    <a:pt x="960120" y="215900"/>
                    <a:pt x="960120" y="482092"/>
                  </a:cubicBezTo>
                  <a:lnTo>
                    <a:pt x="960120" y="957961"/>
                  </a:lnTo>
                  <a:cubicBezTo>
                    <a:pt x="960120" y="1224280"/>
                    <a:pt x="745236" y="1440053"/>
                    <a:pt x="480060" y="1440053"/>
                  </a:cubicBezTo>
                  <a:cubicBezTo>
                    <a:pt x="214884" y="1440053"/>
                    <a:pt x="0" y="1224153"/>
                    <a:pt x="0" y="957961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72820" cy="1452753"/>
            </a:xfrm>
            <a:custGeom>
              <a:avLst/>
              <a:gdLst/>
              <a:ahLst/>
              <a:cxnLst/>
              <a:rect r="r" b="b" t="t" l="l"/>
              <a:pathLst>
                <a:path h="1452753" w="972820">
                  <a:moveTo>
                    <a:pt x="0" y="488442"/>
                  </a:moveTo>
                  <a:cubicBezTo>
                    <a:pt x="0" y="218694"/>
                    <a:pt x="217678" y="0"/>
                    <a:pt x="486410" y="0"/>
                  </a:cubicBezTo>
                  <a:cubicBezTo>
                    <a:pt x="487680" y="0"/>
                    <a:pt x="488823" y="381"/>
                    <a:pt x="489839" y="1016"/>
                  </a:cubicBezTo>
                  <a:lnTo>
                    <a:pt x="486410" y="6350"/>
                  </a:lnTo>
                  <a:lnTo>
                    <a:pt x="486410" y="0"/>
                  </a:lnTo>
                  <a:lnTo>
                    <a:pt x="486410" y="6350"/>
                  </a:lnTo>
                  <a:lnTo>
                    <a:pt x="486410" y="0"/>
                  </a:lnTo>
                  <a:cubicBezTo>
                    <a:pt x="755015" y="0"/>
                    <a:pt x="972820" y="218694"/>
                    <a:pt x="972820" y="488442"/>
                  </a:cubicBezTo>
                  <a:lnTo>
                    <a:pt x="972820" y="964311"/>
                  </a:lnTo>
                  <a:lnTo>
                    <a:pt x="966470" y="964311"/>
                  </a:lnTo>
                  <a:lnTo>
                    <a:pt x="972820" y="964311"/>
                  </a:lnTo>
                  <a:cubicBezTo>
                    <a:pt x="972820" y="1234059"/>
                    <a:pt x="755142" y="1452753"/>
                    <a:pt x="486410" y="1452753"/>
                  </a:cubicBezTo>
                  <a:lnTo>
                    <a:pt x="486410" y="1446403"/>
                  </a:lnTo>
                  <a:lnTo>
                    <a:pt x="486410" y="1452753"/>
                  </a:lnTo>
                  <a:lnTo>
                    <a:pt x="486410" y="1446403"/>
                  </a:lnTo>
                  <a:lnTo>
                    <a:pt x="486410" y="1452753"/>
                  </a:lnTo>
                  <a:cubicBezTo>
                    <a:pt x="217678" y="1452753"/>
                    <a:pt x="0" y="1234059"/>
                    <a:pt x="0" y="964311"/>
                  </a:cubicBezTo>
                  <a:lnTo>
                    <a:pt x="0" y="488442"/>
                  </a:lnTo>
                  <a:lnTo>
                    <a:pt x="6350" y="488442"/>
                  </a:lnTo>
                  <a:lnTo>
                    <a:pt x="0" y="488442"/>
                  </a:lnTo>
                  <a:moveTo>
                    <a:pt x="12700" y="488442"/>
                  </a:moveTo>
                  <a:lnTo>
                    <a:pt x="12700" y="964311"/>
                  </a:lnTo>
                  <a:lnTo>
                    <a:pt x="6350" y="964311"/>
                  </a:lnTo>
                  <a:lnTo>
                    <a:pt x="12700" y="964311"/>
                  </a:lnTo>
                  <a:cubicBezTo>
                    <a:pt x="12700" y="1227074"/>
                    <a:pt x="224790" y="1440053"/>
                    <a:pt x="486410" y="1440053"/>
                  </a:cubicBezTo>
                  <a:cubicBezTo>
                    <a:pt x="748030" y="1440053"/>
                    <a:pt x="960120" y="1227074"/>
                    <a:pt x="960120" y="964311"/>
                  </a:cubicBezTo>
                  <a:lnTo>
                    <a:pt x="960120" y="488442"/>
                  </a:lnTo>
                  <a:lnTo>
                    <a:pt x="966470" y="488442"/>
                  </a:lnTo>
                  <a:lnTo>
                    <a:pt x="960120" y="488442"/>
                  </a:lnTo>
                  <a:cubicBezTo>
                    <a:pt x="959993" y="225679"/>
                    <a:pt x="747903" y="12700"/>
                    <a:pt x="486410" y="12700"/>
                  </a:cubicBezTo>
                  <a:cubicBezTo>
                    <a:pt x="485140" y="12700"/>
                    <a:pt x="483997" y="12319"/>
                    <a:pt x="482981" y="11684"/>
                  </a:cubicBezTo>
                  <a:lnTo>
                    <a:pt x="486410" y="6350"/>
                  </a:lnTo>
                  <a:lnTo>
                    <a:pt x="486410" y="12700"/>
                  </a:lnTo>
                  <a:cubicBezTo>
                    <a:pt x="224790" y="12700"/>
                    <a:pt x="12700" y="225679"/>
                    <a:pt x="12700" y="488442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625228" y="7490072"/>
            <a:ext cx="729555" cy="1089571"/>
            <a:chOff x="0" y="0"/>
            <a:chExt cx="972740" cy="145276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6350" y="6350"/>
              <a:ext cx="960120" cy="1440053"/>
            </a:xfrm>
            <a:custGeom>
              <a:avLst/>
              <a:gdLst/>
              <a:ahLst/>
              <a:cxnLst/>
              <a:rect r="r" b="b" t="t" l="l"/>
              <a:pathLst>
                <a:path h="1440053" w="960120">
                  <a:moveTo>
                    <a:pt x="0" y="482092"/>
                  </a:moveTo>
                  <a:cubicBezTo>
                    <a:pt x="0" y="215900"/>
                    <a:pt x="214884" y="0"/>
                    <a:pt x="480060" y="0"/>
                  </a:cubicBezTo>
                  <a:cubicBezTo>
                    <a:pt x="745236" y="0"/>
                    <a:pt x="960120" y="215900"/>
                    <a:pt x="960120" y="482092"/>
                  </a:cubicBezTo>
                  <a:lnTo>
                    <a:pt x="960120" y="957961"/>
                  </a:lnTo>
                  <a:cubicBezTo>
                    <a:pt x="960120" y="1224280"/>
                    <a:pt x="745236" y="1440053"/>
                    <a:pt x="480060" y="1440053"/>
                  </a:cubicBezTo>
                  <a:cubicBezTo>
                    <a:pt x="214884" y="1440053"/>
                    <a:pt x="0" y="1224153"/>
                    <a:pt x="0" y="957961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72820" cy="1452753"/>
            </a:xfrm>
            <a:custGeom>
              <a:avLst/>
              <a:gdLst/>
              <a:ahLst/>
              <a:cxnLst/>
              <a:rect r="r" b="b" t="t" l="l"/>
              <a:pathLst>
                <a:path h="1452753" w="972820">
                  <a:moveTo>
                    <a:pt x="0" y="488442"/>
                  </a:moveTo>
                  <a:cubicBezTo>
                    <a:pt x="0" y="218694"/>
                    <a:pt x="217678" y="0"/>
                    <a:pt x="486410" y="0"/>
                  </a:cubicBezTo>
                  <a:cubicBezTo>
                    <a:pt x="487680" y="0"/>
                    <a:pt x="488823" y="381"/>
                    <a:pt x="489839" y="1016"/>
                  </a:cubicBezTo>
                  <a:lnTo>
                    <a:pt x="486410" y="6350"/>
                  </a:lnTo>
                  <a:lnTo>
                    <a:pt x="486410" y="0"/>
                  </a:lnTo>
                  <a:lnTo>
                    <a:pt x="486410" y="6350"/>
                  </a:lnTo>
                  <a:lnTo>
                    <a:pt x="486410" y="0"/>
                  </a:lnTo>
                  <a:cubicBezTo>
                    <a:pt x="755015" y="0"/>
                    <a:pt x="972820" y="218694"/>
                    <a:pt x="972820" y="488442"/>
                  </a:cubicBezTo>
                  <a:lnTo>
                    <a:pt x="972820" y="964311"/>
                  </a:lnTo>
                  <a:lnTo>
                    <a:pt x="966470" y="964311"/>
                  </a:lnTo>
                  <a:lnTo>
                    <a:pt x="972820" y="964311"/>
                  </a:lnTo>
                  <a:cubicBezTo>
                    <a:pt x="972820" y="1234059"/>
                    <a:pt x="755142" y="1452753"/>
                    <a:pt x="486410" y="1452753"/>
                  </a:cubicBezTo>
                  <a:lnTo>
                    <a:pt x="486410" y="1446403"/>
                  </a:lnTo>
                  <a:lnTo>
                    <a:pt x="486410" y="1452753"/>
                  </a:lnTo>
                  <a:lnTo>
                    <a:pt x="486410" y="1446403"/>
                  </a:lnTo>
                  <a:lnTo>
                    <a:pt x="486410" y="1452753"/>
                  </a:lnTo>
                  <a:cubicBezTo>
                    <a:pt x="217678" y="1452753"/>
                    <a:pt x="0" y="1234059"/>
                    <a:pt x="0" y="964311"/>
                  </a:cubicBezTo>
                  <a:lnTo>
                    <a:pt x="0" y="488442"/>
                  </a:lnTo>
                  <a:lnTo>
                    <a:pt x="6350" y="488442"/>
                  </a:lnTo>
                  <a:lnTo>
                    <a:pt x="0" y="488442"/>
                  </a:lnTo>
                  <a:moveTo>
                    <a:pt x="12700" y="488442"/>
                  </a:moveTo>
                  <a:lnTo>
                    <a:pt x="12700" y="964311"/>
                  </a:lnTo>
                  <a:lnTo>
                    <a:pt x="6350" y="964311"/>
                  </a:lnTo>
                  <a:lnTo>
                    <a:pt x="12700" y="964311"/>
                  </a:lnTo>
                  <a:cubicBezTo>
                    <a:pt x="12700" y="1227074"/>
                    <a:pt x="224790" y="1440053"/>
                    <a:pt x="486410" y="1440053"/>
                  </a:cubicBezTo>
                  <a:cubicBezTo>
                    <a:pt x="748030" y="1440053"/>
                    <a:pt x="960120" y="1227074"/>
                    <a:pt x="960120" y="964311"/>
                  </a:cubicBezTo>
                  <a:lnTo>
                    <a:pt x="960120" y="488442"/>
                  </a:lnTo>
                  <a:lnTo>
                    <a:pt x="966470" y="488442"/>
                  </a:lnTo>
                  <a:lnTo>
                    <a:pt x="960120" y="488442"/>
                  </a:lnTo>
                  <a:cubicBezTo>
                    <a:pt x="959993" y="225679"/>
                    <a:pt x="747903" y="12700"/>
                    <a:pt x="486410" y="12700"/>
                  </a:cubicBezTo>
                  <a:cubicBezTo>
                    <a:pt x="485140" y="12700"/>
                    <a:pt x="483997" y="12319"/>
                    <a:pt x="482981" y="11684"/>
                  </a:cubicBezTo>
                  <a:lnTo>
                    <a:pt x="486410" y="6350"/>
                  </a:lnTo>
                  <a:lnTo>
                    <a:pt x="486410" y="12700"/>
                  </a:lnTo>
                  <a:cubicBezTo>
                    <a:pt x="224790" y="12700"/>
                    <a:pt x="12700" y="225679"/>
                    <a:pt x="12700" y="488442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625228" y="8705106"/>
            <a:ext cx="729555" cy="1089571"/>
            <a:chOff x="0" y="0"/>
            <a:chExt cx="972740" cy="1452762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6350" y="6350"/>
              <a:ext cx="960120" cy="1440053"/>
            </a:xfrm>
            <a:custGeom>
              <a:avLst/>
              <a:gdLst/>
              <a:ahLst/>
              <a:cxnLst/>
              <a:rect r="r" b="b" t="t" l="l"/>
              <a:pathLst>
                <a:path h="1440053" w="960120">
                  <a:moveTo>
                    <a:pt x="0" y="482092"/>
                  </a:moveTo>
                  <a:cubicBezTo>
                    <a:pt x="0" y="215900"/>
                    <a:pt x="214884" y="0"/>
                    <a:pt x="480060" y="0"/>
                  </a:cubicBezTo>
                  <a:cubicBezTo>
                    <a:pt x="745236" y="0"/>
                    <a:pt x="960120" y="215900"/>
                    <a:pt x="960120" y="482092"/>
                  </a:cubicBezTo>
                  <a:lnTo>
                    <a:pt x="960120" y="957961"/>
                  </a:lnTo>
                  <a:cubicBezTo>
                    <a:pt x="960120" y="1224280"/>
                    <a:pt x="745236" y="1440053"/>
                    <a:pt x="480060" y="1440053"/>
                  </a:cubicBezTo>
                  <a:cubicBezTo>
                    <a:pt x="214884" y="1440053"/>
                    <a:pt x="0" y="1224153"/>
                    <a:pt x="0" y="957961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72820" cy="1452753"/>
            </a:xfrm>
            <a:custGeom>
              <a:avLst/>
              <a:gdLst/>
              <a:ahLst/>
              <a:cxnLst/>
              <a:rect r="r" b="b" t="t" l="l"/>
              <a:pathLst>
                <a:path h="1452753" w="972820">
                  <a:moveTo>
                    <a:pt x="0" y="488442"/>
                  </a:moveTo>
                  <a:cubicBezTo>
                    <a:pt x="0" y="218694"/>
                    <a:pt x="217678" y="0"/>
                    <a:pt x="486410" y="0"/>
                  </a:cubicBezTo>
                  <a:cubicBezTo>
                    <a:pt x="487680" y="0"/>
                    <a:pt x="488823" y="381"/>
                    <a:pt x="489839" y="1016"/>
                  </a:cubicBezTo>
                  <a:lnTo>
                    <a:pt x="486410" y="6350"/>
                  </a:lnTo>
                  <a:lnTo>
                    <a:pt x="486410" y="0"/>
                  </a:lnTo>
                  <a:lnTo>
                    <a:pt x="486410" y="6350"/>
                  </a:lnTo>
                  <a:lnTo>
                    <a:pt x="486410" y="0"/>
                  </a:lnTo>
                  <a:cubicBezTo>
                    <a:pt x="755015" y="0"/>
                    <a:pt x="972820" y="218694"/>
                    <a:pt x="972820" y="488442"/>
                  </a:cubicBezTo>
                  <a:lnTo>
                    <a:pt x="972820" y="964311"/>
                  </a:lnTo>
                  <a:lnTo>
                    <a:pt x="966470" y="964311"/>
                  </a:lnTo>
                  <a:lnTo>
                    <a:pt x="972820" y="964311"/>
                  </a:lnTo>
                  <a:cubicBezTo>
                    <a:pt x="972820" y="1234059"/>
                    <a:pt x="755142" y="1452753"/>
                    <a:pt x="486410" y="1452753"/>
                  </a:cubicBezTo>
                  <a:lnTo>
                    <a:pt x="486410" y="1446403"/>
                  </a:lnTo>
                  <a:lnTo>
                    <a:pt x="486410" y="1452753"/>
                  </a:lnTo>
                  <a:lnTo>
                    <a:pt x="486410" y="1446403"/>
                  </a:lnTo>
                  <a:lnTo>
                    <a:pt x="486410" y="1452753"/>
                  </a:lnTo>
                  <a:cubicBezTo>
                    <a:pt x="217678" y="1452753"/>
                    <a:pt x="0" y="1234059"/>
                    <a:pt x="0" y="964311"/>
                  </a:cubicBezTo>
                  <a:lnTo>
                    <a:pt x="0" y="488442"/>
                  </a:lnTo>
                  <a:lnTo>
                    <a:pt x="6350" y="488442"/>
                  </a:lnTo>
                  <a:lnTo>
                    <a:pt x="0" y="488442"/>
                  </a:lnTo>
                  <a:moveTo>
                    <a:pt x="12700" y="488442"/>
                  </a:moveTo>
                  <a:lnTo>
                    <a:pt x="12700" y="964311"/>
                  </a:lnTo>
                  <a:lnTo>
                    <a:pt x="6350" y="964311"/>
                  </a:lnTo>
                  <a:lnTo>
                    <a:pt x="12700" y="964311"/>
                  </a:lnTo>
                  <a:cubicBezTo>
                    <a:pt x="12700" y="1227074"/>
                    <a:pt x="224790" y="1440053"/>
                    <a:pt x="486410" y="1440053"/>
                  </a:cubicBezTo>
                  <a:cubicBezTo>
                    <a:pt x="748030" y="1440053"/>
                    <a:pt x="960120" y="1227074"/>
                    <a:pt x="960120" y="964311"/>
                  </a:cubicBezTo>
                  <a:lnTo>
                    <a:pt x="960120" y="488442"/>
                  </a:lnTo>
                  <a:lnTo>
                    <a:pt x="966470" y="488442"/>
                  </a:lnTo>
                  <a:lnTo>
                    <a:pt x="960120" y="488442"/>
                  </a:lnTo>
                  <a:cubicBezTo>
                    <a:pt x="959993" y="225679"/>
                    <a:pt x="747903" y="12700"/>
                    <a:pt x="486410" y="12700"/>
                  </a:cubicBezTo>
                  <a:cubicBezTo>
                    <a:pt x="485140" y="12700"/>
                    <a:pt x="483997" y="12319"/>
                    <a:pt x="482981" y="11684"/>
                  </a:cubicBezTo>
                  <a:lnTo>
                    <a:pt x="486410" y="6350"/>
                  </a:lnTo>
                  <a:lnTo>
                    <a:pt x="486410" y="12700"/>
                  </a:lnTo>
                  <a:cubicBezTo>
                    <a:pt x="224790" y="12700"/>
                    <a:pt x="12700" y="225679"/>
                    <a:pt x="12700" y="488442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sp>
        <p:nvSpPr>
          <p:cNvPr name="Freeform 27" id="27"/>
          <p:cNvSpPr/>
          <p:nvPr/>
        </p:nvSpPr>
        <p:spPr>
          <a:xfrm flipH="false" flipV="false" rot="0">
            <a:off x="15387839" y="220425"/>
            <a:ext cx="2664691" cy="1083580"/>
          </a:xfrm>
          <a:custGeom>
            <a:avLst/>
            <a:gdLst/>
            <a:ahLst/>
            <a:cxnLst/>
            <a:rect r="r" b="b" t="t" l="l"/>
            <a:pathLst>
              <a:path h="1083580" w="2664691">
                <a:moveTo>
                  <a:pt x="0" y="0"/>
                </a:moveTo>
                <a:lnTo>
                  <a:pt x="2664691" y="0"/>
                </a:lnTo>
                <a:lnTo>
                  <a:pt x="2664691" y="1083580"/>
                </a:lnTo>
                <a:lnTo>
                  <a:pt x="0" y="1083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478" r="0" b="-11478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8005303" y="2192499"/>
            <a:ext cx="9435230" cy="6697302"/>
          </a:xfrm>
          <a:custGeom>
            <a:avLst/>
            <a:gdLst/>
            <a:ahLst/>
            <a:cxnLst/>
            <a:rect r="r" b="b" t="t" l="l"/>
            <a:pathLst>
              <a:path h="6697302" w="9435230">
                <a:moveTo>
                  <a:pt x="0" y="0"/>
                </a:moveTo>
                <a:lnTo>
                  <a:pt x="9435230" y="0"/>
                </a:lnTo>
                <a:lnTo>
                  <a:pt x="9435230" y="6697302"/>
                </a:lnTo>
                <a:lnTo>
                  <a:pt x="0" y="66973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3225" r="-13411" b="-3225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29990" y="487561"/>
            <a:ext cx="13931477" cy="539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3500" b="true">
                <a:solidFill>
                  <a:srgbClr val="373B4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What’s Included in Month-End Financial Review?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55017" y="1828949"/>
            <a:ext cx="269974" cy="282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5"/>
              </a:lnSpc>
            </a:pPr>
            <a:r>
              <a:rPr lang="en-US" sz="2125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529952" y="1599605"/>
            <a:ext cx="5113302" cy="265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Bank Reconciliations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529952" y="1912590"/>
            <a:ext cx="16128058" cy="364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Matching bank statements to general ledger accounts.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55017" y="3043981"/>
            <a:ext cx="269974" cy="282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5"/>
              </a:lnSpc>
            </a:pPr>
            <a:r>
              <a:rPr lang="en-US" sz="2125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29953" y="2814638"/>
            <a:ext cx="5268545" cy="265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Petty Cash Accounting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529952" y="3127622"/>
            <a:ext cx="16128058" cy="364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Tracking and reconciling small, incidental expenses.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855017" y="4259015"/>
            <a:ext cx="269974" cy="282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5"/>
              </a:lnSpc>
            </a:pPr>
            <a:r>
              <a:rPr lang="en-US" sz="2125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529952" y="4029670"/>
            <a:ext cx="5777028" cy="265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Reserve Transfers &amp; Amortizations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529952" y="4342656"/>
            <a:ext cx="16128058" cy="364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Proper allocation for future major repairs and depreciation.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855017" y="5474047"/>
            <a:ext cx="269974" cy="282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5"/>
              </a:lnSpc>
            </a:pPr>
            <a:r>
              <a:rPr lang="en-US" sz="2125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529953" y="5244704"/>
            <a:ext cx="6065776" cy="265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Budget vs. Actual Review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529952" y="5557689"/>
            <a:ext cx="16128058" cy="364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Comparing spending to planned budgets, identifying variances.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855017" y="6689080"/>
            <a:ext cx="269974" cy="282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5"/>
              </a:lnSpc>
            </a:pPr>
            <a:r>
              <a:rPr lang="en-US" sz="2125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529952" y="6459736"/>
            <a:ext cx="5777028" cy="265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Accruals &amp; Adjustments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529952" y="6772721"/>
            <a:ext cx="16128058" cy="364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Recognizing revenues and expenses when earned or incurred.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55017" y="7904112"/>
            <a:ext cx="269974" cy="282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5"/>
              </a:lnSpc>
            </a:pPr>
            <a:r>
              <a:rPr lang="en-US" sz="2125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529953" y="7674769"/>
            <a:ext cx="5777028" cy="265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General Ledger Checks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529952" y="7987754"/>
            <a:ext cx="16128058" cy="364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Verifying accuracy and consistency of all financial transactions.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855017" y="9119146"/>
            <a:ext cx="269974" cy="282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5"/>
              </a:lnSpc>
            </a:pPr>
            <a:r>
              <a:rPr lang="en-US" sz="2125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529952" y="8889801"/>
            <a:ext cx="6651214" cy="265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Financial Package Preparation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529952" y="9202787"/>
            <a:ext cx="16128058" cy="364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Compiling all reports for board and homeowner review.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236636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5931853" y="9593193"/>
            <a:ext cx="2153256" cy="514350"/>
            <a:chOff x="0" y="0"/>
            <a:chExt cx="2871008" cy="685800"/>
          </a:xfrm>
        </p:grpSpPr>
        <p:sp>
          <p:nvSpPr>
            <p:cNvPr name="Freeform 7" id="7">
              <a:hlinkClick r:id="rId4" tooltip="https://gamma.app/?utm_source=made-with-gamma"/>
            </p:cNvPr>
            <p:cNvSpPr/>
            <p:nvPr/>
          </p:nvSpPr>
          <p:spPr>
            <a:xfrm flipH="false" flipV="false" rot="0">
              <a:off x="0" y="0"/>
              <a:ext cx="2870962" cy="685800"/>
            </a:xfrm>
            <a:custGeom>
              <a:avLst/>
              <a:gdLst/>
              <a:ahLst/>
              <a:cxnLst/>
              <a:rect r="r" b="b" t="t" l="l"/>
              <a:pathLst>
                <a:path h="685800" w="2870962">
                  <a:moveTo>
                    <a:pt x="0" y="0"/>
                  </a:moveTo>
                  <a:lnTo>
                    <a:pt x="2870962" y="0"/>
                  </a:lnTo>
                  <a:lnTo>
                    <a:pt x="2870962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54657" r="0" b="-54657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9800335" y="1093656"/>
            <a:ext cx="7927627" cy="7927628"/>
            <a:chOff x="0" y="0"/>
            <a:chExt cx="10570170" cy="1057017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570210" cy="10570210"/>
            </a:xfrm>
            <a:custGeom>
              <a:avLst/>
              <a:gdLst/>
              <a:ahLst/>
              <a:cxnLst/>
              <a:rect r="r" b="b" t="t" l="l"/>
              <a:pathLst>
                <a:path h="10570210" w="10570210">
                  <a:moveTo>
                    <a:pt x="0" y="0"/>
                  </a:moveTo>
                  <a:lnTo>
                    <a:pt x="10570210" y="0"/>
                  </a:lnTo>
                  <a:lnTo>
                    <a:pt x="10570210" y="10570210"/>
                  </a:lnTo>
                  <a:lnTo>
                    <a:pt x="0" y="105702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5046" t="0" r="-25046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527118" y="1000125"/>
            <a:ext cx="9553151" cy="798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12"/>
              </a:lnSpc>
            </a:pPr>
            <a:r>
              <a:rPr lang="en-US" sz="5062" b="true">
                <a:solidFill>
                  <a:srgbClr val="373B4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Bank Reconciliation Tasks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92787" y="1980069"/>
            <a:ext cx="8419723" cy="1135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69285" indent="-334642" lvl="1">
              <a:lnSpc>
                <a:spcPts val="4525"/>
              </a:lnSpc>
              <a:buFont typeface="Arial"/>
              <a:buChar char="•"/>
            </a:pPr>
            <a:r>
              <a:rPr lang="en-US" b="true" sz="3099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Operating Account:</a:t>
            </a:r>
            <a:r>
              <a:rPr lang="en-US" sz="3099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Daily transactions for community upkeep.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7118" y="3345080"/>
            <a:ext cx="8185392" cy="1017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67515" indent="-233757" lvl="1">
              <a:lnSpc>
                <a:spcPts val="4029"/>
              </a:lnSpc>
              <a:buFont typeface="Arial"/>
              <a:buChar char="•"/>
            </a:pPr>
            <a:r>
              <a:rPr lang="en-US" b="true" sz="3099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Savings Account:</a:t>
            </a:r>
            <a:r>
              <a:rPr lang="en-US" sz="3099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For less liquid, general savings.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27118" y="4610702"/>
            <a:ext cx="8185392" cy="1017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67515" indent="-233757" lvl="1">
              <a:lnSpc>
                <a:spcPts val="4029"/>
              </a:lnSpc>
              <a:buFont typeface="Arial"/>
              <a:buChar char="•"/>
            </a:pPr>
            <a:r>
              <a:rPr lang="en-US" b="true" sz="3099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CD &amp; Money Market Accounts:</a:t>
            </a:r>
            <a:r>
              <a:rPr lang="en-US" sz="3099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High-yield, long-term investments.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27118" y="5876323"/>
            <a:ext cx="8185392" cy="1017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67515" indent="-233757" lvl="1">
              <a:lnSpc>
                <a:spcPts val="4029"/>
              </a:lnSpc>
              <a:buFont typeface="Arial"/>
              <a:buChar char="•"/>
            </a:pPr>
            <a:r>
              <a:rPr lang="en-US" b="true" sz="3099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Reserve Bank Accounts:</a:t>
            </a:r>
            <a:r>
              <a:rPr lang="en-US" sz="3099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Dedicated funds for major capital projects.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27118" y="7261457"/>
            <a:ext cx="8185392" cy="1017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67515" indent="-233757" lvl="1">
              <a:lnSpc>
                <a:spcPts val="4029"/>
              </a:lnSpc>
              <a:buFont typeface="Arial"/>
              <a:buChar char="•"/>
            </a:pPr>
            <a:r>
              <a:rPr lang="en-US" b="true" sz="3099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Petty Cash &amp; Debit Card Accounts:</a:t>
            </a:r>
            <a:r>
              <a:rPr lang="en-US" sz="3099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Small, immediate expenditures.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27118" y="8376611"/>
            <a:ext cx="8185392" cy="1216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67515" indent="-233757" lvl="1">
              <a:lnSpc>
                <a:spcPts val="4940"/>
              </a:lnSpc>
              <a:buFont typeface="Arial"/>
              <a:buChar char="•"/>
            </a:pPr>
            <a:r>
              <a:rPr lang="en-US" b="true" sz="3099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Insured Cash Sweep:</a:t>
            </a:r>
            <a:r>
              <a:rPr lang="en-US" sz="3099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Protecting large balances through multiple banks.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92238" y="4359028"/>
            <a:ext cx="5245447" cy="3447157"/>
            <a:chOff x="0" y="0"/>
            <a:chExt cx="6993930" cy="45962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993890" cy="4596257"/>
            </a:xfrm>
            <a:custGeom>
              <a:avLst/>
              <a:gdLst/>
              <a:ahLst/>
              <a:cxnLst/>
              <a:rect r="r" b="b" t="t" l="l"/>
              <a:pathLst>
                <a:path h="4596257" w="6993890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6750050" y="0"/>
                  </a:lnTo>
                  <a:cubicBezTo>
                    <a:pt x="6884670" y="0"/>
                    <a:pt x="6993890" y="109220"/>
                    <a:pt x="6993890" y="243840"/>
                  </a:cubicBezTo>
                  <a:lnTo>
                    <a:pt x="6993890" y="4352417"/>
                  </a:lnTo>
                  <a:cubicBezTo>
                    <a:pt x="6993890" y="4487037"/>
                    <a:pt x="6884670" y="4596257"/>
                    <a:pt x="6750050" y="4596257"/>
                  </a:cubicBezTo>
                  <a:lnTo>
                    <a:pt x="243840" y="4596257"/>
                  </a:lnTo>
                  <a:cubicBezTo>
                    <a:pt x="109220" y="4596257"/>
                    <a:pt x="0" y="4487037"/>
                    <a:pt x="0" y="4352417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92238" y="4320927"/>
            <a:ext cx="5245447" cy="152400"/>
            <a:chOff x="0" y="0"/>
            <a:chExt cx="6993930" cy="203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993890" cy="203200"/>
            </a:xfrm>
            <a:custGeom>
              <a:avLst/>
              <a:gdLst/>
              <a:ahLst/>
              <a:cxnLst/>
              <a:rect r="r" b="b" t="t" l="l"/>
              <a:pathLst>
                <a:path h="203200" w="699389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6892290" y="0"/>
                  </a:lnTo>
                  <a:cubicBezTo>
                    <a:pt x="6948424" y="0"/>
                    <a:pt x="6993890" y="45466"/>
                    <a:pt x="6993890" y="101600"/>
                  </a:cubicBezTo>
                  <a:cubicBezTo>
                    <a:pt x="6993890" y="157734"/>
                    <a:pt x="6948424" y="203200"/>
                    <a:pt x="6892290" y="203200"/>
                  </a:cubicBezTo>
                  <a:lnTo>
                    <a:pt x="101600" y="203200"/>
                  </a:lnTo>
                  <a:cubicBezTo>
                    <a:pt x="45466" y="203200"/>
                    <a:pt x="0" y="157734"/>
                    <a:pt x="0" y="101600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189610" y="3933825"/>
            <a:ext cx="850552" cy="850552"/>
            <a:chOff x="0" y="0"/>
            <a:chExt cx="1134070" cy="113407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34110" cy="1134110"/>
            </a:xfrm>
            <a:custGeom>
              <a:avLst/>
              <a:gdLst/>
              <a:ahLst/>
              <a:cxnLst/>
              <a:rect r="r" b="b" t="t" l="l"/>
              <a:pathLst>
                <a:path h="1134110" w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3444701" y="4146500"/>
            <a:ext cx="340221" cy="425203"/>
            <a:chOff x="0" y="0"/>
            <a:chExt cx="453628" cy="566937"/>
          </a:xfrm>
        </p:grpSpPr>
        <p:sp>
          <p:nvSpPr>
            <p:cNvPr name="Freeform 13" id="13" descr="preencoded.png"/>
            <p:cNvSpPr/>
            <p:nvPr/>
          </p:nvSpPr>
          <p:spPr>
            <a:xfrm flipH="false" flipV="false" rot="0">
              <a:off x="0" y="0"/>
              <a:ext cx="453644" cy="566928"/>
            </a:xfrm>
            <a:custGeom>
              <a:avLst/>
              <a:gdLst/>
              <a:ahLst/>
              <a:cxnLst/>
              <a:rect r="r" b="b" t="t" l="l"/>
              <a:pathLst>
                <a:path h="566928" w="453644">
                  <a:moveTo>
                    <a:pt x="0" y="0"/>
                  </a:moveTo>
                  <a:lnTo>
                    <a:pt x="453644" y="0"/>
                  </a:lnTo>
                  <a:lnTo>
                    <a:pt x="453644" y="566928"/>
                  </a:lnTo>
                  <a:lnTo>
                    <a:pt x="0" y="566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8" r="3" b="-1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6521202" y="4359028"/>
            <a:ext cx="5245447" cy="3447157"/>
            <a:chOff x="0" y="0"/>
            <a:chExt cx="6993930" cy="459621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993890" cy="4596257"/>
            </a:xfrm>
            <a:custGeom>
              <a:avLst/>
              <a:gdLst/>
              <a:ahLst/>
              <a:cxnLst/>
              <a:rect r="r" b="b" t="t" l="l"/>
              <a:pathLst>
                <a:path h="4596257" w="6993890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6750050" y="0"/>
                  </a:lnTo>
                  <a:cubicBezTo>
                    <a:pt x="6884670" y="0"/>
                    <a:pt x="6993890" y="109220"/>
                    <a:pt x="6993890" y="243840"/>
                  </a:cubicBezTo>
                  <a:lnTo>
                    <a:pt x="6993890" y="4352417"/>
                  </a:lnTo>
                  <a:cubicBezTo>
                    <a:pt x="6993890" y="4487037"/>
                    <a:pt x="6884670" y="4596257"/>
                    <a:pt x="6750050" y="4596257"/>
                  </a:cubicBezTo>
                  <a:lnTo>
                    <a:pt x="243840" y="4596257"/>
                  </a:lnTo>
                  <a:cubicBezTo>
                    <a:pt x="109220" y="4596257"/>
                    <a:pt x="0" y="4487037"/>
                    <a:pt x="0" y="4352417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6521202" y="4320927"/>
            <a:ext cx="5245447" cy="152400"/>
            <a:chOff x="0" y="0"/>
            <a:chExt cx="6993930" cy="203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993890" cy="203200"/>
            </a:xfrm>
            <a:custGeom>
              <a:avLst/>
              <a:gdLst/>
              <a:ahLst/>
              <a:cxnLst/>
              <a:rect r="r" b="b" t="t" l="l"/>
              <a:pathLst>
                <a:path h="203200" w="699389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6892290" y="0"/>
                  </a:lnTo>
                  <a:cubicBezTo>
                    <a:pt x="6948424" y="0"/>
                    <a:pt x="6993890" y="45466"/>
                    <a:pt x="6993890" y="101600"/>
                  </a:cubicBezTo>
                  <a:cubicBezTo>
                    <a:pt x="6993890" y="157734"/>
                    <a:pt x="6948424" y="203200"/>
                    <a:pt x="6892290" y="203200"/>
                  </a:cubicBezTo>
                  <a:lnTo>
                    <a:pt x="101600" y="203200"/>
                  </a:lnTo>
                  <a:cubicBezTo>
                    <a:pt x="45466" y="203200"/>
                    <a:pt x="0" y="157734"/>
                    <a:pt x="0" y="101600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8718575" y="3933825"/>
            <a:ext cx="850552" cy="850552"/>
            <a:chOff x="0" y="0"/>
            <a:chExt cx="1134070" cy="113407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34110" cy="1134110"/>
            </a:xfrm>
            <a:custGeom>
              <a:avLst/>
              <a:gdLst/>
              <a:ahLst/>
              <a:cxnLst/>
              <a:rect r="r" b="b" t="t" l="l"/>
              <a:pathLst>
                <a:path h="1134110" w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8973666" y="4146500"/>
            <a:ext cx="340221" cy="425203"/>
            <a:chOff x="0" y="0"/>
            <a:chExt cx="453628" cy="566937"/>
          </a:xfrm>
        </p:grpSpPr>
        <p:sp>
          <p:nvSpPr>
            <p:cNvPr name="Freeform 21" id="21" descr="preencoded.png"/>
            <p:cNvSpPr/>
            <p:nvPr/>
          </p:nvSpPr>
          <p:spPr>
            <a:xfrm flipH="false" flipV="false" rot="0">
              <a:off x="0" y="0"/>
              <a:ext cx="453644" cy="566928"/>
            </a:xfrm>
            <a:custGeom>
              <a:avLst/>
              <a:gdLst/>
              <a:ahLst/>
              <a:cxnLst/>
              <a:rect r="r" b="b" t="t" l="l"/>
              <a:pathLst>
                <a:path h="566928" w="453644">
                  <a:moveTo>
                    <a:pt x="0" y="0"/>
                  </a:moveTo>
                  <a:lnTo>
                    <a:pt x="453644" y="0"/>
                  </a:lnTo>
                  <a:lnTo>
                    <a:pt x="453644" y="566928"/>
                  </a:lnTo>
                  <a:lnTo>
                    <a:pt x="0" y="566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8" r="3" b="-1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2050166" y="4359028"/>
            <a:ext cx="5245447" cy="3447157"/>
            <a:chOff x="0" y="0"/>
            <a:chExt cx="6993930" cy="459621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93890" cy="4596257"/>
            </a:xfrm>
            <a:custGeom>
              <a:avLst/>
              <a:gdLst/>
              <a:ahLst/>
              <a:cxnLst/>
              <a:rect r="r" b="b" t="t" l="l"/>
              <a:pathLst>
                <a:path h="4596257" w="6993890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6750050" y="0"/>
                  </a:lnTo>
                  <a:cubicBezTo>
                    <a:pt x="6884670" y="0"/>
                    <a:pt x="6993890" y="109220"/>
                    <a:pt x="6993890" y="243840"/>
                  </a:cubicBezTo>
                  <a:lnTo>
                    <a:pt x="6993890" y="4352417"/>
                  </a:lnTo>
                  <a:cubicBezTo>
                    <a:pt x="6993890" y="4487037"/>
                    <a:pt x="6884670" y="4596257"/>
                    <a:pt x="6750050" y="4596257"/>
                  </a:cubicBezTo>
                  <a:lnTo>
                    <a:pt x="243840" y="4596257"/>
                  </a:lnTo>
                  <a:cubicBezTo>
                    <a:pt x="109220" y="4596257"/>
                    <a:pt x="0" y="4487037"/>
                    <a:pt x="0" y="4352417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2050166" y="4320927"/>
            <a:ext cx="5245447" cy="152400"/>
            <a:chOff x="0" y="0"/>
            <a:chExt cx="6993930" cy="203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993890" cy="203200"/>
            </a:xfrm>
            <a:custGeom>
              <a:avLst/>
              <a:gdLst/>
              <a:ahLst/>
              <a:cxnLst/>
              <a:rect r="r" b="b" t="t" l="l"/>
              <a:pathLst>
                <a:path h="203200" w="699389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6892290" y="0"/>
                  </a:lnTo>
                  <a:cubicBezTo>
                    <a:pt x="6948424" y="0"/>
                    <a:pt x="6993890" y="45466"/>
                    <a:pt x="6993890" y="101600"/>
                  </a:cubicBezTo>
                  <a:cubicBezTo>
                    <a:pt x="6993890" y="157734"/>
                    <a:pt x="6948424" y="203200"/>
                    <a:pt x="6892290" y="203200"/>
                  </a:cubicBezTo>
                  <a:lnTo>
                    <a:pt x="101600" y="203200"/>
                  </a:lnTo>
                  <a:cubicBezTo>
                    <a:pt x="45466" y="203200"/>
                    <a:pt x="0" y="157734"/>
                    <a:pt x="0" y="101600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4247540" y="3933825"/>
            <a:ext cx="850553" cy="850552"/>
            <a:chOff x="0" y="0"/>
            <a:chExt cx="1134070" cy="113407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134110" cy="1134110"/>
            </a:xfrm>
            <a:custGeom>
              <a:avLst/>
              <a:gdLst/>
              <a:ahLst/>
              <a:cxnLst/>
              <a:rect r="r" b="b" t="t" l="l"/>
              <a:pathLst>
                <a:path h="1134110" w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name="Group 28" id="28"/>
          <p:cNvGrpSpPr>
            <a:grpSpLocks noChangeAspect="true"/>
          </p:cNvGrpSpPr>
          <p:nvPr/>
        </p:nvGrpSpPr>
        <p:grpSpPr>
          <a:xfrm rot="0">
            <a:off x="14502631" y="4146500"/>
            <a:ext cx="340221" cy="425203"/>
            <a:chOff x="0" y="0"/>
            <a:chExt cx="453628" cy="566937"/>
          </a:xfrm>
        </p:grpSpPr>
        <p:sp>
          <p:nvSpPr>
            <p:cNvPr name="Freeform 29" id="29" descr="preencoded.png"/>
            <p:cNvSpPr/>
            <p:nvPr/>
          </p:nvSpPr>
          <p:spPr>
            <a:xfrm flipH="false" flipV="false" rot="0">
              <a:off x="0" y="0"/>
              <a:ext cx="453644" cy="566928"/>
            </a:xfrm>
            <a:custGeom>
              <a:avLst/>
              <a:gdLst/>
              <a:ahLst/>
              <a:cxnLst/>
              <a:rect r="r" b="b" t="t" l="l"/>
              <a:pathLst>
                <a:path h="566928" w="453644">
                  <a:moveTo>
                    <a:pt x="0" y="0"/>
                  </a:moveTo>
                  <a:lnTo>
                    <a:pt x="453644" y="0"/>
                  </a:lnTo>
                  <a:lnTo>
                    <a:pt x="453644" y="566928"/>
                  </a:lnTo>
                  <a:lnTo>
                    <a:pt x="0" y="566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8" r="3" b="-1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600540" y="309375"/>
            <a:ext cx="1902263" cy="951132"/>
          </a:xfrm>
          <a:custGeom>
            <a:avLst/>
            <a:gdLst/>
            <a:ahLst/>
            <a:cxnLst/>
            <a:rect r="r" b="b" t="t" l="l"/>
            <a:pathLst>
              <a:path h="951132" w="1902263">
                <a:moveTo>
                  <a:pt x="0" y="0"/>
                </a:moveTo>
                <a:lnTo>
                  <a:pt x="1902263" y="0"/>
                </a:lnTo>
                <a:lnTo>
                  <a:pt x="1902263" y="951132"/>
                </a:lnTo>
                <a:lnTo>
                  <a:pt x="0" y="9511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992237" y="2452241"/>
            <a:ext cx="11057929" cy="87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>
                <a:solidFill>
                  <a:srgbClr val="373B48"/>
                </a:solidFill>
                <a:latin typeface="Open Sans"/>
                <a:ea typeface="Open Sans"/>
                <a:cs typeface="Open Sans"/>
                <a:sym typeface="Open Sans"/>
              </a:rPr>
              <a:t>Petty Cash Handling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313855" y="5058221"/>
            <a:ext cx="4289971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Expense Reclassification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09390" y="6406009"/>
            <a:ext cx="4602212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Timely reclassification of delayed entries for accurate records.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842820" y="5058221"/>
            <a:ext cx="4056460" cy="849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Monthly Replenishment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842894" y="6245722"/>
            <a:ext cx="4602212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Ensuring funds are replenished by the 5th for smooth operations.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371784" y="5058221"/>
            <a:ext cx="4602213" cy="849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Documentation &amp; Accuracy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2371636" y="6245722"/>
            <a:ext cx="4602213" cy="146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Maintaining clear documentation and ensuring GL accuracy for all transactions.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6049019" y="9686925"/>
            <a:ext cx="2153256" cy="514350"/>
            <a:chOff x="0" y="0"/>
            <a:chExt cx="2871008" cy="685800"/>
          </a:xfrm>
        </p:grpSpPr>
        <p:sp>
          <p:nvSpPr>
            <p:cNvPr name="Freeform 7" id="7" descr="preencoded.png">
              <a:hlinkClick r:id="rId4" tooltip="https://gamma.app/?utm_source=made-with-gamma"/>
            </p:cNvPr>
            <p:cNvSpPr/>
            <p:nvPr/>
          </p:nvSpPr>
          <p:spPr>
            <a:xfrm flipH="false" flipV="false" rot="0">
              <a:off x="0" y="0"/>
              <a:ext cx="2870962" cy="685800"/>
            </a:xfrm>
            <a:custGeom>
              <a:avLst/>
              <a:gdLst/>
              <a:ahLst/>
              <a:cxnLst/>
              <a:rect r="r" b="b" t="t" l="l"/>
              <a:pathLst>
                <a:path h="685800" w="2870962">
                  <a:moveTo>
                    <a:pt x="0" y="0"/>
                  </a:moveTo>
                  <a:lnTo>
                    <a:pt x="2870962" y="0"/>
                  </a:lnTo>
                  <a:lnTo>
                    <a:pt x="2870962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344299" y="2368154"/>
            <a:ext cx="6977955" cy="6977955"/>
            <a:chOff x="0" y="0"/>
            <a:chExt cx="9303940" cy="93039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303893" cy="9303893"/>
            </a:xfrm>
            <a:custGeom>
              <a:avLst/>
              <a:gdLst/>
              <a:ahLst/>
              <a:cxnLst/>
              <a:rect r="r" b="b" t="t" l="l"/>
              <a:pathLst>
                <a:path h="9303893" w="9303893">
                  <a:moveTo>
                    <a:pt x="0" y="0"/>
                  </a:moveTo>
                  <a:lnTo>
                    <a:pt x="9303893" y="0"/>
                  </a:lnTo>
                  <a:lnTo>
                    <a:pt x="9303893" y="9303893"/>
                  </a:lnTo>
                  <a:lnTo>
                    <a:pt x="0" y="9303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7061" t="0" r="-23031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553674" y="8870543"/>
            <a:ext cx="1902263" cy="951132"/>
          </a:xfrm>
          <a:custGeom>
            <a:avLst/>
            <a:gdLst/>
            <a:ahLst/>
            <a:cxnLst/>
            <a:rect r="r" b="b" t="t" l="l"/>
            <a:pathLst>
              <a:path h="951132" w="1902263">
                <a:moveTo>
                  <a:pt x="0" y="0"/>
                </a:moveTo>
                <a:lnTo>
                  <a:pt x="1902263" y="0"/>
                </a:lnTo>
                <a:lnTo>
                  <a:pt x="1902263" y="951132"/>
                </a:lnTo>
                <a:lnTo>
                  <a:pt x="0" y="9511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75122" y="737592"/>
            <a:ext cx="14298741" cy="849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12"/>
              </a:lnSpc>
            </a:pPr>
            <a:r>
              <a:rPr lang="en-US" sz="5437" b="true">
                <a:solidFill>
                  <a:srgbClr val="373B4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Income Statement Adjustments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5123" y="2181523"/>
            <a:ext cx="8679805" cy="1139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5469" indent="-217734" lvl="1">
              <a:lnSpc>
                <a:spcPts val="4619"/>
              </a:lnSpc>
              <a:buFont typeface="Arial"/>
              <a:buChar char="•"/>
            </a:pPr>
            <a:r>
              <a:rPr lang="en-US" b="true" sz="2887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Revenue Recognition:</a:t>
            </a:r>
            <a:r>
              <a:rPr lang="en-US" sz="28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Adjust journal entries based on the billing cycle.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75123" y="3585077"/>
            <a:ext cx="8679805" cy="1139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5469" indent="-217734" lvl="1">
              <a:lnSpc>
                <a:spcPts val="4619"/>
              </a:lnSpc>
              <a:buFont typeface="Arial"/>
              <a:buChar char="•"/>
            </a:pPr>
            <a:r>
              <a:rPr lang="en-US" b="true" sz="2887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Closing Revenue Transfers:</a:t>
            </a:r>
            <a:r>
              <a:rPr lang="en-US" sz="28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Properly move funds to the Reserve account.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75123" y="5019675"/>
            <a:ext cx="8679805" cy="1139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5469" indent="-217734" lvl="1">
              <a:lnSpc>
                <a:spcPts val="4619"/>
              </a:lnSpc>
              <a:buFont typeface="Arial"/>
              <a:buChar char="•"/>
            </a:pPr>
            <a:r>
              <a:rPr lang="en-US" b="true" sz="2887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Tax Accruals:</a:t>
            </a:r>
            <a:r>
              <a:rPr lang="en-US" sz="28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Accrue 30% for interest income taxes.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75123" y="6453083"/>
            <a:ext cx="8679805" cy="1139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5469" indent="-217734" lvl="1">
              <a:lnSpc>
                <a:spcPts val="4619"/>
              </a:lnSpc>
              <a:buFont typeface="Arial"/>
              <a:buChar char="•"/>
            </a:pPr>
            <a:r>
              <a:rPr lang="en-US" b="true" sz="2887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GL Code Review:</a:t>
            </a:r>
            <a:r>
              <a:rPr lang="en-US" sz="28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Reclassify incorrect general ledger codes for precision.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6049019" y="9686925"/>
            <a:ext cx="2153256" cy="514350"/>
            <a:chOff x="0" y="0"/>
            <a:chExt cx="2871008" cy="685800"/>
          </a:xfrm>
        </p:grpSpPr>
        <p:sp>
          <p:nvSpPr>
            <p:cNvPr name="Freeform 7" id="7" descr="preencoded.png">
              <a:hlinkClick r:id="rId4" tooltip="https://gamma.app/?utm_source=made-with-gamma"/>
            </p:cNvPr>
            <p:cNvSpPr/>
            <p:nvPr/>
          </p:nvSpPr>
          <p:spPr>
            <a:xfrm flipH="false" flipV="false" rot="0">
              <a:off x="0" y="0"/>
              <a:ext cx="2870962" cy="685800"/>
            </a:xfrm>
            <a:custGeom>
              <a:avLst/>
              <a:gdLst/>
              <a:ahLst/>
              <a:cxnLst/>
              <a:rect r="r" b="b" t="t" l="l"/>
              <a:pathLst>
                <a:path h="685800" w="2870962">
                  <a:moveTo>
                    <a:pt x="0" y="0"/>
                  </a:moveTo>
                  <a:lnTo>
                    <a:pt x="2870962" y="0"/>
                  </a:lnTo>
                  <a:lnTo>
                    <a:pt x="2870962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079321" y="1750252"/>
            <a:ext cx="14129358" cy="87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 b="true">
                <a:solidFill>
                  <a:srgbClr val="373B4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Reserve Transfers &amp; Amortization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973188" y="3545681"/>
            <a:ext cx="8048030" cy="2201615"/>
            <a:chOff x="0" y="0"/>
            <a:chExt cx="10730707" cy="293548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5400" y="25400"/>
              <a:ext cx="10679938" cy="2884678"/>
            </a:xfrm>
            <a:custGeom>
              <a:avLst/>
              <a:gdLst/>
              <a:ahLst/>
              <a:cxnLst/>
              <a:rect r="r" b="b" t="t" l="l"/>
              <a:pathLst>
                <a:path h="2884678" w="10679938">
                  <a:moveTo>
                    <a:pt x="0" y="158750"/>
                  </a:moveTo>
                  <a:cubicBezTo>
                    <a:pt x="0" y="71120"/>
                    <a:pt x="72009" y="0"/>
                    <a:pt x="160782" y="0"/>
                  </a:cubicBezTo>
                  <a:lnTo>
                    <a:pt x="10519156" y="0"/>
                  </a:lnTo>
                  <a:cubicBezTo>
                    <a:pt x="10607929" y="0"/>
                    <a:pt x="10679938" y="71120"/>
                    <a:pt x="10679938" y="158750"/>
                  </a:cubicBezTo>
                  <a:lnTo>
                    <a:pt x="10679938" y="2725928"/>
                  </a:lnTo>
                  <a:cubicBezTo>
                    <a:pt x="10679938" y="2813558"/>
                    <a:pt x="10607929" y="2884678"/>
                    <a:pt x="10519156" y="2884678"/>
                  </a:cubicBezTo>
                  <a:lnTo>
                    <a:pt x="160782" y="2884678"/>
                  </a:lnTo>
                  <a:cubicBezTo>
                    <a:pt x="72009" y="2884678"/>
                    <a:pt x="0" y="2813558"/>
                    <a:pt x="0" y="2725928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730738" cy="2935478"/>
            </a:xfrm>
            <a:custGeom>
              <a:avLst/>
              <a:gdLst/>
              <a:ahLst/>
              <a:cxnLst/>
              <a:rect r="r" b="b" t="t" l="l"/>
              <a:pathLst>
                <a:path h="2935478" w="10730738">
                  <a:moveTo>
                    <a:pt x="0" y="184150"/>
                  </a:moveTo>
                  <a:cubicBezTo>
                    <a:pt x="0" y="82169"/>
                    <a:pt x="83693" y="0"/>
                    <a:pt x="186182" y="0"/>
                  </a:cubicBezTo>
                  <a:lnTo>
                    <a:pt x="10544556" y="0"/>
                  </a:lnTo>
                  <a:lnTo>
                    <a:pt x="10544556" y="25400"/>
                  </a:lnTo>
                  <a:lnTo>
                    <a:pt x="10544556" y="0"/>
                  </a:lnTo>
                  <a:cubicBezTo>
                    <a:pt x="10647045" y="0"/>
                    <a:pt x="10730738" y="82169"/>
                    <a:pt x="10730738" y="184150"/>
                  </a:cubicBezTo>
                  <a:lnTo>
                    <a:pt x="10705338" y="184150"/>
                  </a:lnTo>
                  <a:lnTo>
                    <a:pt x="10730738" y="184150"/>
                  </a:lnTo>
                  <a:lnTo>
                    <a:pt x="10730738" y="2751328"/>
                  </a:lnTo>
                  <a:lnTo>
                    <a:pt x="10705338" y="2751328"/>
                  </a:lnTo>
                  <a:lnTo>
                    <a:pt x="10730738" y="2751328"/>
                  </a:lnTo>
                  <a:cubicBezTo>
                    <a:pt x="10730738" y="2853309"/>
                    <a:pt x="10647045" y="2935478"/>
                    <a:pt x="10544556" y="2935478"/>
                  </a:cubicBezTo>
                  <a:lnTo>
                    <a:pt x="10544556" y="2910078"/>
                  </a:lnTo>
                  <a:lnTo>
                    <a:pt x="10544556" y="2935478"/>
                  </a:lnTo>
                  <a:lnTo>
                    <a:pt x="186182" y="2935478"/>
                  </a:lnTo>
                  <a:lnTo>
                    <a:pt x="186182" y="2910078"/>
                  </a:lnTo>
                  <a:lnTo>
                    <a:pt x="186182" y="2935478"/>
                  </a:lnTo>
                  <a:cubicBezTo>
                    <a:pt x="83693" y="2935478"/>
                    <a:pt x="0" y="2853309"/>
                    <a:pt x="0" y="2751328"/>
                  </a:cubicBezTo>
                  <a:lnTo>
                    <a:pt x="0" y="184150"/>
                  </a:lnTo>
                  <a:lnTo>
                    <a:pt x="25400" y="184150"/>
                  </a:lnTo>
                  <a:lnTo>
                    <a:pt x="0" y="184150"/>
                  </a:lnTo>
                  <a:moveTo>
                    <a:pt x="50800" y="184150"/>
                  </a:moveTo>
                  <a:lnTo>
                    <a:pt x="50800" y="2751328"/>
                  </a:lnTo>
                  <a:lnTo>
                    <a:pt x="25400" y="2751328"/>
                  </a:lnTo>
                  <a:lnTo>
                    <a:pt x="50800" y="2751328"/>
                  </a:lnTo>
                  <a:cubicBezTo>
                    <a:pt x="50800" y="2824734"/>
                    <a:pt x="111125" y="2884678"/>
                    <a:pt x="186182" y="2884678"/>
                  </a:cubicBezTo>
                  <a:lnTo>
                    <a:pt x="10544556" y="2884678"/>
                  </a:lnTo>
                  <a:cubicBezTo>
                    <a:pt x="10619613" y="2884678"/>
                    <a:pt x="10679938" y="2824607"/>
                    <a:pt x="10679938" y="2751328"/>
                  </a:cubicBezTo>
                  <a:lnTo>
                    <a:pt x="10679938" y="184150"/>
                  </a:lnTo>
                  <a:cubicBezTo>
                    <a:pt x="10679938" y="110744"/>
                    <a:pt x="10619613" y="50800"/>
                    <a:pt x="10544556" y="50800"/>
                  </a:cubicBezTo>
                  <a:lnTo>
                    <a:pt x="186182" y="50800"/>
                  </a:lnTo>
                  <a:lnTo>
                    <a:pt x="186182" y="25400"/>
                  </a:lnTo>
                  <a:lnTo>
                    <a:pt x="186182" y="50800"/>
                  </a:lnTo>
                  <a:cubicBezTo>
                    <a:pt x="111125" y="50800"/>
                    <a:pt x="50800" y="110871"/>
                    <a:pt x="50800" y="184150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266635" y="3545681"/>
            <a:ext cx="8048179" cy="2201615"/>
            <a:chOff x="0" y="0"/>
            <a:chExt cx="10730905" cy="293548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25400" y="25400"/>
              <a:ext cx="10680064" cy="2884678"/>
            </a:xfrm>
            <a:custGeom>
              <a:avLst/>
              <a:gdLst/>
              <a:ahLst/>
              <a:cxnLst/>
              <a:rect r="r" b="b" t="t" l="l"/>
              <a:pathLst>
                <a:path h="2884678" w="10680064">
                  <a:moveTo>
                    <a:pt x="0" y="158750"/>
                  </a:moveTo>
                  <a:cubicBezTo>
                    <a:pt x="0" y="71120"/>
                    <a:pt x="72009" y="0"/>
                    <a:pt x="160782" y="0"/>
                  </a:cubicBezTo>
                  <a:lnTo>
                    <a:pt x="10519283" y="0"/>
                  </a:lnTo>
                  <a:cubicBezTo>
                    <a:pt x="10608056" y="0"/>
                    <a:pt x="10680064" y="71120"/>
                    <a:pt x="10680064" y="158750"/>
                  </a:cubicBezTo>
                  <a:lnTo>
                    <a:pt x="10680064" y="2725928"/>
                  </a:lnTo>
                  <a:cubicBezTo>
                    <a:pt x="10680064" y="2813558"/>
                    <a:pt x="10608056" y="2884678"/>
                    <a:pt x="10519283" y="2884678"/>
                  </a:cubicBezTo>
                  <a:lnTo>
                    <a:pt x="160782" y="2884678"/>
                  </a:lnTo>
                  <a:cubicBezTo>
                    <a:pt x="72009" y="2884678"/>
                    <a:pt x="0" y="2813558"/>
                    <a:pt x="0" y="2725928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730864" cy="2935478"/>
            </a:xfrm>
            <a:custGeom>
              <a:avLst/>
              <a:gdLst/>
              <a:ahLst/>
              <a:cxnLst/>
              <a:rect r="r" b="b" t="t" l="l"/>
              <a:pathLst>
                <a:path h="2935478" w="10730864">
                  <a:moveTo>
                    <a:pt x="0" y="184150"/>
                  </a:moveTo>
                  <a:cubicBezTo>
                    <a:pt x="0" y="82169"/>
                    <a:pt x="83693" y="0"/>
                    <a:pt x="186182" y="0"/>
                  </a:cubicBezTo>
                  <a:lnTo>
                    <a:pt x="10544683" y="0"/>
                  </a:lnTo>
                  <a:lnTo>
                    <a:pt x="10544683" y="25400"/>
                  </a:lnTo>
                  <a:lnTo>
                    <a:pt x="10544683" y="0"/>
                  </a:lnTo>
                  <a:cubicBezTo>
                    <a:pt x="10647172" y="0"/>
                    <a:pt x="10730864" y="82169"/>
                    <a:pt x="10730864" y="184150"/>
                  </a:cubicBezTo>
                  <a:lnTo>
                    <a:pt x="10705464" y="184150"/>
                  </a:lnTo>
                  <a:lnTo>
                    <a:pt x="10730864" y="184150"/>
                  </a:lnTo>
                  <a:lnTo>
                    <a:pt x="10730864" y="2751328"/>
                  </a:lnTo>
                  <a:lnTo>
                    <a:pt x="10705464" y="2751328"/>
                  </a:lnTo>
                  <a:lnTo>
                    <a:pt x="10730864" y="2751328"/>
                  </a:lnTo>
                  <a:cubicBezTo>
                    <a:pt x="10730864" y="2853309"/>
                    <a:pt x="10647172" y="2935478"/>
                    <a:pt x="10544683" y="2935478"/>
                  </a:cubicBezTo>
                  <a:lnTo>
                    <a:pt x="10544683" y="2910078"/>
                  </a:lnTo>
                  <a:lnTo>
                    <a:pt x="10544683" y="2935478"/>
                  </a:lnTo>
                  <a:lnTo>
                    <a:pt x="186182" y="2935478"/>
                  </a:lnTo>
                  <a:lnTo>
                    <a:pt x="186182" y="2910078"/>
                  </a:lnTo>
                  <a:lnTo>
                    <a:pt x="186182" y="2935478"/>
                  </a:lnTo>
                  <a:cubicBezTo>
                    <a:pt x="83693" y="2935478"/>
                    <a:pt x="0" y="2853309"/>
                    <a:pt x="0" y="2751328"/>
                  </a:cubicBezTo>
                  <a:lnTo>
                    <a:pt x="0" y="184150"/>
                  </a:lnTo>
                  <a:lnTo>
                    <a:pt x="25400" y="184150"/>
                  </a:lnTo>
                  <a:lnTo>
                    <a:pt x="0" y="184150"/>
                  </a:lnTo>
                  <a:moveTo>
                    <a:pt x="50800" y="184150"/>
                  </a:moveTo>
                  <a:lnTo>
                    <a:pt x="50800" y="2751328"/>
                  </a:lnTo>
                  <a:lnTo>
                    <a:pt x="25400" y="2751328"/>
                  </a:lnTo>
                  <a:lnTo>
                    <a:pt x="50800" y="2751328"/>
                  </a:lnTo>
                  <a:cubicBezTo>
                    <a:pt x="50800" y="2824734"/>
                    <a:pt x="111125" y="2884678"/>
                    <a:pt x="186182" y="2884678"/>
                  </a:cubicBezTo>
                  <a:lnTo>
                    <a:pt x="10544683" y="2884678"/>
                  </a:lnTo>
                  <a:cubicBezTo>
                    <a:pt x="10619739" y="2884678"/>
                    <a:pt x="10680064" y="2824607"/>
                    <a:pt x="10680064" y="2751328"/>
                  </a:cubicBezTo>
                  <a:lnTo>
                    <a:pt x="10680064" y="184150"/>
                  </a:lnTo>
                  <a:cubicBezTo>
                    <a:pt x="10680064" y="110744"/>
                    <a:pt x="10619739" y="50800"/>
                    <a:pt x="10544683" y="50800"/>
                  </a:cubicBezTo>
                  <a:lnTo>
                    <a:pt x="186182" y="50800"/>
                  </a:lnTo>
                  <a:lnTo>
                    <a:pt x="186182" y="25400"/>
                  </a:lnTo>
                  <a:lnTo>
                    <a:pt x="186182" y="50800"/>
                  </a:lnTo>
                  <a:cubicBezTo>
                    <a:pt x="111125" y="50800"/>
                    <a:pt x="50800" y="110871"/>
                    <a:pt x="50800" y="184150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73188" y="5992714"/>
            <a:ext cx="8048030" cy="2201615"/>
            <a:chOff x="0" y="0"/>
            <a:chExt cx="10730707" cy="29354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25400" y="25400"/>
              <a:ext cx="10679938" cy="2884678"/>
            </a:xfrm>
            <a:custGeom>
              <a:avLst/>
              <a:gdLst/>
              <a:ahLst/>
              <a:cxnLst/>
              <a:rect r="r" b="b" t="t" l="l"/>
              <a:pathLst>
                <a:path h="2884678" w="10679938">
                  <a:moveTo>
                    <a:pt x="0" y="158750"/>
                  </a:moveTo>
                  <a:cubicBezTo>
                    <a:pt x="0" y="71120"/>
                    <a:pt x="72009" y="0"/>
                    <a:pt x="160782" y="0"/>
                  </a:cubicBezTo>
                  <a:lnTo>
                    <a:pt x="10519156" y="0"/>
                  </a:lnTo>
                  <a:cubicBezTo>
                    <a:pt x="10607929" y="0"/>
                    <a:pt x="10679938" y="71120"/>
                    <a:pt x="10679938" y="158750"/>
                  </a:cubicBezTo>
                  <a:lnTo>
                    <a:pt x="10679938" y="2725928"/>
                  </a:lnTo>
                  <a:cubicBezTo>
                    <a:pt x="10679938" y="2813558"/>
                    <a:pt x="10607929" y="2884678"/>
                    <a:pt x="10519156" y="2884678"/>
                  </a:cubicBezTo>
                  <a:lnTo>
                    <a:pt x="160782" y="2884678"/>
                  </a:lnTo>
                  <a:cubicBezTo>
                    <a:pt x="72009" y="2884678"/>
                    <a:pt x="0" y="2813558"/>
                    <a:pt x="0" y="2725928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730738" cy="2935478"/>
            </a:xfrm>
            <a:custGeom>
              <a:avLst/>
              <a:gdLst/>
              <a:ahLst/>
              <a:cxnLst/>
              <a:rect r="r" b="b" t="t" l="l"/>
              <a:pathLst>
                <a:path h="2935478" w="10730738">
                  <a:moveTo>
                    <a:pt x="0" y="184150"/>
                  </a:moveTo>
                  <a:cubicBezTo>
                    <a:pt x="0" y="82169"/>
                    <a:pt x="83693" y="0"/>
                    <a:pt x="186182" y="0"/>
                  </a:cubicBezTo>
                  <a:lnTo>
                    <a:pt x="10544556" y="0"/>
                  </a:lnTo>
                  <a:lnTo>
                    <a:pt x="10544556" y="25400"/>
                  </a:lnTo>
                  <a:lnTo>
                    <a:pt x="10544556" y="0"/>
                  </a:lnTo>
                  <a:cubicBezTo>
                    <a:pt x="10647045" y="0"/>
                    <a:pt x="10730738" y="82169"/>
                    <a:pt x="10730738" y="184150"/>
                  </a:cubicBezTo>
                  <a:lnTo>
                    <a:pt x="10705338" y="184150"/>
                  </a:lnTo>
                  <a:lnTo>
                    <a:pt x="10730738" y="184150"/>
                  </a:lnTo>
                  <a:lnTo>
                    <a:pt x="10730738" y="2751328"/>
                  </a:lnTo>
                  <a:lnTo>
                    <a:pt x="10705338" y="2751328"/>
                  </a:lnTo>
                  <a:lnTo>
                    <a:pt x="10730738" y="2751328"/>
                  </a:lnTo>
                  <a:cubicBezTo>
                    <a:pt x="10730738" y="2853309"/>
                    <a:pt x="10647045" y="2935478"/>
                    <a:pt x="10544556" y="2935478"/>
                  </a:cubicBezTo>
                  <a:lnTo>
                    <a:pt x="10544556" y="2910078"/>
                  </a:lnTo>
                  <a:lnTo>
                    <a:pt x="10544556" y="2935478"/>
                  </a:lnTo>
                  <a:lnTo>
                    <a:pt x="186182" y="2935478"/>
                  </a:lnTo>
                  <a:lnTo>
                    <a:pt x="186182" y="2910078"/>
                  </a:lnTo>
                  <a:lnTo>
                    <a:pt x="186182" y="2935478"/>
                  </a:lnTo>
                  <a:cubicBezTo>
                    <a:pt x="83693" y="2935478"/>
                    <a:pt x="0" y="2853309"/>
                    <a:pt x="0" y="2751328"/>
                  </a:cubicBezTo>
                  <a:lnTo>
                    <a:pt x="0" y="184150"/>
                  </a:lnTo>
                  <a:lnTo>
                    <a:pt x="25400" y="184150"/>
                  </a:lnTo>
                  <a:lnTo>
                    <a:pt x="0" y="184150"/>
                  </a:lnTo>
                  <a:moveTo>
                    <a:pt x="50800" y="184150"/>
                  </a:moveTo>
                  <a:lnTo>
                    <a:pt x="50800" y="2751328"/>
                  </a:lnTo>
                  <a:lnTo>
                    <a:pt x="25400" y="2751328"/>
                  </a:lnTo>
                  <a:lnTo>
                    <a:pt x="50800" y="2751328"/>
                  </a:lnTo>
                  <a:cubicBezTo>
                    <a:pt x="50800" y="2824734"/>
                    <a:pt x="111125" y="2884678"/>
                    <a:pt x="186182" y="2884678"/>
                  </a:cubicBezTo>
                  <a:lnTo>
                    <a:pt x="10544556" y="2884678"/>
                  </a:lnTo>
                  <a:cubicBezTo>
                    <a:pt x="10619613" y="2884678"/>
                    <a:pt x="10679938" y="2824607"/>
                    <a:pt x="10679938" y="2751328"/>
                  </a:cubicBezTo>
                  <a:lnTo>
                    <a:pt x="10679938" y="184150"/>
                  </a:lnTo>
                  <a:cubicBezTo>
                    <a:pt x="10679938" y="110744"/>
                    <a:pt x="10619613" y="50800"/>
                    <a:pt x="10544556" y="50800"/>
                  </a:cubicBezTo>
                  <a:lnTo>
                    <a:pt x="186182" y="50800"/>
                  </a:lnTo>
                  <a:lnTo>
                    <a:pt x="186182" y="25400"/>
                  </a:lnTo>
                  <a:lnTo>
                    <a:pt x="186182" y="50800"/>
                  </a:lnTo>
                  <a:cubicBezTo>
                    <a:pt x="111125" y="50800"/>
                    <a:pt x="50800" y="110871"/>
                    <a:pt x="50800" y="184150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9266635" y="5992714"/>
            <a:ext cx="8048179" cy="2201615"/>
            <a:chOff x="0" y="0"/>
            <a:chExt cx="10730905" cy="29354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25400" y="25400"/>
              <a:ext cx="10680064" cy="2884678"/>
            </a:xfrm>
            <a:custGeom>
              <a:avLst/>
              <a:gdLst/>
              <a:ahLst/>
              <a:cxnLst/>
              <a:rect r="r" b="b" t="t" l="l"/>
              <a:pathLst>
                <a:path h="2884678" w="10680064">
                  <a:moveTo>
                    <a:pt x="0" y="158750"/>
                  </a:moveTo>
                  <a:cubicBezTo>
                    <a:pt x="0" y="71120"/>
                    <a:pt x="72009" y="0"/>
                    <a:pt x="160782" y="0"/>
                  </a:cubicBezTo>
                  <a:lnTo>
                    <a:pt x="10519283" y="0"/>
                  </a:lnTo>
                  <a:cubicBezTo>
                    <a:pt x="10608056" y="0"/>
                    <a:pt x="10680064" y="71120"/>
                    <a:pt x="10680064" y="158750"/>
                  </a:cubicBezTo>
                  <a:lnTo>
                    <a:pt x="10680064" y="2725928"/>
                  </a:lnTo>
                  <a:cubicBezTo>
                    <a:pt x="10680064" y="2813558"/>
                    <a:pt x="10608056" y="2884678"/>
                    <a:pt x="10519283" y="2884678"/>
                  </a:cubicBezTo>
                  <a:lnTo>
                    <a:pt x="160782" y="2884678"/>
                  </a:lnTo>
                  <a:cubicBezTo>
                    <a:pt x="72009" y="2884678"/>
                    <a:pt x="0" y="2813558"/>
                    <a:pt x="0" y="2725928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730864" cy="2935478"/>
            </a:xfrm>
            <a:custGeom>
              <a:avLst/>
              <a:gdLst/>
              <a:ahLst/>
              <a:cxnLst/>
              <a:rect r="r" b="b" t="t" l="l"/>
              <a:pathLst>
                <a:path h="2935478" w="10730864">
                  <a:moveTo>
                    <a:pt x="0" y="184150"/>
                  </a:moveTo>
                  <a:cubicBezTo>
                    <a:pt x="0" y="82169"/>
                    <a:pt x="83693" y="0"/>
                    <a:pt x="186182" y="0"/>
                  </a:cubicBezTo>
                  <a:lnTo>
                    <a:pt x="10544683" y="0"/>
                  </a:lnTo>
                  <a:lnTo>
                    <a:pt x="10544683" y="25400"/>
                  </a:lnTo>
                  <a:lnTo>
                    <a:pt x="10544683" y="0"/>
                  </a:lnTo>
                  <a:cubicBezTo>
                    <a:pt x="10647172" y="0"/>
                    <a:pt x="10730864" y="82169"/>
                    <a:pt x="10730864" y="184150"/>
                  </a:cubicBezTo>
                  <a:lnTo>
                    <a:pt x="10705464" y="184150"/>
                  </a:lnTo>
                  <a:lnTo>
                    <a:pt x="10730864" y="184150"/>
                  </a:lnTo>
                  <a:lnTo>
                    <a:pt x="10730864" y="2751328"/>
                  </a:lnTo>
                  <a:lnTo>
                    <a:pt x="10705464" y="2751328"/>
                  </a:lnTo>
                  <a:lnTo>
                    <a:pt x="10730864" y="2751328"/>
                  </a:lnTo>
                  <a:cubicBezTo>
                    <a:pt x="10730864" y="2853309"/>
                    <a:pt x="10647172" y="2935478"/>
                    <a:pt x="10544683" y="2935478"/>
                  </a:cubicBezTo>
                  <a:lnTo>
                    <a:pt x="10544683" y="2910078"/>
                  </a:lnTo>
                  <a:lnTo>
                    <a:pt x="10544683" y="2935478"/>
                  </a:lnTo>
                  <a:lnTo>
                    <a:pt x="186182" y="2935478"/>
                  </a:lnTo>
                  <a:lnTo>
                    <a:pt x="186182" y="2910078"/>
                  </a:lnTo>
                  <a:lnTo>
                    <a:pt x="186182" y="2935478"/>
                  </a:lnTo>
                  <a:cubicBezTo>
                    <a:pt x="83693" y="2935478"/>
                    <a:pt x="0" y="2853309"/>
                    <a:pt x="0" y="2751328"/>
                  </a:cubicBezTo>
                  <a:lnTo>
                    <a:pt x="0" y="184150"/>
                  </a:lnTo>
                  <a:lnTo>
                    <a:pt x="25400" y="184150"/>
                  </a:lnTo>
                  <a:lnTo>
                    <a:pt x="0" y="184150"/>
                  </a:lnTo>
                  <a:moveTo>
                    <a:pt x="50800" y="184150"/>
                  </a:moveTo>
                  <a:lnTo>
                    <a:pt x="50800" y="2751328"/>
                  </a:lnTo>
                  <a:lnTo>
                    <a:pt x="25400" y="2751328"/>
                  </a:lnTo>
                  <a:lnTo>
                    <a:pt x="50800" y="2751328"/>
                  </a:lnTo>
                  <a:cubicBezTo>
                    <a:pt x="50800" y="2824734"/>
                    <a:pt x="111125" y="2884678"/>
                    <a:pt x="186182" y="2884678"/>
                  </a:cubicBezTo>
                  <a:lnTo>
                    <a:pt x="10544683" y="2884678"/>
                  </a:lnTo>
                  <a:cubicBezTo>
                    <a:pt x="10619739" y="2884678"/>
                    <a:pt x="10680064" y="2824607"/>
                    <a:pt x="10680064" y="2751328"/>
                  </a:cubicBezTo>
                  <a:lnTo>
                    <a:pt x="10680064" y="184150"/>
                  </a:lnTo>
                  <a:cubicBezTo>
                    <a:pt x="10680064" y="110744"/>
                    <a:pt x="10619739" y="50800"/>
                    <a:pt x="10544683" y="50800"/>
                  </a:cubicBezTo>
                  <a:lnTo>
                    <a:pt x="186182" y="50800"/>
                  </a:lnTo>
                  <a:lnTo>
                    <a:pt x="186182" y="25400"/>
                  </a:lnTo>
                  <a:lnTo>
                    <a:pt x="186182" y="50800"/>
                  </a:lnTo>
                  <a:cubicBezTo>
                    <a:pt x="111125" y="50800"/>
                    <a:pt x="50800" y="110871"/>
                    <a:pt x="50800" y="184150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600540" y="236666"/>
            <a:ext cx="1902263" cy="951132"/>
          </a:xfrm>
          <a:custGeom>
            <a:avLst/>
            <a:gdLst/>
            <a:ahLst/>
            <a:cxnLst/>
            <a:rect r="r" b="b" t="t" l="l"/>
            <a:pathLst>
              <a:path h="951132" w="1902263">
                <a:moveTo>
                  <a:pt x="0" y="0"/>
                </a:moveTo>
                <a:lnTo>
                  <a:pt x="1902263" y="0"/>
                </a:lnTo>
                <a:lnTo>
                  <a:pt x="1902263" y="951131"/>
                </a:lnTo>
                <a:lnTo>
                  <a:pt x="0" y="9511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313855" y="3876824"/>
            <a:ext cx="6849908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Monthly Reserve Transfers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13855" y="4394596"/>
            <a:ext cx="7366695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Ensure all recurring reserve transfers are accurately recorded.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607302" y="3876824"/>
            <a:ext cx="5495243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Prepaid Amortization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607302" y="4394596"/>
            <a:ext cx="7366844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Process entries for prepaid insurance and other amortized expenses.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13855" y="6323856"/>
            <a:ext cx="6204932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Reimbursement Entries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13855" y="6841629"/>
            <a:ext cx="7366695" cy="558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Record all mid-month expense reimbursements promptly.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607302" y="6323856"/>
            <a:ext cx="5495243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Department Tagging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607302" y="6841629"/>
            <a:ext cx="7366844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Verify correct tagging (Operating vs. Reserve) for every expense.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585828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6049019" y="9545836"/>
            <a:ext cx="2153256" cy="514350"/>
            <a:chOff x="0" y="0"/>
            <a:chExt cx="2871008" cy="685800"/>
          </a:xfrm>
        </p:grpSpPr>
        <p:sp>
          <p:nvSpPr>
            <p:cNvPr name="Freeform 7" id="7">
              <a:hlinkClick r:id="rId4" tooltip="https://gamma.app/?utm_source=made-with-gamma"/>
            </p:cNvPr>
            <p:cNvSpPr/>
            <p:nvPr/>
          </p:nvSpPr>
          <p:spPr>
            <a:xfrm flipH="false" flipV="false" rot="0">
              <a:off x="0" y="0"/>
              <a:ext cx="2870962" cy="685800"/>
            </a:xfrm>
            <a:custGeom>
              <a:avLst/>
              <a:gdLst/>
              <a:ahLst/>
              <a:cxnLst/>
              <a:rect r="r" b="b" t="t" l="l"/>
              <a:pathLst>
                <a:path h="685800" w="2870962">
                  <a:moveTo>
                    <a:pt x="0" y="0"/>
                  </a:moveTo>
                  <a:lnTo>
                    <a:pt x="2870962" y="0"/>
                  </a:lnTo>
                  <a:lnTo>
                    <a:pt x="2870962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54657" r="0" b="-54657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3217589" y="1654999"/>
            <a:ext cx="11681372" cy="87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5562" b="true">
                <a:solidFill>
                  <a:srgbClr val="373B4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Final Checklist Items</a:t>
            </a: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994172" y="3995291"/>
            <a:ext cx="850553" cy="850552"/>
            <a:chOff x="0" y="0"/>
            <a:chExt cx="1134070" cy="1134070"/>
          </a:xfrm>
        </p:grpSpPr>
        <p:sp>
          <p:nvSpPr>
            <p:cNvPr name="Freeform 10" id="10" descr="preencoded.png"/>
            <p:cNvSpPr/>
            <p:nvPr/>
          </p:nvSpPr>
          <p:spPr>
            <a:xfrm flipH="false" flipV="false" rot="0">
              <a:off x="0" y="0"/>
              <a:ext cx="1134110" cy="1134110"/>
            </a:xfrm>
            <a:custGeom>
              <a:avLst/>
              <a:gdLst/>
              <a:ahLst/>
              <a:cxnLst/>
              <a:rect r="r" b="b" t="t" l="l"/>
              <a:pathLst>
                <a:path h="1134110" w="1134110">
                  <a:moveTo>
                    <a:pt x="0" y="0"/>
                  </a:moveTo>
                  <a:lnTo>
                    <a:pt x="1134110" y="0"/>
                  </a:lnTo>
                  <a:lnTo>
                    <a:pt x="1134110" y="1134110"/>
                  </a:lnTo>
                  <a:lnTo>
                    <a:pt x="0" y="1134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3" b="3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2197150" y="3780185"/>
            <a:ext cx="3544044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Client Instructions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97150" y="4503539"/>
            <a:ext cx="6769596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Review and confirm all client-specific directives are met.</a:t>
            </a:r>
          </a:p>
        </p:txBody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9321106" y="3995291"/>
            <a:ext cx="850553" cy="850552"/>
            <a:chOff x="0" y="0"/>
            <a:chExt cx="1134070" cy="1134070"/>
          </a:xfrm>
        </p:grpSpPr>
        <p:sp>
          <p:nvSpPr>
            <p:cNvPr name="Freeform 14" id="14" descr="preencoded.png"/>
            <p:cNvSpPr/>
            <p:nvPr/>
          </p:nvSpPr>
          <p:spPr>
            <a:xfrm flipH="false" flipV="false" rot="0">
              <a:off x="0" y="0"/>
              <a:ext cx="1134110" cy="1134110"/>
            </a:xfrm>
            <a:custGeom>
              <a:avLst/>
              <a:gdLst/>
              <a:ahLst/>
              <a:cxnLst/>
              <a:rect r="r" b="b" t="t" l="l"/>
              <a:pathLst>
                <a:path h="1134110" w="1134110">
                  <a:moveTo>
                    <a:pt x="0" y="0"/>
                  </a:moveTo>
                  <a:lnTo>
                    <a:pt x="1134110" y="0"/>
                  </a:lnTo>
                  <a:lnTo>
                    <a:pt x="1134110" y="1134110"/>
                  </a:lnTo>
                  <a:lnTo>
                    <a:pt x="0" y="1134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3" b="3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0526018" y="3780185"/>
            <a:ext cx="5523001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Department Tagging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526017" y="4503539"/>
            <a:ext cx="6769745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Verify that all entries are accurately tagged to the correct departments.</a:t>
            </a:r>
          </a:p>
        </p:txBody>
      </p: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028700" y="6651204"/>
            <a:ext cx="850553" cy="850552"/>
            <a:chOff x="0" y="0"/>
            <a:chExt cx="1134070" cy="1134070"/>
          </a:xfrm>
        </p:grpSpPr>
        <p:sp>
          <p:nvSpPr>
            <p:cNvPr name="Freeform 18" id="18" descr="preencoded.png"/>
            <p:cNvSpPr/>
            <p:nvPr/>
          </p:nvSpPr>
          <p:spPr>
            <a:xfrm flipH="false" flipV="false" rot="0">
              <a:off x="0" y="0"/>
              <a:ext cx="1134110" cy="1134110"/>
            </a:xfrm>
            <a:custGeom>
              <a:avLst/>
              <a:gdLst/>
              <a:ahLst/>
              <a:cxnLst/>
              <a:rect r="r" b="b" t="t" l="l"/>
              <a:pathLst>
                <a:path h="1134110" w="1134110">
                  <a:moveTo>
                    <a:pt x="0" y="0"/>
                  </a:moveTo>
                  <a:lnTo>
                    <a:pt x="1134110" y="0"/>
                  </a:lnTo>
                  <a:lnTo>
                    <a:pt x="1134110" y="1134110"/>
                  </a:lnTo>
                  <a:lnTo>
                    <a:pt x="0" y="1134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3" b="3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2197150" y="6453931"/>
            <a:ext cx="4785865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Fiscal Period Closure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197150" y="6971705"/>
            <a:ext cx="6769596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Confirm the fiscal period is officially closed for the month.</a:t>
            </a:r>
          </a:p>
        </p:txBody>
      </p: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9321106" y="6669038"/>
            <a:ext cx="850553" cy="850552"/>
            <a:chOff x="0" y="0"/>
            <a:chExt cx="1134070" cy="1134070"/>
          </a:xfrm>
        </p:grpSpPr>
        <p:sp>
          <p:nvSpPr>
            <p:cNvPr name="Freeform 22" id="22" descr="preencoded.png"/>
            <p:cNvSpPr/>
            <p:nvPr/>
          </p:nvSpPr>
          <p:spPr>
            <a:xfrm flipH="false" flipV="false" rot="0">
              <a:off x="0" y="0"/>
              <a:ext cx="1134110" cy="1134110"/>
            </a:xfrm>
            <a:custGeom>
              <a:avLst/>
              <a:gdLst/>
              <a:ahLst/>
              <a:cxnLst/>
              <a:rect r="r" b="b" t="t" l="l"/>
              <a:pathLst>
                <a:path h="1134110" w="1134110">
                  <a:moveTo>
                    <a:pt x="0" y="0"/>
                  </a:moveTo>
                  <a:lnTo>
                    <a:pt x="1134110" y="0"/>
                  </a:lnTo>
                  <a:lnTo>
                    <a:pt x="1134110" y="1134110"/>
                  </a:lnTo>
                  <a:lnTo>
                    <a:pt x="0" y="1134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3" b="3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0526018" y="6453931"/>
            <a:ext cx="3882629" cy="420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52586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Coversheet &amp; Package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526017" y="6971705"/>
            <a:ext cx="6769745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Update and attach the coversheet, then run the full 26+ report package.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6049019" y="9686925"/>
            <a:ext cx="2153256" cy="514350"/>
            <a:chOff x="0" y="0"/>
            <a:chExt cx="2871008" cy="685800"/>
          </a:xfrm>
        </p:grpSpPr>
        <p:sp>
          <p:nvSpPr>
            <p:cNvPr name="Freeform 7" id="7">
              <a:hlinkClick r:id="rId4" tooltip="https://gamma.app/?utm_source=made-with-gamma"/>
            </p:cNvPr>
            <p:cNvSpPr/>
            <p:nvPr/>
          </p:nvSpPr>
          <p:spPr>
            <a:xfrm flipH="false" flipV="false" rot="0">
              <a:off x="0" y="0"/>
              <a:ext cx="2870962" cy="685800"/>
            </a:xfrm>
            <a:custGeom>
              <a:avLst/>
              <a:gdLst/>
              <a:ahLst/>
              <a:cxnLst/>
              <a:rect r="r" b="b" t="t" l="l"/>
              <a:pathLst>
                <a:path h="685800" w="2870962">
                  <a:moveTo>
                    <a:pt x="0" y="0"/>
                  </a:moveTo>
                  <a:lnTo>
                    <a:pt x="2870962" y="0"/>
                  </a:lnTo>
                  <a:lnTo>
                    <a:pt x="2870962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54657" r="0" b="-54657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0" y="0"/>
            <a:ext cx="6858000" cy="10287000"/>
            <a:chOff x="0" y="0"/>
            <a:chExt cx="9144000" cy="13716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14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2359" t="0" r="-62359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850237" y="1776710"/>
            <a:ext cx="9445526" cy="1747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 b="true">
                <a:solidFill>
                  <a:srgbClr val="373B4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Common HOA Accounting Errors to Avoid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850237" y="3897660"/>
            <a:ext cx="9445526" cy="558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29902" indent="-164951" lvl="1">
              <a:lnSpc>
                <a:spcPts val="3562"/>
              </a:lnSpc>
              <a:buFont typeface="Arial"/>
              <a:buChar char="•"/>
            </a:pPr>
            <a:r>
              <a:rPr lang="en-US" b="true" sz="2187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Mixing Funds:</a:t>
            </a: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Commingling Reserve and Operating expenses.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850237" y="4450407"/>
            <a:ext cx="9445526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29902" indent="-164951" lvl="1">
              <a:lnSpc>
                <a:spcPts val="3562"/>
              </a:lnSpc>
              <a:buFont typeface="Arial"/>
              <a:buChar char="•"/>
            </a:pPr>
            <a:r>
              <a:rPr lang="en-US" b="true" sz="2187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Outdated Budgets:</a:t>
            </a: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Failing to update budgets annually, leading to inaccuracies.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850237" y="5456784"/>
            <a:ext cx="9445526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29902" indent="-164951" lvl="1">
              <a:lnSpc>
                <a:spcPts val="3562"/>
              </a:lnSpc>
              <a:buFont typeface="Arial"/>
              <a:buChar char="•"/>
            </a:pPr>
            <a:r>
              <a:rPr lang="en-US" b="true" sz="2187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Skipped Reconciliations:</a:t>
            </a: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Missing crucial bank reconciliations each month.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850237" y="6463159"/>
            <a:ext cx="9445526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29902" indent="-164951" lvl="1">
              <a:lnSpc>
                <a:spcPts val="3562"/>
              </a:lnSpc>
              <a:buFont typeface="Arial"/>
              <a:buChar char="•"/>
            </a:pPr>
            <a:r>
              <a:rPr lang="en-US" b="true" sz="2187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Accrual Mistakes:</a:t>
            </a: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Late or inaccurate entries for accruals and adjustments.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850237" y="7469535"/>
            <a:ext cx="9445526" cy="101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29902" indent="-164951" lvl="1">
              <a:lnSpc>
                <a:spcPts val="3562"/>
              </a:lnSpc>
              <a:buFont typeface="Arial"/>
              <a:buChar char="•"/>
            </a:pPr>
            <a:r>
              <a:rPr lang="en-US" b="true" sz="2187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Ignoring Delinquencies:</a:t>
            </a:r>
            <a:r>
              <a:rPr lang="en-US" sz="218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Neglecting to follow up on overdue assessments.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DAGu0KyAMfQ</dc:identifier>
  <dcterms:modified xsi:type="dcterms:W3CDTF">2011-08-01T06:04:30Z</dcterms:modified>
  <cp:revision>1</cp:revision>
  <dc:title>HOA-Month-End-Accounting-Checklist-Compliance-and-Best-Practices.pptx</dc:title>
</cp:coreProperties>
</file>