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8"/>
  </p:notesMasterIdLst>
  <p:sldIdLst>
    <p:sldId id="256" r:id="rId6"/>
    <p:sldId id="257" r:id="rId7"/>
  </p:sldIdLst>
  <p:sldSz cx="18288000" cy="10287000"/>
  <p:notesSz cx="6858000" cy="9144000"/>
  <p:embeddedFontLst>
    <p:embeddedFont>
      <p:font typeface="Poppins Light" charset="1" panose="00000400000000000000"/>
      <p:regular r:id="rId11"/>
    </p:embeddedFont>
    <p:embeddedFont>
      <p:font typeface="Canva Sans" charset="1" panose="020B0503030501040103"/>
      <p:regular r:id="rId12"/>
    </p:embeddedFont>
    <p:embeddedFont>
      <p:font typeface="Canva Sans Bold" charset="1" panose="020B0803030501040103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notesSlides/notesSlide1.xml" Type="http://schemas.openxmlformats.org/officeDocument/2006/relationships/notes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notesSlides/notesSlide2.xml" Type="http://schemas.openxmlformats.org/officeDocument/2006/relationships/notesSlide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notesMasters/notesMaster1.xml" Type="http://schemas.openxmlformats.org/officeDocument/2006/relationships/notesMaster"/><Relationship Id="rId9" Target="theme/theme2.xml" Type="http://schemas.openxmlformats.org/officeDocument/2006/relationships/them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https://gamma.app/?utm_source=made-with-gamma" TargetMode="External" Type="http://schemas.openxmlformats.org/officeDocument/2006/relationships/hyperlink"/><Relationship Id="rId4" Target="../media/image1.png" Type="http://schemas.openxmlformats.org/officeDocument/2006/relationships/image"/><Relationship Id="rId5" Target="../media/image2.png" Type="http://schemas.openxmlformats.org/officeDocument/2006/relationships/image"/><Relationship Id="rId6" Target="../media/image3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6049019" y="9686925"/>
            <a:ext cx="2153256" cy="514350"/>
            <a:chOff x="0" y="0"/>
            <a:chExt cx="2871008" cy="685800"/>
          </a:xfrm>
        </p:grpSpPr>
        <p:sp>
          <p:nvSpPr>
            <p:cNvPr name="Freeform 7" id="7" descr="preencoded.png">
              <a:hlinkClick r:id="rId3" tooltip="https://gamma.app/?utm_source=made-with-gamma"/>
            </p:cNvPr>
            <p:cNvSpPr/>
            <p:nvPr/>
          </p:nvSpPr>
          <p:spPr>
            <a:xfrm flipH="false" flipV="false" rot="0">
              <a:off x="0" y="0"/>
              <a:ext cx="2870962" cy="685800"/>
            </a:xfrm>
            <a:custGeom>
              <a:avLst/>
              <a:gdLst/>
              <a:ahLst/>
              <a:cxnLst/>
              <a:rect r="r" b="b" t="t" l="l"/>
              <a:pathLst>
                <a:path h="685800" w="2870962">
                  <a:moveTo>
                    <a:pt x="0" y="0"/>
                  </a:moveTo>
                  <a:lnTo>
                    <a:pt x="2870962" y="0"/>
                  </a:lnTo>
                  <a:lnTo>
                    <a:pt x="2870962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1430000" y="0"/>
            <a:ext cx="6858000" cy="10287000"/>
            <a:chOff x="0" y="0"/>
            <a:chExt cx="9144000" cy="13716000"/>
          </a:xfrm>
        </p:grpSpPr>
        <p:sp>
          <p:nvSpPr>
            <p:cNvPr name="Freeform 9" id="9" descr="preencoded.png"/>
            <p:cNvSpPr/>
            <p:nvPr/>
          </p:nvSpPr>
          <p:spPr>
            <a:xfrm flipH="false" flipV="false" rot="0">
              <a:off x="0" y="0"/>
              <a:ext cx="914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524715" y="-221081"/>
            <a:ext cx="2499562" cy="2499562"/>
          </a:xfrm>
          <a:custGeom>
            <a:avLst/>
            <a:gdLst/>
            <a:ahLst/>
            <a:cxnLst/>
            <a:rect r="r" b="b" t="t" l="l"/>
            <a:pathLst>
              <a:path h="2499562" w="2499562">
                <a:moveTo>
                  <a:pt x="0" y="0"/>
                </a:moveTo>
                <a:lnTo>
                  <a:pt x="2499562" y="0"/>
                </a:lnTo>
                <a:lnTo>
                  <a:pt x="2499562" y="2499562"/>
                </a:lnTo>
                <a:lnTo>
                  <a:pt x="0" y="24995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301190"/>
            <a:ext cx="9445526" cy="2094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59"/>
              </a:lnSpc>
            </a:pPr>
            <a:r>
              <a:rPr lang="en-US" sz="6462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The </a:t>
            </a:r>
            <a:r>
              <a:rPr lang="en-US" sz="6462">
                <a:solidFill>
                  <a:srgbClr val="0A988B"/>
                </a:solidFill>
                <a:latin typeface="Poppins Light"/>
                <a:ea typeface="Poppins Light"/>
                <a:cs typeface="Poppins Light"/>
                <a:sym typeface="Poppins Light"/>
              </a:rPr>
              <a:t>True-Up</a:t>
            </a:r>
            <a:r>
              <a:rPr lang="en-US" sz="6462">
                <a:solidFill>
                  <a:srgbClr val="272D45"/>
                </a:solidFill>
                <a:latin typeface="Poppins Light"/>
                <a:ea typeface="Poppins Light"/>
                <a:cs typeface="Poppins Light"/>
                <a:sym typeface="Poppins Light"/>
              </a:rPr>
              <a:t> Accounting Checklist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019675"/>
            <a:ext cx="9860573" cy="3618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5"/>
              </a:lnSpc>
            </a:pPr>
            <a:r>
              <a:rPr lang="en-US" sz="298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True-up accounting is crucial for ensuring that financial statements accurately reflect a company’s actual financial position. Use this checklist to guide you through the process of adjusting estimates, accruals, and other provisional entries to align with actual values.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BF4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60499" y="833884"/>
            <a:ext cx="5529858" cy="19050"/>
            <a:chOff x="0" y="0"/>
            <a:chExt cx="7373143" cy="25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373112" cy="25400"/>
            </a:xfrm>
            <a:custGeom>
              <a:avLst/>
              <a:gdLst/>
              <a:ahLst/>
              <a:cxnLst/>
              <a:rect r="r" b="b" t="t" l="l"/>
              <a:pathLst>
                <a:path h="25400" w="7373112">
                  <a:moveTo>
                    <a:pt x="0" y="0"/>
                  </a:moveTo>
                  <a:lnTo>
                    <a:pt x="7373112" y="0"/>
                  </a:lnTo>
                  <a:lnTo>
                    <a:pt x="737311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437066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6379071" y="833884"/>
            <a:ext cx="5529858" cy="19050"/>
            <a:chOff x="0" y="0"/>
            <a:chExt cx="7373143" cy="25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373112" cy="25400"/>
            </a:xfrm>
            <a:custGeom>
              <a:avLst/>
              <a:gdLst/>
              <a:ahLst/>
              <a:cxnLst/>
              <a:rect r="r" b="b" t="t" l="l"/>
              <a:pathLst>
                <a:path h="25400" w="7373112">
                  <a:moveTo>
                    <a:pt x="0" y="0"/>
                  </a:moveTo>
                  <a:lnTo>
                    <a:pt x="7373112" y="0"/>
                  </a:lnTo>
                  <a:lnTo>
                    <a:pt x="737311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437066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097642" y="833884"/>
            <a:ext cx="5529857" cy="19050"/>
            <a:chOff x="0" y="0"/>
            <a:chExt cx="7373143" cy="25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373112" cy="25400"/>
            </a:xfrm>
            <a:custGeom>
              <a:avLst/>
              <a:gdLst/>
              <a:ahLst/>
              <a:cxnLst/>
              <a:rect r="r" b="b" t="t" l="l"/>
              <a:pathLst>
                <a:path h="25400" w="7373112">
                  <a:moveTo>
                    <a:pt x="0" y="0"/>
                  </a:moveTo>
                  <a:lnTo>
                    <a:pt x="7373112" y="0"/>
                  </a:lnTo>
                  <a:lnTo>
                    <a:pt x="737311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437066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60499" y="4618584"/>
            <a:ext cx="5529858" cy="19050"/>
            <a:chOff x="0" y="0"/>
            <a:chExt cx="7373143" cy="25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373112" cy="25400"/>
            </a:xfrm>
            <a:custGeom>
              <a:avLst/>
              <a:gdLst/>
              <a:ahLst/>
              <a:cxnLst/>
              <a:rect r="r" b="b" t="t" l="l"/>
              <a:pathLst>
                <a:path h="25400" w="7373112">
                  <a:moveTo>
                    <a:pt x="0" y="0"/>
                  </a:moveTo>
                  <a:lnTo>
                    <a:pt x="7373112" y="0"/>
                  </a:lnTo>
                  <a:lnTo>
                    <a:pt x="737311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437066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6379071" y="4618584"/>
            <a:ext cx="5529858" cy="19050"/>
            <a:chOff x="0" y="0"/>
            <a:chExt cx="7373143" cy="25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373112" cy="25400"/>
            </a:xfrm>
            <a:custGeom>
              <a:avLst/>
              <a:gdLst/>
              <a:ahLst/>
              <a:cxnLst/>
              <a:rect r="r" b="b" t="t" l="l"/>
              <a:pathLst>
                <a:path h="25400" w="7373112">
                  <a:moveTo>
                    <a:pt x="0" y="0"/>
                  </a:moveTo>
                  <a:lnTo>
                    <a:pt x="7373112" y="0"/>
                  </a:lnTo>
                  <a:lnTo>
                    <a:pt x="737311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437066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2097642" y="4618584"/>
            <a:ext cx="5529857" cy="19050"/>
            <a:chOff x="0" y="0"/>
            <a:chExt cx="7373143" cy="25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373112" cy="25400"/>
            </a:xfrm>
            <a:custGeom>
              <a:avLst/>
              <a:gdLst/>
              <a:ahLst/>
              <a:cxnLst/>
              <a:rect r="r" b="b" t="t" l="l"/>
              <a:pathLst>
                <a:path h="25400" w="7373112">
                  <a:moveTo>
                    <a:pt x="0" y="0"/>
                  </a:moveTo>
                  <a:lnTo>
                    <a:pt x="7373112" y="0"/>
                  </a:lnTo>
                  <a:lnTo>
                    <a:pt x="737311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437066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60499" y="8403282"/>
            <a:ext cx="16967001" cy="19050"/>
            <a:chOff x="0" y="0"/>
            <a:chExt cx="22622668" cy="25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622638" cy="25400"/>
            </a:xfrm>
            <a:custGeom>
              <a:avLst/>
              <a:gdLst/>
              <a:ahLst/>
              <a:cxnLst/>
              <a:rect r="r" b="b" t="t" l="l"/>
              <a:pathLst>
                <a:path h="25400" w="22622638">
                  <a:moveTo>
                    <a:pt x="0" y="0"/>
                  </a:moveTo>
                  <a:lnTo>
                    <a:pt x="22622638" y="0"/>
                  </a:lnTo>
                  <a:lnTo>
                    <a:pt x="22622638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437066"/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3794518" y="-565456"/>
            <a:ext cx="9983250" cy="9983250"/>
          </a:xfrm>
          <a:custGeom>
            <a:avLst/>
            <a:gdLst/>
            <a:ahLst/>
            <a:cxnLst/>
            <a:rect r="r" b="b" t="t" l="l"/>
            <a:pathLst>
              <a:path h="9983250" w="9983250">
                <a:moveTo>
                  <a:pt x="0" y="0"/>
                </a:moveTo>
                <a:lnTo>
                  <a:pt x="9983250" y="0"/>
                </a:lnTo>
                <a:lnTo>
                  <a:pt x="9983250" y="9983250"/>
                </a:lnTo>
                <a:lnTo>
                  <a:pt x="0" y="9983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"/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660499" y="937766"/>
            <a:ext cx="5165630" cy="29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8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Review Estimates &amp; Provisional Entries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60499" y="1317129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Accruals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Review all estimated accruals (e.g., utility expenses, professional services).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60499" y="1986706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Prepaid Expenses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Review any prepaid expenses (e.g., insurance, software licenses).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60499" y="2656284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Revenue Estimates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Check for revenue estimations (e.g., recurring, performance-based).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60499" y="3325862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Inventory Valuation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Review estimates related to inventory costs and production.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379071" y="937766"/>
            <a:ext cx="5718571" cy="29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8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Compare Estimated Values with Actual Figures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379071" y="1317129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Invoices &amp; Bills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Obtain all incoming invoices/bills for actual amounts.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379071" y="1986706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Bank Statements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Cross-check actual payments with recorded estimates.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379071" y="2656284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Customer Usage Reports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For revenue true-ups, use actual customer data.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379071" y="3325862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Contract Modifications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Ensure changes to contracts are reflected.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097643" y="937766"/>
            <a:ext cx="5691103" cy="29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8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Identify &amp; Calculate Variances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097642" y="1317129"/>
            <a:ext cx="5529857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Accrued Expenses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Calculate adjustment if actual differs from estimate (e.g., utilities: estimated $8,000, actual $7,650, variance $350).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097642" y="2288530"/>
            <a:ext cx="5529857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Prepaid Expenses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Determine adjustment for actual usage vs. prepaid.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097642" y="2958107"/>
            <a:ext cx="5529857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Revenue Adjustments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Compare estimated vs. actual revenue (e.g., estimated $75,000, actual $73,200, reduction $1,800).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60499" y="4722465"/>
            <a:ext cx="5529858" cy="29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8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Post Adjusting Journal Entries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60499" y="5101829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Accrued Expense Adjustments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Debit Expense, Credit Accrued Liabilities.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60499" y="5771406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Prepaid Expense Adjustments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Debit Expense, Credit Prepaid Expense.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660499" y="6440984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Revenue Adjustments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Debit A/R or Deferred Revenue, Credit Revenue.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660499" y="7110561"/>
            <a:ext cx="5529858" cy="26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Inventory Adjustments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Debit Inventory, Credit A/P or Cash.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6379071" y="4722465"/>
            <a:ext cx="4814144" cy="29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8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Review &amp; Document All Adjustments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379071" y="5101829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Internal Review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Ensure all adjustments are reviewed for accuracy.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6379071" y="5723582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Documentation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Maintain detailed documentation with rationale and supporting evidence.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6379071" y="6440984"/>
            <a:ext cx="5529858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Approval Process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Obtain approval, especially for larger entries, aligning with internal controls.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2097642" y="4722465"/>
            <a:ext cx="4824010" cy="29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8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Finalize Financial Statements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2097642" y="5101829"/>
            <a:ext cx="5529857" cy="26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Reconcile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Reconcile all accounts post-adjustments.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2097642" y="5469582"/>
            <a:ext cx="5529857" cy="56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Financial Statements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Update Balance Sheet, Income Statement, and Cash Flow Statement.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2097642" y="6139160"/>
            <a:ext cx="5529857" cy="26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Audit Trail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Keep a clear audit trail for all true-up entries.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660499" y="8507165"/>
            <a:ext cx="6807085" cy="29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812">
                <a:solidFill>
                  <a:srgbClr val="2C3249"/>
                </a:solidFill>
                <a:latin typeface="Poppins Light"/>
                <a:ea typeface="Poppins Light"/>
                <a:cs typeface="Poppins Light"/>
                <a:sym typeface="Poppins Light"/>
              </a:rPr>
              <a:t>Analyze &amp; Review for Future Improvements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660499" y="8886528"/>
            <a:ext cx="16967001" cy="26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Trend Analysis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Conduct analysis for recurring discrepancies to refine future estimations.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660499" y="9254281"/>
            <a:ext cx="16967001" cy="26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6793" indent="-108396" lvl="1">
              <a:lnSpc>
                <a:spcPts val="2374"/>
              </a:lnSpc>
              <a:buFont typeface="Arial"/>
              <a:buChar char="•"/>
            </a:pPr>
            <a:r>
              <a:rPr lang="en-US" b="true" sz="1437">
                <a:solidFill>
                  <a:srgbClr val="2C32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Improvement Opportunities</a:t>
            </a:r>
            <a:r>
              <a:rPr lang="en-US" sz="1437">
                <a:solidFill>
                  <a:srgbClr val="2C3249"/>
                </a:solidFill>
                <a:latin typeface="Canva Sans"/>
                <a:ea typeface="Canva Sans"/>
                <a:cs typeface="Canva Sans"/>
                <a:sym typeface="Canva Sans"/>
              </a:rPr>
              <a:t>: Identify areas to enhance estimation procedures and reduce significant true-up adjustments.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DAGwtP6fXrQ</dc:identifier>
  <dcterms:modified xsi:type="dcterms:W3CDTF">2011-08-01T06:04:30Z</dcterms:modified>
  <cp:revision>1</cp:revision>
  <dc:title>The-True-Up-Accounting-Checklist.pptx</dc:title>
</cp:coreProperties>
</file>