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7"/>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Canva Sans" charset="1" panose="020B0503030501040103"/>
      <p:regular r:id="rId20"/>
    </p:embeddedFont>
    <p:embeddedFont>
      <p:font typeface="Canva Sans Bold" charset="1" panose="020B0803030501040103"/>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notesMasters/notesMaster1.xml" Type="http://schemas.openxmlformats.org/officeDocument/2006/relationships/notesMaster"/><Relationship Id="rId18" Target="theme/theme2.xml" Type="http://schemas.openxmlformats.org/officeDocument/2006/relationships/theme"/><Relationship Id="rId19" Target="notesSlides/notesSlide1.xml" Type="http://schemas.openxmlformats.org/officeDocument/2006/relationships/notesSlide"/><Relationship Id="rId2" Target="presProps.xml" Type="http://schemas.openxmlformats.org/officeDocument/2006/relationships/presProps"/><Relationship Id="rId20" Target="fonts/font20.fntdata" Type="http://schemas.openxmlformats.org/officeDocument/2006/relationships/font"/><Relationship Id="rId21" Target="notesSlides/notesSlide2.xml" Type="http://schemas.openxmlformats.org/officeDocument/2006/relationships/notesSlide"/><Relationship Id="rId22" Target="notesSlides/notesSlide3.xml" Type="http://schemas.openxmlformats.org/officeDocument/2006/relationships/notesSlide"/><Relationship Id="rId23" Target="fonts/font23.fntdata" Type="http://schemas.openxmlformats.org/officeDocument/2006/relationships/font"/><Relationship Id="rId24" Target="notesSlides/notesSlide4.xml" Type="http://schemas.openxmlformats.org/officeDocument/2006/relationships/notesSlide"/><Relationship Id="rId25" Target="notesSlides/notesSlide5.xml" Type="http://schemas.openxmlformats.org/officeDocument/2006/relationships/notesSlide"/><Relationship Id="rId26" Target="notesSlides/notesSlide6.xml" Type="http://schemas.openxmlformats.org/officeDocument/2006/relationships/notesSlide"/><Relationship Id="rId27" Target="notesSlides/notesSlide7.xml" Type="http://schemas.openxmlformats.org/officeDocument/2006/relationships/notesSlide"/><Relationship Id="rId28" Target="notesSlides/notesSlide8.xml" Type="http://schemas.openxmlformats.org/officeDocument/2006/relationships/notesSlide"/><Relationship Id="rId29" Target="notesSlides/notesSlide9.xml" Type="http://schemas.openxmlformats.org/officeDocument/2006/relationships/notesSlide"/><Relationship Id="rId3" Target="viewProps.xml" Type="http://schemas.openxmlformats.org/officeDocument/2006/relationships/viewProps"/><Relationship Id="rId30" Target="notesSlides/notesSlide10.xml" Type="http://schemas.openxmlformats.org/officeDocument/2006/relationships/notesSlide"/><Relationship Id="rId31" Target="notesSlides/notesSlide11.xml" Type="http://schemas.openxmlformats.org/officeDocument/2006/relationships/notesSlide"/><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3.jpeg" Type="http://schemas.openxmlformats.org/officeDocument/2006/relationships/image"/><Relationship Id="rId4"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4.jpeg" Type="http://schemas.openxmlformats.org/officeDocument/2006/relationships/image"/><Relationship Id="rId4" Target="../media/image5.png" Type="http://schemas.openxmlformats.org/officeDocument/2006/relationships/image"/><Relationship Id="rId5"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6.jpeg" Type="http://schemas.openxmlformats.org/officeDocument/2006/relationships/image"/><Relationship Id="rId4" Target="../media/image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1.png" Type="http://schemas.openxmlformats.org/officeDocument/2006/relationships/image"/><Relationship Id="rId7" Target="../media/image12.png" Type="http://schemas.openxmlformats.org/officeDocument/2006/relationships/image"/><Relationship Id="rId8"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3.png" Type="http://schemas.openxmlformats.org/officeDocument/2006/relationships/image"/><Relationship Id="rId4" Target="../media/image14.png" Type="http://schemas.openxmlformats.org/officeDocument/2006/relationships/image"/><Relationship Id="rId5" Target="../media/image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5.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6.jpeg" Type="http://schemas.openxmlformats.org/officeDocument/2006/relationships/image"/><Relationship Id="rId4" Target="../media/image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7.png" Type="http://schemas.openxmlformats.org/officeDocument/2006/relationships/image"/><Relationship Id="rId4" Target="../media/image18.png" Type="http://schemas.openxmlformats.org/officeDocument/2006/relationships/image"/><Relationship Id="rId5" Target="../media/image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9.jpeg" Type="http://schemas.openxmlformats.org/officeDocument/2006/relationships/image"/><Relationship Id="rId4" Target="../media/image20.png" Type="http://schemas.openxmlformats.org/officeDocument/2006/relationships/image"/><Relationship Id="rId5" Target="../media/image21.png" Type="http://schemas.openxmlformats.org/officeDocument/2006/relationships/image"/><Relationship Id="rId6" Target="../media/image22.png" Type="http://schemas.openxmlformats.org/officeDocument/2006/relationships/image"/><Relationship Id="rId7" Target="../media/image23.png" Type="http://schemas.openxmlformats.org/officeDocument/2006/relationships/image"/><Relationship Id="rId8" Target="../media/image2.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24.jpeg" Type="http://schemas.openxmlformats.org/officeDocument/2006/relationships/image"/><Relationship Id="rId4" Target="https://www.outsourcinghubindia.com" TargetMode="External" Type="http://schemas.openxmlformats.org/officeDocument/2006/relationships/hyperlink"/><Relationship Id="rId5" Target="tel:+16463678976" TargetMode="External" Type="http://schemas.openxmlformats.org/officeDocument/2006/relationships/hyperlink"/><Relationship Id="rId6"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DF1F8"/>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BFCFE"/>
            </a:solidFill>
          </p:spPr>
        </p:sp>
      </p:grpSp>
      <p:grpSp>
        <p:nvGrpSpPr>
          <p:cNvPr name="Group 6" id="6"/>
          <p:cNvGrpSpPr>
            <a:grpSpLocks noChangeAspect="true"/>
          </p:cNvGrpSpPr>
          <p:nvPr/>
        </p:nvGrpSpPr>
        <p:grpSpPr>
          <a:xfrm rot="0">
            <a:off x="11430000" y="0"/>
            <a:ext cx="6858000" cy="10287000"/>
            <a:chOff x="0" y="0"/>
            <a:chExt cx="9144000" cy="13716000"/>
          </a:xfrm>
        </p:grpSpPr>
        <p:sp>
          <p:nvSpPr>
            <p:cNvPr name="Freeform 7" id="7"/>
            <p:cNvSpPr/>
            <p:nvPr/>
          </p:nvSpPr>
          <p:spPr>
            <a:xfrm flipH="false" flipV="false" rot="0">
              <a:off x="0" y="0"/>
              <a:ext cx="9144000" cy="13716000"/>
            </a:xfrm>
            <a:custGeom>
              <a:avLst/>
              <a:gdLst/>
              <a:ahLst/>
              <a:cxnLst/>
              <a:rect r="r" b="b" t="t" l="l"/>
              <a:pathLst>
                <a:path h="13716000" w="9144000">
                  <a:moveTo>
                    <a:pt x="0" y="0"/>
                  </a:moveTo>
                  <a:lnTo>
                    <a:pt x="9144000" y="0"/>
                  </a:lnTo>
                  <a:lnTo>
                    <a:pt x="9144000" y="13716000"/>
                  </a:lnTo>
                  <a:lnTo>
                    <a:pt x="0" y="13716000"/>
                  </a:lnTo>
                  <a:lnTo>
                    <a:pt x="0" y="0"/>
                  </a:lnTo>
                  <a:close/>
                </a:path>
              </a:pathLst>
            </a:custGeom>
            <a:blipFill>
              <a:blip r:embed="rId3"/>
              <a:stretch>
                <a:fillRect l="-72871" t="0" r="-51848" b="0"/>
              </a:stretch>
            </a:blipFill>
          </p:spPr>
        </p:sp>
      </p:grpSp>
      <p:sp>
        <p:nvSpPr>
          <p:cNvPr name="Freeform 8" id="8"/>
          <p:cNvSpPr/>
          <p:nvPr/>
        </p:nvSpPr>
        <p:spPr>
          <a:xfrm flipH="false" flipV="false" rot="0">
            <a:off x="485673" y="-183479"/>
            <a:ext cx="1903238" cy="1903238"/>
          </a:xfrm>
          <a:custGeom>
            <a:avLst/>
            <a:gdLst/>
            <a:ahLst/>
            <a:cxnLst/>
            <a:rect r="r" b="b" t="t" l="l"/>
            <a:pathLst>
              <a:path h="1903238" w="1903238">
                <a:moveTo>
                  <a:pt x="0" y="0"/>
                </a:moveTo>
                <a:lnTo>
                  <a:pt x="1903238" y="0"/>
                </a:lnTo>
                <a:lnTo>
                  <a:pt x="1903238" y="1903238"/>
                </a:lnTo>
                <a:lnTo>
                  <a:pt x="0" y="1903238"/>
                </a:lnTo>
                <a:lnTo>
                  <a:pt x="0" y="0"/>
                </a:lnTo>
                <a:close/>
              </a:path>
            </a:pathLst>
          </a:custGeom>
          <a:blipFill>
            <a:blip r:embed="rId4"/>
            <a:stretch>
              <a:fillRect l="0" t="0" r="0" b="0"/>
            </a:stretch>
          </a:blipFill>
        </p:spPr>
      </p:sp>
      <p:sp>
        <p:nvSpPr>
          <p:cNvPr name="TextBox 9" id="9"/>
          <p:cNvSpPr txBox="true"/>
          <p:nvPr/>
        </p:nvSpPr>
        <p:spPr>
          <a:xfrm rot="0">
            <a:off x="816888" y="1944033"/>
            <a:ext cx="9445526" cy="1319822"/>
          </a:xfrm>
          <a:prstGeom prst="rect">
            <a:avLst/>
          </a:prstGeom>
        </p:spPr>
        <p:txBody>
          <a:bodyPr anchor="t" rtlCol="false" tIns="0" lIns="0" bIns="0" rIns="0">
            <a:spAutoFit/>
          </a:bodyPr>
          <a:lstStyle/>
          <a:p>
            <a:pPr algn="l">
              <a:lnSpc>
                <a:spcPts val="5252"/>
              </a:lnSpc>
            </a:pPr>
            <a:r>
              <a:rPr lang="en-US" sz="4225">
                <a:solidFill>
                  <a:srgbClr val="3257B8"/>
                </a:solidFill>
                <a:latin typeface="Canva Sans"/>
                <a:ea typeface="Canva Sans"/>
                <a:cs typeface="Canva Sans"/>
                <a:sym typeface="Canva Sans"/>
              </a:rPr>
              <a:t>Property Financial Management: Decision Checklist</a:t>
            </a:r>
          </a:p>
        </p:txBody>
      </p:sp>
      <p:sp>
        <p:nvSpPr>
          <p:cNvPr name="TextBox 10" id="10"/>
          <p:cNvSpPr txBox="true"/>
          <p:nvPr/>
        </p:nvSpPr>
        <p:spPr>
          <a:xfrm rot="0">
            <a:off x="816888" y="4007352"/>
            <a:ext cx="9854675" cy="3533301"/>
          </a:xfrm>
          <a:prstGeom prst="rect">
            <a:avLst/>
          </a:prstGeom>
        </p:spPr>
        <p:txBody>
          <a:bodyPr anchor="t" rtlCol="false" tIns="0" lIns="0" bIns="0" rIns="0">
            <a:spAutoFit/>
          </a:bodyPr>
          <a:lstStyle/>
          <a:p>
            <a:pPr algn="l">
              <a:lnSpc>
                <a:spcPts val="6996"/>
              </a:lnSpc>
            </a:pPr>
            <a:r>
              <a:rPr lang="en-US" sz="5575">
                <a:solidFill>
                  <a:srgbClr val="3257B8"/>
                </a:solidFill>
                <a:latin typeface="Canva Sans"/>
                <a:ea typeface="Canva Sans"/>
                <a:cs typeface="Canva Sans"/>
                <a:sym typeface="Canva Sans"/>
              </a:rPr>
              <a:t>Choosing Between Property Management Software, Accounting Services, or a Hybrid Approach</a:t>
            </a:r>
          </a:p>
        </p:txBody>
      </p:sp>
      <p:sp>
        <p:nvSpPr>
          <p:cNvPr name="TextBox 11" id="11"/>
          <p:cNvSpPr txBox="true"/>
          <p:nvPr/>
        </p:nvSpPr>
        <p:spPr>
          <a:xfrm rot="0">
            <a:off x="816888" y="8460799"/>
            <a:ext cx="9445526" cy="797501"/>
          </a:xfrm>
          <a:prstGeom prst="rect">
            <a:avLst/>
          </a:prstGeom>
        </p:spPr>
        <p:txBody>
          <a:bodyPr anchor="t" rtlCol="false" tIns="0" lIns="0" bIns="0" rIns="0">
            <a:spAutoFit/>
          </a:bodyPr>
          <a:lstStyle/>
          <a:p>
            <a:pPr algn="l">
              <a:lnSpc>
                <a:spcPts val="3261"/>
              </a:lnSpc>
            </a:pPr>
            <a:r>
              <a:rPr lang="en-US" sz="2012">
                <a:solidFill>
                  <a:srgbClr val="15213F"/>
                </a:solidFill>
                <a:latin typeface="Canva Sans"/>
                <a:ea typeface="Canva Sans"/>
                <a:cs typeface="Canva Sans"/>
                <a:sym typeface="Canva Sans"/>
              </a:rPr>
              <a:t>A comprehensive guide for property owners, managers, and CFOs to make informed decisions about their financial management infrastructure.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DF1F8"/>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BFCFE"/>
            </a:solidFill>
          </p:spPr>
        </p:sp>
      </p:grpSp>
      <p:grpSp>
        <p:nvGrpSpPr>
          <p:cNvPr name="Group 6" id="6"/>
          <p:cNvGrpSpPr>
            <a:grpSpLocks noChangeAspect="true"/>
          </p:cNvGrpSpPr>
          <p:nvPr/>
        </p:nvGrpSpPr>
        <p:grpSpPr>
          <a:xfrm rot="0">
            <a:off x="0" y="0"/>
            <a:ext cx="18288000" cy="3101131"/>
            <a:chOff x="0" y="0"/>
            <a:chExt cx="24384000" cy="4134842"/>
          </a:xfrm>
        </p:grpSpPr>
        <p:sp>
          <p:nvSpPr>
            <p:cNvPr name="Freeform 7" id="7"/>
            <p:cNvSpPr/>
            <p:nvPr/>
          </p:nvSpPr>
          <p:spPr>
            <a:xfrm flipH="false" flipV="false" rot="0">
              <a:off x="0" y="0"/>
              <a:ext cx="24384000" cy="4134866"/>
            </a:xfrm>
            <a:custGeom>
              <a:avLst/>
              <a:gdLst/>
              <a:ahLst/>
              <a:cxnLst/>
              <a:rect r="r" b="b" t="t" l="l"/>
              <a:pathLst>
                <a:path h="4134866" w="24384000">
                  <a:moveTo>
                    <a:pt x="0" y="0"/>
                  </a:moveTo>
                  <a:lnTo>
                    <a:pt x="24384000" y="0"/>
                  </a:lnTo>
                  <a:lnTo>
                    <a:pt x="24384000" y="4134866"/>
                  </a:lnTo>
                  <a:lnTo>
                    <a:pt x="0" y="4134866"/>
                  </a:lnTo>
                  <a:lnTo>
                    <a:pt x="0" y="0"/>
                  </a:lnTo>
                  <a:close/>
                </a:path>
              </a:pathLst>
            </a:custGeom>
            <a:blipFill>
              <a:blip r:embed="rId3"/>
              <a:stretch>
                <a:fillRect l="0" t="-116963" r="0" b="-116963"/>
              </a:stretch>
            </a:blipFill>
          </p:spPr>
        </p:sp>
      </p:grpSp>
      <p:grpSp>
        <p:nvGrpSpPr>
          <p:cNvPr name="Group 8" id="8"/>
          <p:cNvGrpSpPr/>
          <p:nvPr/>
        </p:nvGrpSpPr>
        <p:grpSpPr>
          <a:xfrm rot="0">
            <a:off x="992238" y="4992433"/>
            <a:ext cx="5269111" cy="2620119"/>
            <a:chOff x="0" y="0"/>
            <a:chExt cx="7025482" cy="3493492"/>
          </a:xfrm>
        </p:grpSpPr>
        <p:sp>
          <p:nvSpPr>
            <p:cNvPr name="Freeform 9" id="9"/>
            <p:cNvSpPr/>
            <p:nvPr/>
          </p:nvSpPr>
          <p:spPr>
            <a:xfrm flipH="false" flipV="false" rot="0">
              <a:off x="0" y="0"/>
              <a:ext cx="7025513" cy="3493516"/>
            </a:xfrm>
            <a:custGeom>
              <a:avLst/>
              <a:gdLst/>
              <a:ahLst/>
              <a:cxnLst/>
              <a:rect r="r" b="b" t="t" l="l"/>
              <a:pathLst>
                <a:path h="3493516" w="7025513">
                  <a:moveTo>
                    <a:pt x="0" y="49657"/>
                  </a:moveTo>
                  <a:cubicBezTo>
                    <a:pt x="0" y="22225"/>
                    <a:pt x="22225" y="0"/>
                    <a:pt x="49657" y="0"/>
                  </a:cubicBezTo>
                  <a:lnTo>
                    <a:pt x="6975856" y="0"/>
                  </a:lnTo>
                  <a:cubicBezTo>
                    <a:pt x="7003288" y="0"/>
                    <a:pt x="7025513" y="22225"/>
                    <a:pt x="7025513" y="49657"/>
                  </a:cubicBezTo>
                  <a:lnTo>
                    <a:pt x="7025513" y="3443859"/>
                  </a:lnTo>
                  <a:cubicBezTo>
                    <a:pt x="7025513" y="3471291"/>
                    <a:pt x="7003288" y="3493516"/>
                    <a:pt x="6975856" y="3493516"/>
                  </a:cubicBezTo>
                  <a:lnTo>
                    <a:pt x="49657" y="3493516"/>
                  </a:lnTo>
                  <a:cubicBezTo>
                    <a:pt x="22225" y="3493516"/>
                    <a:pt x="0" y="3471291"/>
                    <a:pt x="0" y="3443859"/>
                  </a:cubicBezTo>
                  <a:close/>
                </a:path>
              </a:pathLst>
            </a:custGeom>
            <a:solidFill>
              <a:srgbClr val="E9ECF2"/>
            </a:solidFill>
          </p:spPr>
        </p:sp>
      </p:grpSp>
      <p:grpSp>
        <p:nvGrpSpPr>
          <p:cNvPr name="Group 10" id="10"/>
          <p:cNvGrpSpPr/>
          <p:nvPr/>
        </p:nvGrpSpPr>
        <p:grpSpPr>
          <a:xfrm rot="0">
            <a:off x="6509296" y="4992433"/>
            <a:ext cx="5269260" cy="2620119"/>
            <a:chOff x="0" y="0"/>
            <a:chExt cx="7025680" cy="3493492"/>
          </a:xfrm>
        </p:grpSpPr>
        <p:sp>
          <p:nvSpPr>
            <p:cNvPr name="Freeform 11" id="11"/>
            <p:cNvSpPr/>
            <p:nvPr/>
          </p:nvSpPr>
          <p:spPr>
            <a:xfrm flipH="false" flipV="false" rot="0">
              <a:off x="0" y="0"/>
              <a:ext cx="7025767" cy="3493516"/>
            </a:xfrm>
            <a:custGeom>
              <a:avLst/>
              <a:gdLst/>
              <a:ahLst/>
              <a:cxnLst/>
              <a:rect r="r" b="b" t="t" l="l"/>
              <a:pathLst>
                <a:path h="3493516" w="7025767">
                  <a:moveTo>
                    <a:pt x="0" y="49657"/>
                  </a:moveTo>
                  <a:cubicBezTo>
                    <a:pt x="0" y="22225"/>
                    <a:pt x="22225" y="0"/>
                    <a:pt x="49657" y="0"/>
                  </a:cubicBezTo>
                  <a:lnTo>
                    <a:pt x="6976110" y="0"/>
                  </a:lnTo>
                  <a:cubicBezTo>
                    <a:pt x="7003542" y="0"/>
                    <a:pt x="7025767" y="22225"/>
                    <a:pt x="7025767" y="49657"/>
                  </a:cubicBezTo>
                  <a:lnTo>
                    <a:pt x="7025767" y="3443859"/>
                  </a:lnTo>
                  <a:cubicBezTo>
                    <a:pt x="7025767" y="3471291"/>
                    <a:pt x="7003542" y="3493516"/>
                    <a:pt x="6976110" y="3493516"/>
                  </a:cubicBezTo>
                  <a:lnTo>
                    <a:pt x="49657" y="3493516"/>
                  </a:lnTo>
                  <a:cubicBezTo>
                    <a:pt x="22225" y="3493516"/>
                    <a:pt x="0" y="3471291"/>
                    <a:pt x="0" y="3443859"/>
                  </a:cubicBezTo>
                  <a:close/>
                </a:path>
              </a:pathLst>
            </a:custGeom>
            <a:solidFill>
              <a:srgbClr val="E9ECF2"/>
            </a:solidFill>
          </p:spPr>
        </p:sp>
      </p:grpSp>
      <p:sp>
        <p:nvSpPr>
          <p:cNvPr name="TextBox 12" id="12"/>
          <p:cNvSpPr txBox="true"/>
          <p:nvPr/>
        </p:nvSpPr>
        <p:spPr>
          <a:xfrm rot="0">
            <a:off x="6757244" y="5230856"/>
            <a:ext cx="5813980" cy="390097"/>
          </a:xfrm>
          <a:prstGeom prst="rect">
            <a:avLst/>
          </a:prstGeom>
        </p:spPr>
        <p:txBody>
          <a:bodyPr anchor="t" rtlCol="false" tIns="0" lIns="0" bIns="0" rIns="0">
            <a:spAutoFit/>
          </a:bodyPr>
          <a:lstStyle/>
          <a:p>
            <a:pPr algn="l">
              <a:lnSpc>
                <a:spcPts val="3123"/>
              </a:lnSpc>
            </a:pPr>
            <a:r>
              <a:rPr lang="en-US" sz="2537">
                <a:solidFill>
                  <a:srgbClr val="15213F"/>
                </a:solidFill>
                <a:latin typeface="Canva Sans"/>
                <a:ea typeface="Canva Sans"/>
                <a:cs typeface="Canva Sans"/>
                <a:sym typeface="Canva Sans"/>
              </a:rPr>
              <a:t>Regulatory Compliance</a:t>
            </a:r>
          </a:p>
        </p:txBody>
      </p:sp>
      <p:grpSp>
        <p:nvGrpSpPr>
          <p:cNvPr name="Group 13" id="13"/>
          <p:cNvGrpSpPr/>
          <p:nvPr/>
        </p:nvGrpSpPr>
        <p:grpSpPr>
          <a:xfrm rot="0">
            <a:off x="12026504" y="4992433"/>
            <a:ext cx="5269111" cy="2620119"/>
            <a:chOff x="0" y="0"/>
            <a:chExt cx="7025482" cy="3493492"/>
          </a:xfrm>
        </p:grpSpPr>
        <p:sp>
          <p:nvSpPr>
            <p:cNvPr name="Freeform 14" id="14"/>
            <p:cNvSpPr/>
            <p:nvPr/>
          </p:nvSpPr>
          <p:spPr>
            <a:xfrm flipH="false" flipV="false" rot="0">
              <a:off x="0" y="0"/>
              <a:ext cx="7025513" cy="3493516"/>
            </a:xfrm>
            <a:custGeom>
              <a:avLst/>
              <a:gdLst/>
              <a:ahLst/>
              <a:cxnLst/>
              <a:rect r="r" b="b" t="t" l="l"/>
              <a:pathLst>
                <a:path h="3493516" w="7025513">
                  <a:moveTo>
                    <a:pt x="0" y="49657"/>
                  </a:moveTo>
                  <a:cubicBezTo>
                    <a:pt x="0" y="22225"/>
                    <a:pt x="22225" y="0"/>
                    <a:pt x="49657" y="0"/>
                  </a:cubicBezTo>
                  <a:lnTo>
                    <a:pt x="6975856" y="0"/>
                  </a:lnTo>
                  <a:cubicBezTo>
                    <a:pt x="7003288" y="0"/>
                    <a:pt x="7025513" y="22225"/>
                    <a:pt x="7025513" y="49657"/>
                  </a:cubicBezTo>
                  <a:lnTo>
                    <a:pt x="7025513" y="3443859"/>
                  </a:lnTo>
                  <a:cubicBezTo>
                    <a:pt x="7025513" y="3471291"/>
                    <a:pt x="7003288" y="3493516"/>
                    <a:pt x="6975856" y="3493516"/>
                  </a:cubicBezTo>
                  <a:lnTo>
                    <a:pt x="49657" y="3493516"/>
                  </a:lnTo>
                  <a:cubicBezTo>
                    <a:pt x="22225" y="3493516"/>
                    <a:pt x="0" y="3471291"/>
                    <a:pt x="0" y="3443859"/>
                  </a:cubicBezTo>
                  <a:close/>
                </a:path>
              </a:pathLst>
            </a:custGeom>
            <a:solidFill>
              <a:srgbClr val="E9ECF2"/>
            </a:solidFill>
          </p:spPr>
        </p:sp>
      </p:grpSp>
      <p:sp>
        <p:nvSpPr>
          <p:cNvPr name="TextBox 15" id="15"/>
          <p:cNvSpPr txBox="true"/>
          <p:nvPr/>
        </p:nvSpPr>
        <p:spPr>
          <a:xfrm rot="0">
            <a:off x="1028700" y="3669751"/>
            <a:ext cx="14649599" cy="744537"/>
          </a:xfrm>
          <a:prstGeom prst="rect">
            <a:avLst/>
          </a:prstGeom>
        </p:spPr>
        <p:txBody>
          <a:bodyPr anchor="t" rtlCol="false" tIns="0" lIns="0" bIns="0" rIns="0">
            <a:spAutoFit/>
          </a:bodyPr>
          <a:lstStyle/>
          <a:p>
            <a:pPr algn="l">
              <a:lnSpc>
                <a:spcPts val="6062"/>
              </a:lnSpc>
            </a:pPr>
            <a:r>
              <a:rPr lang="en-US" sz="4875">
                <a:solidFill>
                  <a:srgbClr val="3257B8"/>
                </a:solidFill>
                <a:latin typeface="Canva Sans"/>
                <a:ea typeface="Canva Sans"/>
                <a:cs typeface="Canva Sans"/>
                <a:sym typeface="Canva Sans"/>
              </a:rPr>
              <a:t>Why Your Choice Matters More Than Ever</a:t>
            </a:r>
          </a:p>
        </p:txBody>
      </p:sp>
      <p:sp>
        <p:nvSpPr>
          <p:cNvPr name="TextBox 16" id="16"/>
          <p:cNvSpPr txBox="true"/>
          <p:nvPr/>
        </p:nvSpPr>
        <p:spPr>
          <a:xfrm rot="0">
            <a:off x="1240185" y="5230856"/>
            <a:ext cx="3101131" cy="390097"/>
          </a:xfrm>
          <a:prstGeom prst="rect">
            <a:avLst/>
          </a:prstGeom>
        </p:spPr>
        <p:txBody>
          <a:bodyPr anchor="t" rtlCol="false" tIns="0" lIns="0" bIns="0" rIns="0">
            <a:spAutoFit/>
          </a:bodyPr>
          <a:lstStyle/>
          <a:p>
            <a:pPr algn="l">
              <a:lnSpc>
                <a:spcPts val="3123"/>
              </a:lnSpc>
            </a:pPr>
            <a:r>
              <a:rPr lang="en-US" sz="2537">
                <a:solidFill>
                  <a:srgbClr val="15213F"/>
                </a:solidFill>
                <a:latin typeface="Canva Sans"/>
                <a:ea typeface="Canva Sans"/>
                <a:cs typeface="Canva Sans"/>
                <a:sym typeface="Canva Sans"/>
              </a:rPr>
              <a:t>ROI Optimization</a:t>
            </a:r>
          </a:p>
        </p:txBody>
      </p:sp>
      <p:sp>
        <p:nvSpPr>
          <p:cNvPr name="TextBox 17" id="17"/>
          <p:cNvSpPr txBox="true"/>
          <p:nvPr/>
        </p:nvSpPr>
        <p:spPr>
          <a:xfrm rot="0">
            <a:off x="1240185" y="5691181"/>
            <a:ext cx="4773216" cy="1546076"/>
          </a:xfrm>
          <a:prstGeom prst="rect">
            <a:avLst/>
          </a:prstGeom>
        </p:spPr>
        <p:txBody>
          <a:bodyPr anchor="t" rtlCol="false" tIns="0" lIns="0" bIns="0" rIns="0">
            <a:spAutoFit/>
          </a:bodyPr>
          <a:lstStyle/>
          <a:p>
            <a:pPr algn="l">
              <a:lnSpc>
                <a:spcPts val="3125"/>
              </a:lnSpc>
            </a:pPr>
            <a:r>
              <a:rPr lang="en-US" sz="1937">
                <a:solidFill>
                  <a:srgbClr val="15213F"/>
                </a:solidFill>
                <a:latin typeface="Canva Sans"/>
                <a:ea typeface="Canva Sans"/>
                <a:cs typeface="Canva Sans"/>
                <a:sym typeface="Canva Sans"/>
              </a:rPr>
              <a:t>The right solution can increase your portfolio's profitability by 15-25% through improved operational efficiency and reduced overhead costs.</a:t>
            </a:r>
          </a:p>
        </p:txBody>
      </p:sp>
      <p:sp>
        <p:nvSpPr>
          <p:cNvPr name="TextBox 18" id="18"/>
          <p:cNvSpPr txBox="true"/>
          <p:nvPr/>
        </p:nvSpPr>
        <p:spPr>
          <a:xfrm rot="0">
            <a:off x="6757244" y="5691181"/>
            <a:ext cx="4773365" cy="1546076"/>
          </a:xfrm>
          <a:prstGeom prst="rect">
            <a:avLst/>
          </a:prstGeom>
        </p:spPr>
        <p:txBody>
          <a:bodyPr anchor="t" rtlCol="false" tIns="0" lIns="0" bIns="0" rIns="0">
            <a:spAutoFit/>
          </a:bodyPr>
          <a:lstStyle/>
          <a:p>
            <a:pPr algn="l">
              <a:lnSpc>
                <a:spcPts val="3125"/>
              </a:lnSpc>
            </a:pPr>
            <a:r>
              <a:rPr lang="en-US" sz="1937">
                <a:solidFill>
                  <a:srgbClr val="15213F"/>
                </a:solidFill>
                <a:latin typeface="Canva Sans"/>
                <a:ea typeface="Canva Sans"/>
                <a:cs typeface="Canva Sans"/>
                <a:sym typeface="Canva Sans"/>
              </a:rPr>
              <a:t>Avoid costly penalties and legal issues with proper financial reporting, tax compliance, and audit-ready documentation.</a:t>
            </a:r>
          </a:p>
        </p:txBody>
      </p:sp>
      <p:sp>
        <p:nvSpPr>
          <p:cNvPr name="TextBox 19" id="19"/>
          <p:cNvSpPr txBox="true"/>
          <p:nvPr/>
        </p:nvSpPr>
        <p:spPr>
          <a:xfrm rot="0">
            <a:off x="12274451" y="5230856"/>
            <a:ext cx="4633796" cy="390097"/>
          </a:xfrm>
          <a:prstGeom prst="rect">
            <a:avLst/>
          </a:prstGeom>
        </p:spPr>
        <p:txBody>
          <a:bodyPr anchor="t" rtlCol="false" tIns="0" lIns="0" bIns="0" rIns="0">
            <a:spAutoFit/>
          </a:bodyPr>
          <a:lstStyle/>
          <a:p>
            <a:pPr algn="l">
              <a:lnSpc>
                <a:spcPts val="3123"/>
              </a:lnSpc>
            </a:pPr>
            <a:r>
              <a:rPr lang="en-US" sz="2537">
                <a:solidFill>
                  <a:srgbClr val="15213F"/>
                </a:solidFill>
                <a:latin typeface="Canva Sans"/>
                <a:ea typeface="Canva Sans"/>
                <a:cs typeface="Canva Sans"/>
                <a:sym typeface="Canva Sans"/>
              </a:rPr>
              <a:t>Operational Excellence</a:t>
            </a:r>
          </a:p>
        </p:txBody>
      </p:sp>
      <p:sp>
        <p:nvSpPr>
          <p:cNvPr name="TextBox 20" id="20"/>
          <p:cNvSpPr txBox="true"/>
          <p:nvPr/>
        </p:nvSpPr>
        <p:spPr>
          <a:xfrm rot="0">
            <a:off x="12274451" y="5691181"/>
            <a:ext cx="4773216" cy="1546076"/>
          </a:xfrm>
          <a:prstGeom prst="rect">
            <a:avLst/>
          </a:prstGeom>
        </p:spPr>
        <p:txBody>
          <a:bodyPr anchor="t" rtlCol="false" tIns="0" lIns="0" bIns="0" rIns="0">
            <a:spAutoFit/>
          </a:bodyPr>
          <a:lstStyle/>
          <a:p>
            <a:pPr algn="l">
              <a:lnSpc>
                <a:spcPts val="3125"/>
              </a:lnSpc>
            </a:pPr>
            <a:r>
              <a:rPr lang="en-US" sz="1937">
                <a:solidFill>
                  <a:srgbClr val="15213F"/>
                </a:solidFill>
                <a:latin typeface="Canva Sans"/>
                <a:ea typeface="Canva Sans"/>
                <a:cs typeface="Canva Sans"/>
                <a:sym typeface="Canva Sans"/>
              </a:rPr>
              <a:t>Streamlined processes reduce manual errors, improve tenant satisfaction, and free up time for strategic growth initiatives.</a:t>
            </a:r>
          </a:p>
        </p:txBody>
      </p:sp>
      <p:sp>
        <p:nvSpPr>
          <p:cNvPr name="TextBox 21" id="21"/>
          <p:cNvSpPr txBox="true"/>
          <p:nvPr/>
        </p:nvSpPr>
        <p:spPr>
          <a:xfrm rot="0">
            <a:off x="992237" y="8234511"/>
            <a:ext cx="16303526" cy="1207829"/>
          </a:xfrm>
          <a:prstGeom prst="rect">
            <a:avLst/>
          </a:prstGeom>
        </p:spPr>
        <p:txBody>
          <a:bodyPr anchor="t" rtlCol="false" tIns="0" lIns="0" bIns="0" rIns="0">
            <a:spAutoFit/>
          </a:bodyPr>
          <a:lstStyle/>
          <a:p>
            <a:pPr algn="l">
              <a:lnSpc>
                <a:spcPts val="3286"/>
              </a:lnSpc>
            </a:pPr>
            <a:r>
              <a:rPr lang="en-US" sz="2037">
                <a:solidFill>
                  <a:srgbClr val="15213F"/>
                </a:solidFill>
                <a:latin typeface="Canva Sans"/>
                <a:ea typeface="Canva Sans"/>
                <a:cs typeface="Canva Sans"/>
                <a:sym typeface="Canva Sans"/>
              </a:rPr>
              <a:t>Today's property management landscape demands sophisticated financial oversight. Whether you're managing a small portfolio or overseeing hundreds of units, the wrong approach can cost you thousands in lost revenue, compliance issues, and operational inefficiencies.</a:t>
            </a:r>
          </a:p>
        </p:txBody>
      </p:sp>
      <p:sp>
        <p:nvSpPr>
          <p:cNvPr name="Freeform 22" id="22"/>
          <p:cNvSpPr/>
          <p:nvPr/>
        </p:nvSpPr>
        <p:spPr>
          <a:xfrm flipH="false" flipV="false" rot="0">
            <a:off x="485673" y="-183479"/>
            <a:ext cx="1903238" cy="1903238"/>
          </a:xfrm>
          <a:custGeom>
            <a:avLst/>
            <a:gdLst/>
            <a:ahLst/>
            <a:cxnLst/>
            <a:rect r="r" b="b" t="t" l="l"/>
            <a:pathLst>
              <a:path h="1903238" w="1903238">
                <a:moveTo>
                  <a:pt x="0" y="0"/>
                </a:moveTo>
                <a:lnTo>
                  <a:pt x="1903238" y="0"/>
                </a:lnTo>
                <a:lnTo>
                  <a:pt x="1903238" y="1903238"/>
                </a:lnTo>
                <a:lnTo>
                  <a:pt x="0" y="1903238"/>
                </a:lnTo>
                <a:lnTo>
                  <a:pt x="0" y="0"/>
                </a:lnTo>
                <a:close/>
              </a:path>
            </a:pathLst>
          </a:custGeom>
          <a:blipFill>
            <a:blip r:embed="rId4"/>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DF1F8"/>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BFCFE"/>
            </a:solidFill>
          </p:spPr>
        </p:sp>
      </p:grpSp>
      <p:sp>
        <p:nvSpPr>
          <p:cNvPr name="TextBox 6" id="6"/>
          <p:cNvSpPr txBox="true"/>
          <p:nvPr/>
        </p:nvSpPr>
        <p:spPr>
          <a:xfrm rot="0">
            <a:off x="907405" y="604838"/>
            <a:ext cx="11249462" cy="657225"/>
          </a:xfrm>
          <a:prstGeom prst="rect">
            <a:avLst/>
          </a:prstGeom>
        </p:spPr>
        <p:txBody>
          <a:bodyPr anchor="t" rtlCol="false" tIns="0" lIns="0" bIns="0" rIns="0">
            <a:spAutoFit/>
          </a:bodyPr>
          <a:lstStyle/>
          <a:p>
            <a:pPr algn="l">
              <a:lnSpc>
                <a:spcPts val="5250"/>
              </a:lnSpc>
            </a:pPr>
            <a:r>
              <a:rPr lang="en-US" sz="4187">
                <a:solidFill>
                  <a:srgbClr val="3257B8"/>
                </a:solidFill>
                <a:latin typeface="Canva Sans"/>
                <a:ea typeface="Canva Sans"/>
                <a:cs typeface="Canva Sans"/>
                <a:sym typeface="Canva Sans"/>
              </a:rPr>
              <a:t>Step 1: Assess Your Portfolio Foundation</a:t>
            </a:r>
          </a:p>
        </p:txBody>
      </p:sp>
      <p:grpSp>
        <p:nvGrpSpPr>
          <p:cNvPr name="Group 7" id="7"/>
          <p:cNvGrpSpPr/>
          <p:nvPr/>
        </p:nvGrpSpPr>
        <p:grpSpPr>
          <a:xfrm rot="0">
            <a:off x="907405" y="1936997"/>
            <a:ext cx="484883" cy="484883"/>
            <a:chOff x="0" y="0"/>
            <a:chExt cx="646510" cy="646510"/>
          </a:xfrm>
        </p:grpSpPr>
        <p:sp>
          <p:nvSpPr>
            <p:cNvPr name="Freeform 8" id="8"/>
            <p:cNvSpPr/>
            <p:nvPr/>
          </p:nvSpPr>
          <p:spPr>
            <a:xfrm flipH="false" flipV="false" rot="0">
              <a:off x="0" y="0"/>
              <a:ext cx="646430" cy="646557"/>
            </a:xfrm>
            <a:custGeom>
              <a:avLst/>
              <a:gdLst/>
              <a:ahLst/>
              <a:cxnLst/>
              <a:rect r="r" b="b" t="t" l="l"/>
              <a:pathLst>
                <a:path h="646557" w="646430">
                  <a:moveTo>
                    <a:pt x="0" y="43053"/>
                  </a:moveTo>
                  <a:cubicBezTo>
                    <a:pt x="0" y="19304"/>
                    <a:pt x="19304" y="0"/>
                    <a:pt x="43053" y="0"/>
                  </a:cubicBezTo>
                  <a:lnTo>
                    <a:pt x="603377" y="0"/>
                  </a:lnTo>
                  <a:cubicBezTo>
                    <a:pt x="627126" y="0"/>
                    <a:pt x="646430" y="19304"/>
                    <a:pt x="646430" y="43053"/>
                  </a:cubicBezTo>
                  <a:lnTo>
                    <a:pt x="646430" y="603377"/>
                  </a:lnTo>
                  <a:cubicBezTo>
                    <a:pt x="646430" y="627126"/>
                    <a:pt x="627126" y="646430"/>
                    <a:pt x="603377" y="646430"/>
                  </a:cubicBezTo>
                  <a:lnTo>
                    <a:pt x="43053" y="646430"/>
                  </a:lnTo>
                  <a:cubicBezTo>
                    <a:pt x="19304" y="646557"/>
                    <a:pt x="0" y="627253"/>
                    <a:pt x="0" y="603377"/>
                  </a:cubicBezTo>
                  <a:close/>
                </a:path>
              </a:pathLst>
            </a:custGeom>
            <a:solidFill>
              <a:srgbClr val="E9ECF2"/>
            </a:solidFill>
          </p:spPr>
        </p:sp>
      </p:grpSp>
      <p:sp>
        <p:nvSpPr>
          <p:cNvPr name="TextBox 9" id="9"/>
          <p:cNvSpPr txBox="true"/>
          <p:nvPr/>
        </p:nvSpPr>
        <p:spPr>
          <a:xfrm rot="0">
            <a:off x="1607790" y="1927472"/>
            <a:ext cx="4630327" cy="350652"/>
          </a:xfrm>
          <a:prstGeom prst="rect">
            <a:avLst/>
          </a:prstGeom>
        </p:spPr>
        <p:txBody>
          <a:bodyPr anchor="t" rtlCol="false" tIns="0" lIns="0" bIns="0" rIns="0">
            <a:spAutoFit/>
          </a:bodyPr>
          <a:lstStyle/>
          <a:p>
            <a:pPr algn="l">
              <a:lnSpc>
                <a:spcPts val="2879"/>
              </a:lnSpc>
            </a:pPr>
            <a:r>
              <a:rPr lang="en-US" sz="2262">
                <a:solidFill>
                  <a:srgbClr val="15213F"/>
                </a:solidFill>
                <a:latin typeface="Canva Sans"/>
                <a:ea typeface="Canva Sans"/>
                <a:cs typeface="Canva Sans"/>
                <a:sym typeface="Canva Sans"/>
              </a:rPr>
              <a:t>Portfolio Size Analysis</a:t>
            </a:r>
          </a:p>
        </p:txBody>
      </p:sp>
      <p:sp>
        <p:nvSpPr>
          <p:cNvPr name="TextBox 10" id="10"/>
          <p:cNvSpPr txBox="true"/>
          <p:nvPr/>
        </p:nvSpPr>
        <p:spPr>
          <a:xfrm rot="0">
            <a:off x="1607790" y="2412950"/>
            <a:ext cx="8973145" cy="744091"/>
          </a:xfrm>
          <a:prstGeom prst="rect">
            <a:avLst/>
          </a:prstGeom>
        </p:spPr>
        <p:txBody>
          <a:bodyPr anchor="t" rtlCol="false" tIns="0" lIns="0" bIns="0" rIns="0">
            <a:spAutoFit/>
          </a:bodyPr>
          <a:lstStyle/>
          <a:p>
            <a:pPr algn="l">
              <a:lnSpc>
                <a:spcPts val="3006"/>
              </a:lnSpc>
            </a:pPr>
            <a:r>
              <a:rPr lang="en-US" sz="1887">
                <a:solidFill>
                  <a:srgbClr val="15213F"/>
                </a:solidFill>
                <a:latin typeface="Canva Sans"/>
                <a:ea typeface="Canva Sans"/>
                <a:cs typeface="Canva Sans"/>
                <a:sym typeface="Canva Sans"/>
              </a:rPr>
              <a:t>How many units do you currently manage? Properties under 50 units have different needs than large-scale operations with 200+ units.</a:t>
            </a:r>
          </a:p>
        </p:txBody>
      </p:sp>
      <p:grpSp>
        <p:nvGrpSpPr>
          <p:cNvPr name="Group 11" id="11"/>
          <p:cNvGrpSpPr/>
          <p:nvPr/>
        </p:nvGrpSpPr>
        <p:grpSpPr>
          <a:xfrm rot="0">
            <a:off x="907405" y="3683496"/>
            <a:ext cx="484883" cy="484882"/>
            <a:chOff x="0" y="0"/>
            <a:chExt cx="646510" cy="646510"/>
          </a:xfrm>
        </p:grpSpPr>
        <p:sp>
          <p:nvSpPr>
            <p:cNvPr name="Freeform 12" id="12"/>
            <p:cNvSpPr/>
            <p:nvPr/>
          </p:nvSpPr>
          <p:spPr>
            <a:xfrm flipH="false" flipV="false" rot="0">
              <a:off x="0" y="0"/>
              <a:ext cx="646430" cy="646557"/>
            </a:xfrm>
            <a:custGeom>
              <a:avLst/>
              <a:gdLst/>
              <a:ahLst/>
              <a:cxnLst/>
              <a:rect r="r" b="b" t="t" l="l"/>
              <a:pathLst>
                <a:path h="646557" w="646430">
                  <a:moveTo>
                    <a:pt x="0" y="43053"/>
                  </a:moveTo>
                  <a:cubicBezTo>
                    <a:pt x="0" y="19304"/>
                    <a:pt x="19304" y="0"/>
                    <a:pt x="43053" y="0"/>
                  </a:cubicBezTo>
                  <a:lnTo>
                    <a:pt x="603377" y="0"/>
                  </a:lnTo>
                  <a:cubicBezTo>
                    <a:pt x="627126" y="0"/>
                    <a:pt x="646430" y="19304"/>
                    <a:pt x="646430" y="43053"/>
                  </a:cubicBezTo>
                  <a:lnTo>
                    <a:pt x="646430" y="603377"/>
                  </a:lnTo>
                  <a:cubicBezTo>
                    <a:pt x="646430" y="627126"/>
                    <a:pt x="627126" y="646430"/>
                    <a:pt x="603377" y="646430"/>
                  </a:cubicBezTo>
                  <a:lnTo>
                    <a:pt x="43053" y="646430"/>
                  </a:lnTo>
                  <a:cubicBezTo>
                    <a:pt x="19304" y="646557"/>
                    <a:pt x="0" y="627253"/>
                    <a:pt x="0" y="603377"/>
                  </a:cubicBezTo>
                  <a:close/>
                </a:path>
              </a:pathLst>
            </a:custGeom>
            <a:solidFill>
              <a:srgbClr val="E9ECF2"/>
            </a:solidFill>
          </p:spPr>
        </p:sp>
      </p:grpSp>
      <p:sp>
        <p:nvSpPr>
          <p:cNvPr name="TextBox 13" id="13"/>
          <p:cNvSpPr txBox="true"/>
          <p:nvPr/>
        </p:nvSpPr>
        <p:spPr>
          <a:xfrm rot="0">
            <a:off x="1607790" y="3673971"/>
            <a:ext cx="4630327" cy="350652"/>
          </a:xfrm>
          <a:prstGeom prst="rect">
            <a:avLst/>
          </a:prstGeom>
        </p:spPr>
        <p:txBody>
          <a:bodyPr anchor="t" rtlCol="false" tIns="0" lIns="0" bIns="0" rIns="0">
            <a:spAutoFit/>
          </a:bodyPr>
          <a:lstStyle/>
          <a:p>
            <a:pPr algn="l">
              <a:lnSpc>
                <a:spcPts val="2879"/>
              </a:lnSpc>
            </a:pPr>
            <a:r>
              <a:rPr lang="en-US" sz="2262">
                <a:solidFill>
                  <a:srgbClr val="15213F"/>
                </a:solidFill>
                <a:latin typeface="Canva Sans"/>
                <a:ea typeface="Canva Sans"/>
                <a:cs typeface="Canva Sans"/>
                <a:sym typeface="Canva Sans"/>
              </a:rPr>
              <a:t>Property Type Complexity</a:t>
            </a:r>
          </a:p>
        </p:txBody>
      </p:sp>
      <p:sp>
        <p:nvSpPr>
          <p:cNvPr name="TextBox 14" id="14"/>
          <p:cNvSpPr txBox="true"/>
          <p:nvPr/>
        </p:nvSpPr>
        <p:spPr>
          <a:xfrm rot="0">
            <a:off x="1607790" y="4159449"/>
            <a:ext cx="8973145" cy="744091"/>
          </a:xfrm>
          <a:prstGeom prst="rect">
            <a:avLst/>
          </a:prstGeom>
        </p:spPr>
        <p:txBody>
          <a:bodyPr anchor="t" rtlCol="false" tIns="0" lIns="0" bIns="0" rIns="0">
            <a:spAutoFit/>
          </a:bodyPr>
          <a:lstStyle/>
          <a:p>
            <a:pPr algn="l">
              <a:lnSpc>
                <a:spcPts val="3006"/>
              </a:lnSpc>
            </a:pPr>
            <a:r>
              <a:rPr lang="en-US" sz="1887">
                <a:solidFill>
                  <a:srgbClr val="15213F"/>
                </a:solidFill>
                <a:latin typeface="Canva Sans"/>
                <a:ea typeface="Canva Sans"/>
                <a:cs typeface="Canva Sans"/>
                <a:sym typeface="Canva Sans"/>
              </a:rPr>
              <a:t>Are you managing residential, commercial, mixed-use, or specialized properties? Each type requires different compliance and reporting standards.</a:t>
            </a:r>
          </a:p>
        </p:txBody>
      </p:sp>
      <p:grpSp>
        <p:nvGrpSpPr>
          <p:cNvPr name="Group 15" id="15"/>
          <p:cNvGrpSpPr/>
          <p:nvPr/>
        </p:nvGrpSpPr>
        <p:grpSpPr>
          <a:xfrm rot="0">
            <a:off x="907405" y="5429994"/>
            <a:ext cx="484883" cy="484883"/>
            <a:chOff x="0" y="0"/>
            <a:chExt cx="646510" cy="646510"/>
          </a:xfrm>
        </p:grpSpPr>
        <p:sp>
          <p:nvSpPr>
            <p:cNvPr name="Freeform 16" id="16"/>
            <p:cNvSpPr/>
            <p:nvPr/>
          </p:nvSpPr>
          <p:spPr>
            <a:xfrm flipH="false" flipV="false" rot="0">
              <a:off x="0" y="0"/>
              <a:ext cx="646430" cy="646557"/>
            </a:xfrm>
            <a:custGeom>
              <a:avLst/>
              <a:gdLst/>
              <a:ahLst/>
              <a:cxnLst/>
              <a:rect r="r" b="b" t="t" l="l"/>
              <a:pathLst>
                <a:path h="646557" w="646430">
                  <a:moveTo>
                    <a:pt x="0" y="43053"/>
                  </a:moveTo>
                  <a:cubicBezTo>
                    <a:pt x="0" y="19304"/>
                    <a:pt x="19304" y="0"/>
                    <a:pt x="43053" y="0"/>
                  </a:cubicBezTo>
                  <a:lnTo>
                    <a:pt x="603377" y="0"/>
                  </a:lnTo>
                  <a:cubicBezTo>
                    <a:pt x="627126" y="0"/>
                    <a:pt x="646430" y="19304"/>
                    <a:pt x="646430" y="43053"/>
                  </a:cubicBezTo>
                  <a:lnTo>
                    <a:pt x="646430" y="603377"/>
                  </a:lnTo>
                  <a:cubicBezTo>
                    <a:pt x="646430" y="627126"/>
                    <a:pt x="627126" y="646430"/>
                    <a:pt x="603377" y="646430"/>
                  </a:cubicBezTo>
                  <a:lnTo>
                    <a:pt x="43053" y="646430"/>
                  </a:lnTo>
                  <a:cubicBezTo>
                    <a:pt x="19304" y="646557"/>
                    <a:pt x="0" y="627253"/>
                    <a:pt x="0" y="603377"/>
                  </a:cubicBezTo>
                  <a:close/>
                </a:path>
              </a:pathLst>
            </a:custGeom>
            <a:solidFill>
              <a:srgbClr val="E9ECF2"/>
            </a:solidFill>
          </p:spPr>
        </p:sp>
      </p:grpSp>
      <p:sp>
        <p:nvSpPr>
          <p:cNvPr name="TextBox 17" id="17"/>
          <p:cNvSpPr txBox="true"/>
          <p:nvPr/>
        </p:nvSpPr>
        <p:spPr>
          <a:xfrm rot="0">
            <a:off x="1607790" y="5420469"/>
            <a:ext cx="2694086" cy="350652"/>
          </a:xfrm>
          <a:prstGeom prst="rect">
            <a:avLst/>
          </a:prstGeom>
        </p:spPr>
        <p:txBody>
          <a:bodyPr anchor="t" rtlCol="false" tIns="0" lIns="0" bIns="0" rIns="0">
            <a:spAutoFit/>
          </a:bodyPr>
          <a:lstStyle/>
          <a:p>
            <a:pPr algn="l">
              <a:lnSpc>
                <a:spcPts val="2879"/>
              </a:lnSpc>
            </a:pPr>
            <a:r>
              <a:rPr lang="en-US" sz="2262">
                <a:solidFill>
                  <a:srgbClr val="15213F"/>
                </a:solidFill>
                <a:latin typeface="Canva Sans"/>
                <a:ea typeface="Canva Sans"/>
                <a:cs typeface="Canva Sans"/>
                <a:sym typeface="Canva Sans"/>
              </a:rPr>
              <a:t>Investor Structure</a:t>
            </a:r>
          </a:p>
        </p:txBody>
      </p:sp>
      <p:sp>
        <p:nvSpPr>
          <p:cNvPr name="TextBox 18" id="18"/>
          <p:cNvSpPr txBox="true"/>
          <p:nvPr/>
        </p:nvSpPr>
        <p:spPr>
          <a:xfrm rot="0">
            <a:off x="1607790" y="5905946"/>
            <a:ext cx="8973145" cy="744091"/>
          </a:xfrm>
          <a:prstGeom prst="rect">
            <a:avLst/>
          </a:prstGeom>
        </p:spPr>
        <p:txBody>
          <a:bodyPr anchor="t" rtlCol="false" tIns="0" lIns="0" bIns="0" rIns="0">
            <a:spAutoFit/>
          </a:bodyPr>
          <a:lstStyle/>
          <a:p>
            <a:pPr algn="l">
              <a:lnSpc>
                <a:spcPts val="3006"/>
              </a:lnSpc>
            </a:pPr>
            <a:r>
              <a:rPr lang="en-US" sz="1887">
                <a:solidFill>
                  <a:srgbClr val="15213F"/>
                </a:solidFill>
                <a:latin typeface="Canva Sans"/>
                <a:ea typeface="Canva Sans"/>
                <a:cs typeface="Canva Sans"/>
                <a:sym typeface="Canva Sans"/>
              </a:rPr>
              <a:t>Do you have multiple investor groups requiring separate reporting? Complex ownership structures demand sophisticated accounting capabilities.</a:t>
            </a:r>
          </a:p>
        </p:txBody>
      </p:sp>
      <p:grpSp>
        <p:nvGrpSpPr>
          <p:cNvPr name="Group 19" id="19"/>
          <p:cNvGrpSpPr/>
          <p:nvPr/>
        </p:nvGrpSpPr>
        <p:grpSpPr>
          <a:xfrm rot="0">
            <a:off x="907405" y="7176493"/>
            <a:ext cx="484883" cy="484883"/>
            <a:chOff x="0" y="0"/>
            <a:chExt cx="646510" cy="646510"/>
          </a:xfrm>
        </p:grpSpPr>
        <p:sp>
          <p:nvSpPr>
            <p:cNvPr name="Freeform 20" id="20"/>
            <p:cNvSpPr/>
            <p:nvPr/>
          </p:nvSpPr>
          <p:spPr>
            <a:xfrm flipH="false" flipV="false" rot="0">
              <a:off x="0" y="0"/>
              <a:ext cx="646430" cy="646557"/>
            </a:xfrm>
            <a:custGeom>
              <a:avLst/>
              <a:gdLst/>
              <a:ahLst/>
              <a:cxnLst/>
              <a:rect r="r" b="b" t="t" l="l"/>
              <a:pathLst>
                <a:path h="646557" w="646430">
                  <a:moveTo>
                    <a:pt x="0" y="43053"/>
                  </a:moveTo>
                  <a:cubicBezTo>
                    <a:pt x="0" y="19304"/>
                    <a:pt x="19304" y="0"/>
                    <a:pt x="43053" y="0"/>
                  </a:cubicBezTo>
                  <a:lnTo>
                    <a:pt x="603377" y="0"/>
                  </a:lnTo>
                  <a:cubicBezTo>
                    <a:pt x="627126" y="0"/>
                    <a:pt x="646430" y="19304"/>
                    <a:pt x="646430" y="43053"/>
                  </a:cubicBezTo>
                  <a:lnTo>
                    <a:pt x="646430" y="603377"/>
                  </a:lnTo>
                  <a:cubicBezTo>
                    <a:pt x="646430" y="627126"/>
                    <a:pt x="627126" y="646430"/>
                    <a:pt x="603377" y="646430"/>
                  </a:cubicBezTo>
                  <a:lnTo>
                    <a:pt x="43053" y="646430"/>
                  </a:lnTo>
                  <a:cubicBezTo>
                    <a:pt x="19304" y="646557"/>
                    <a:pt x="0" y="627253"/>
                    <a:pt x="0" y="603377"/>
                  </a:cubicBezTo>
                  <a:close/>
                </a:path>
              </a:pathLst>
            </a:custGeom>
            <a:solidFill>
              <a:srgbClr val="E9ECF2"/>
            </a:solidFill>
          </p:spPr>
        </p:sp>
      </p:grpSp>
      <p:sp>
        <p:nvSpPr>
          <p:cNvPr name="TextBox 21" id="21"/>
          <p:cNvSpPr txBox="true"/>
          <p:nvPr/>
        </p:nvSpPr>
        <p:spPr>
          <a:xfrm rot="0">
            <a:off x="1607790" y="7166968"/>
            <a:ext cx="2694086" cy="350652"/>
          </a:xfrm>
          <a:prstGeom prst="rect">
            <a:avLst/>
          </a:prstGeom>
        </p:spPr>
        <p:txBody>
          <a:bodyPr anchor="t" rtlCol="false" tIns="0" lIns="0" bIns="0" rIns="0">
            <a:spAutoFit/>
          </a:bodyPr>
          <a:lstStyle/>
          <a:p>
            <a:pPr algn="l">
              <a:lnSpc>
                <a:spcPts val="2879"/>
              </a:lnSpc>
            </a:pPr>
            <a:r>
              <a:rPr lang="en-US" sz="2262">
                <a:solidFill>
                  <a:srgbClr val="15213F"/>
                </a:solidFill>
                <a:latin typeface="Canva Sans"/>
                <a:ea typeface="Canva Sans"/>
                <a:cs typeface="Canva Sans"/>
                <a:sym typeface="Canva Sans"/>
              </a:rPr>
              <a:t>Growth Trajectory</a:t>
            </a:r>
          </a:p>
        </p:txBody>
      </p:sp>
      <p:sp>
        <p:nvSpPr>
          <p:cNvPr name="TextBox 22" id="22"/>
          <p:cNvSpPr txBox="true"/>
          <p:nvPr/>
        </p:nvSpPr>
        <p:spPr>
          <a:xfrm rot="0">
            <a:off x="1607790" y="7652445"/>
            <a:ext cx="8973145" cy="744091"/>
          </a:xfrm>
          <a:prstGeom prst="rect">
            <a:avLst/>
          </a:prstGeom>
        </p:spPr>
        <p:txBody>
          <a:bodyPr anchor="t" rtlCol="false" tIns="0" lIns="0" bIns="0" rIns="0">
            <a:spAutoFit/>
          </a:bodyPr>
          <a:lstStyle/>
          <a:p>
            <a:pPr algn="l">
              <a:lnSpc>
                <a:spcPts val="3006"/>
              </a:lnSpc>
            </a:pPr>
            <a:r>
              <a:rPr lang="en-US" sz="1887">
                <a:solidFill>
                  <a:srgbClr val="15213F"/>
                </a:solidFill>
                <a:latin typeface="Canva Sans"/>
                <a:ea typeface="Canva Sans"/>
                <a:cs typeface="Canva Sans"/>
                <a:sym typeface="Canva Sans"/>
              </a:rPr>
              <a:t>Are you planning to expand your portfolio within the next 2-3 years? Your solution needs to scale with your ambitions.</a:t>
            </a:r>
          </a:p>
        </p:txBody>
      </p:sp>
      <p:grpSp>
        <p:nvGrpSpPr>
          <p:cNvPr name="Group 23" id="23"/>
          <p:cNvGrpSpPr>
            <a:grpSpLocks noChangeAspect="true"/>
          </p:cNvGrpSpPr>
          <p:nvPr/>
        </p:nvGrpSpPr>
        <p:grpSpPr>
          <a:xfrm rot="0">
            <a:off x="11116121" y="1863030"/>
            <a:ext cx="5960120" cy="5960120"/>
            <a:chOff x="0" y="0"/>
            <a:chExt cx="7946827" cy="7946827"/>
          </a:xfrm>
        </p:grpSpPr>
        <p:sp>
          <p:nvSpPr>
            <p:cNvPr name="Freeform 24" id="24"/>
            <p:cNvSpPr/>
            <p:nvPr/>
          </p:nvSpPr>
          <p:spPr>
            <a:xfrm flipH="false" flipV="false" rot="0">
              <a:off x="0" y="0"/>
              <a:ext cx="7946771" cy="7946771"/>
            </a:xfrm>
            <a:custGeom>
              <a:avLst/>
              <a:gdLst/>
              <a:ahLst/>
              <a:cxnLst/>
              <a:rect r="r" b="b" t="t" l="l"/>
              <a:pathLst>
                <a:path h="7946771" w="7946771">
                  <a:moveTo>
                    <a:pt x="0" y="0"/>
                  </a:moveTo>
                  <a:lnTo>
                    <a:pt x="7946771" y="0"/>
                  </a:lnTo>
                  <a:lnTo>
                    <a:pt x="7946771" y="7946771"/>
                  </a:lnTo>
                  <a:lnTo>
                    <a:pt x="0" y="7946771"/>
                  </a:lnTo>
                  <a:lnTo>
                    <a:pt x="0" y="0"/>
                  </a:lnTo>
                  <a:close/>
                </a:path>
              </a:pathLst>
            </a:custGeom>
            <a:blipFill>
              <a:blip r:embed="rId3"/>
              <a:stretch>
                <a:fillRect l="-44769" t="0" r="-55230" b="0"/>
              </a:stretch>
            </a:blipFill>
          </p:spPr>
        </p:sp>
      </p:grpSp>
      <p:grpSp>
        <p:nvGrpSpPr>
          <p:cNvPr name="Group 25" id="25"/>
          <p:cNvGrpSpPr/>
          <p:nvPr/>
        </p:nvGrpSpPr>
        <p:grpSpPr>
          <a:xfrm rot="0">
            <a:off x="11116121" y="8065591"/>
            <a:ext cx="6273850" cy="1949798"/>
            <a:chOff x="0" y="0"/>
            <a:chExt cx="8365133" cy="2599730"/>
          </a:xfrm>
        </p:grpSpPr>
        <p:sp>
          <p:nvSpPr>
            <p:cNvPr name="Freeform 26" id="26"/>
            <p:cNvSpPr/>
            <p:nvPr/>
          </p:nvSpPr>
          <p:spPr>
            <a:xfrm flipH="false" flipV="false" rot="0">
              <a:off x="0" y="0"/>
              <a:ext cx="8365110" cy="2599690"/>
            </a:xfrm>
            <a:custGeom>
              <a:avLst/>
              <a:gdLst/>
              <a:ahLst/>
              <a:cxnLst/>
              <a:rect r="r" b="b" t="t" l="l"/>
              <a:pathLst>
                <a:path h="2599690" w="8365110">
                  <a:moveTo>
                    <a:pt x="0" y="43053"/>
                  </a:moveTo>
                  <a:cubicBezTo>
                    <a:pt x="0" y="19304"/>
                    <a:pt x="19304" y="0"/>
                    <a:pt x="43053" y="0"/>
                  </a:cubicBezTo>
                  <a:lnTo>
                    <a:pt x="8322056" y="0"/>
                  </a:lnTo>
                  <a:cubicBezTo>
                    <a:pt x="8345805" y="0"/>
                    <a:pt x="8365110" y="19304"/>
                    <a:pt x="8365110" y="43053"/>
                  </a:cubicBezTo>
                  <a:lnTo>
                    <a:pt x="8365110" y="2556637"/>
                  </a:lnTo>
                  <a:cubicBezTo>
                    <a:pt x="8365110" y="2580386"/>
                    <a:pt x="8345805" y="2599690"/>
                    <a:pt x="8322056" y="2599690"/>
                  </a:cubicBezTo>
                  <a:lnTo>
                    <a:pt x="43053" y="2599690"/>
                  </a:lnTo>
                  <a:cubicBezTo>
                    <a:pt x="19304" y="2599690"/>
                    <a:pt x="0" y="2580386"/>
                    <a:pt x="0" y="2556637"/>
                  </a:cubicBezTo>
                  <a:close/>
                </a:path>
              </a:pathLst>
            </a:custGeom>
            <a:solidFill>
              <a:srgbClr val="C3CFEF"/>
            </a:solidFill>
          </p:spPr>
        </p:sp>
      </p:grpSp>
      <p:grpSp>
        <p:nvGrpSpPr>
          <p:cNvPr name="Group 27" id="27"/>
          <p:cNvGrpSpPr>
            <a:grpSpLocks noChangeAspect="true"/>
          </p:cNvGrpSpPr>
          <p:nvPr/>
        </p:nvGrpSpPr>
        <p:grpSpPr>
          <a:xfrm rot="0">
            <a:off x="11331625" y="8384530"/>
            <a:ext cx="269379" cy="215504"/>
            <a:chOff x="0" y="0"/>
            <a:chExt cx="359172" cy="287338"/>
          </a:xfrm>
        </p:grpSpPr>
        <p:sp>
          <p:nvSpPr>
            <p:cNvPr name="Freeform 28" id="28" descr="preencoded.png"/>
            <p:cNvSpPr/>
            <p:nvPr/>
          </p:nvSpPr>
          <p:spPr>
            <a:xfrm flipH="false" flipV="false" rot="0">
              <a:off x="0" y="0"/>
              <a:ext cx="359156" cy="287401"/>
            </a:xfrm>
            <a:custGeom>
              <a:avLst/>
              <a:gdLst/>
              <a:ahLst/>
              <a:cxnLst/>
              <a:rect r="r" b="b" t="t" l="l"/>
              <a:pathLst>
                <a:path h="287401" w="359156">
                  <a:moveTo>
                    <a:pt x="0" y="0"/>
                  </a:moveTo>
                  <a:lnTo>
                    <a:pt x="359156" y="0"/>
                  </a:lnTo>
                  <a:lnTo>
                    <a:pt x="359156" y="287401"/>
                  </a:lnTo>
                  <a:lnTo>
                    <a:pt x="0" y="287401"/>
                  </a:lnTo>
                  <a:lnTo>
                    <a:pt x="0" y="0"/>
                  </a:lnTo>
                  <a:close/>
                </a:path>
              </a:pathLst>
            </a:custGeom>
            <a:blipFill>
              <a:blip r:embed="rId4"/>
              <a:stretch>
                <a:fillRect l="0" t="-1338" r="-4" b="-1317"/>
              </a:stretch>
            </a:blipFill>
          </p:spPr>
        </p:sp>
      </p:grpSp>
      <p:sp>
        <p:nvSpPr>
          <p:cNvPr name="TextBox 29" id="29"/>
          <p:cNvSpPr txBox="true"/>
          <p:nvPr/>
        </p:nvSpPr>
        <p:spPr>
          <a:xfrm rot="0">
            <a:off x="11816506" y="8277820"/>
            <a:ext cx="5357961" cy="1377429"/>
          </a:xfrm>
          <a:prstGeom prst="rect">
            <a:avLst/>
          </a:prstGeom>
        </p:spPr>
        <p:txBody>
          <a:bodyPr anchor="t" rtlCol="false" tIns="0" lIns="0" bIns="0" rIns="0">
            <a:spAutoFit/>
          </a:bodyPr>
          <a:lstStyle/>
          <a:p>
            <a:pPr algn="l">
              <a:lnSpc>
                <a:spcPts val="2846"/>
              </a:lnSpc>
            </a:pPr>
            <a:r>
              <a:rPr lang="en-US" sz="1787" b="true">
                <a:solidFill>
                  <a:srgbClr val="000000"/>
                </a:solidFill>
                <a:latin typeface="Canva Sans Bold"/>
                <a:ea typeface="Canva Sans Bold"/>
                <a:cs typeface="Canva Sans Bold"/>
                <a:sym typeface="Canva Sans Bold"/>
              </a:rPr>
              <a:t>Pro Tip:</a:t>
            </a:r>
            <a:r>
              <a:rPr lang="en-US" sz="1787">
                <a:solidFill>
                  <a:srgbClr val="000000"/>
                </a:solidFill>
                <a:latin typeface="Canva Sans"/>
                <a:ea typeface="Canva Sans"/>
                <a:cs typeface="Canva Sans"/>
                <a:sym typeface="Canva Sans"/>
              </a:rPr>
              <a:t> Portfolios with mixed property types or multiple investor groups typically benefit most from hybrid solutions that combine automated management with expert accounting oversight.</a:t>
            </a:r>
          </a:p>
        </p:txBody>
      </p:sp>
      <p:sp>
        <p:nvSpPr>
          <p:cNvPr name="Freeform 30" id="30"/>
          <p:cNvSpPr/>
          <p:nvPr/>
        </p:nvSpPr>
        <p:spPr>
          <a:xfrm flipH="false" flipV="false" rot="0">
            <a:off x="15173003" y="-278333"/>
            <a:ext cx="1903238" cy="1903238"/>
          </a:xfrm>
          <a:custGeom>
            <a:avLst/>
            <a:gdLst/>
            <a:ahLst/>
            <a:cxnLst/>
            <a:rect r="r" b="b" t="t" l="l"/>
            <a:pathLst>
              <a:path h="1903238" w="1903238">
                <a:moveTo>
                  <a:pt x="0" y="0"/>
                </a:moveTo>
                <a:lnTo>
                  <a:pt x="1903238" y="0"/>
                </a:lnTo>
                <a:lnTo>
                  <a:pt x="1903238" y="1903238"/>
                </a:lnTo>
                <a:lnTo>
                  <a:pt x="0" y="1903238"/>
                </a:lnTo>
                <a:lnTo>
                  <a:pt x="0" y="0"/>
                </a:lnTo>
                <a:close/>
              </a:path>
            </a:pathLst>
          </a:custGeom>
          <a:blipFill>
            <a:blip r:embed="rId5"/>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DF1F8"/>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BFCFE"/>
            </a:solidFill>
          </p:spPr>
        </p:sp>
      </p:grpSp>
      <p:grpSp>
        <p:nvGrpSpPr>
          <p:cNvPr name="Group 6" id="6"/>
          <p:cNvGrpSpPr>
            <a:grpSpLocks noChangeAspect="true"/>
          </p:cNvGrpSpPr>
          <p:nvPr/>
        </p:nvGrpSpPr>
        <p:grpSpPr>
          <a:xfrm rot="0">
            <a:off x="11430000" y="0"/>
            <a:ext cx="6858000" cy="10287000"/>
            <a:chOff x="0" y="0"/>
            <a:chExt cx="9144000" cy="13716000"/>
          </a:xfrm>
        </p:grpSpPr>
        <p:sp>
          <p:nvSpPr>
            <p:cNvPr name="Freeform 7" id="7"/>
            <p:cNvSpPr/>
            <p:nvPr/>
          </p:nvSpPr>
          <p:spPr>
            <a:xfrm flipH="false" flipV="false" rot="0">
              <a:off x="0" y="0"/>
              <a:ext cx="9144000" cy="13716000"/>
            </a:xfrm>
            <a:custGeom>
              <a:avLst/>
              <a:gdLst/>
              <a:ahLst/>
              <a:cxnLst/>
              <a:rect r="r" b="b" t="t" l="l"/>
              <a:pathLst>
                <a:path h="13716000" w="9144000">
                  <a:moveTo>
                    <a:pt x="0" y="0"/>
                  </a:moveTo>
                  <a:lnTo>
                    <a:pt x="9144000" y="0"/>
                  </a:lnTo>
                  <a:lnTo>
                    <a:pt x="9144000" y="13716000"/>
                  </a:lnTo>
                  <a:lnTo>
                    <a:pt x="0" y="13716000"/>
                  </a:lnTo>
                  <a:lnTo>
                    <a:pt x="0" y="0"/>
                  </a:lnTo>
                  <a:close/>
                </a:path>
              </a:pathLst>
            </a:custGeom>
            <a:blipFill>
              <a:blip r:embed="rId3"/>
              <a:stretch>
                <a:fillRect l="-97587" t="0" r="-27131" b="0"/>
              </a:stretch>
            </a:blipFill>
          </p:spPr>
        </p:sp>
      </p:grpSp>
      <p:grpSp>
        <p:nvGrpSpPr>
          <p:cNvPr name="Group 8" id="8"/>
          <p:cNvGrpSpPr/>
          <p:nvPr/>
        </p:nvGrpSpPr>
        <p:grpSpPr>
          <a:xfrm rot="0">
            <a:off x="980926" y="2224385"/>
            <a:ext cx="9468148" cy="1731764"/>
            <a:chOff x="0" y="0"/>
            <a:chExt cx="12624197" cy="2309018"/>
          </a:xfrm>
        </p:grpSpPr>
        <p:sp>
          <p:nvSpPr>
            <p:cNvPr name="Freeform 9" id="9"/>
            <p:cNvSpPr/>
            <p:nvPr/>
          </p:nvSpPr>
          <p:spPr>
            <a:xfrm flipH="false" flipV="false" rot="0">
              <a:off x="12700" y="12700"/>
              <a:ext cx="12598781" cy="2283587"/>
            </a:xfrm>
            <a:custGeom>
              <a:avLst/>
              <a:gdLst/>
              <a:ahLst/>
              <a:cxnLst/>
              <a:rect r="r" b="b" t="t" l="l"/>
              <a:pathLst>
                <a:path h="2283587" w="12598781">
                  <a:moveTo>
                    <a:pt x="0" y="34671"/>
                  </a:moveTo>
                  <a:cubicBezTo>
                    <a:pt x="0" y="15494"/>
                    <a:pt x="15621" y="0"/>
                    <a:pt x="34925" y="0"/>
                  </a:cubicBezTo>
                  <a:lnTo>
                    <a:pt x="12563856" y="0"/>
                  </a:lnTo>
                  <a:cubicBezTo>
                    <a:pt x="12583161" y="0"/>
                    <a:pt x="12598781" y="15494"/>
                    <a:pt x="12598781" y="34671"/>
                  </a:cubicBezTo>
                  <a:lnTo>
                    <a:pt x="12598781" y="2248916"/>
                  </a:lnTo>
                  <a:cubicBezTo>
                    <a:pt x="12598781" y="2268093"/>
                    <a:pt x="12583161" y="2283587"/>
                    <a:pt x="12563856" y="2283587"/>
                  </a:cubicBezTo>
                  <a:lnTo>
                    <a:pt x="34925" y="2283587"/>
                  </a:lnTo>
                  <a:cubicBezTo>
                    <a:pt x="15621" y="2283587"/>
                    <a:pt x="0" y="2268093"/>
                    <a:pt x="0" y="2248916"/>
                  </a:cubicBezTo>
                  <a:close/>
                </a:path>
              </a:pathLst>
            </a:custGeom>
            <a:solidFill>
              <a:srgbClr val="FBFCFE"/>
            </a:solidFill>
          </p:spPr>
        </p:sp>
        <p:sp>
          <p:nvSpPr>
            <p:cNvPr name="Freeform 10" id="10"/>
            <p:cNvSpPr/>
            <p:nvPr/>
          </p:nvSpPr>
          <p:spPr>
            <a:xfrm flipH="false" flipV="false" rot="0">
              <a:off x="0" y="0"/>
              <a:ext cx="12624181" cy="2308987"/>
            </a:xfrm>
            <a:custGeom>
              <a:avLst/>
              <a:gdLst/>
              <a:ahLst/>
              <a:cxnLst/>
              <a:rect r="r" b="b" t="t" l="l"/>
              <a:pathLst>
                <a:path h="2308987" w="12624181">
                  <a:moveTo>
                    <a:pt x="0" y="47371"/>
                  </a:moveTo>
                  <a:cubicBezTo>
                    <a:pt x="0" y="21082"/>
                    <a:pt x="21463" y="0"/>
                    <a:pt x="47625" y="0"/>
                  </a:cubicBezTo>
                  <a:lnTo>
                    <a:pt x="12576556" y="0"/>
                  </a:lnTo>
                  <a:lnTo>
                    <a:pt x="12576556" y="12700"/>
                  </a:lnTo>
                  <a:lnTo>
                    <a:pt x="12576556" y="0"/>
                  </a:lnTo>
                  <a:cubicBezTo>
                    <a:pt x="12602718" y="0"/>
                    <a:pt x="12624181" y="21082"/>
                    <a:pt x="12624181" y="47371"/>
                  </a:cubicBezTo>
                  <a:lnTo>
                    <a:pt x="12611481" y="47371"/>
                  </a:lnTo>
                  <a:lnTo>
                    <a:pt x="12624181" y="47371"/>
                  </a:lnTo>
                  <a:lnTo>
                    <a:pt x="12624181" y="2261616"/>
                  </a:lnTo>
                  <a:lnTo>
                    <a:pt x="12611481" y="2261616"/>
                  </a:lnTo>
                  <a:lnTo>
                    <a:pt x="12624181" y="2261616"/>
                  </a:lnTo>
                  <a:cubicBezTo>
                    <a:pt x="12624181" y="2287905"/>
                    <a:pt x="12602718" y="2308987"/>
                    <a:pt x="12576556" y="2308987"/>
                  </a:cubicBezTo>
                  <a:lnTo>
                    <a:pt x="12576556" y="2296287"/>
                  </a:lnTo>
                  <a:lnTo>
                    <a:pt x="12576556" y="2308987"/>
                  </a:lnTo>
                  <a:lnTo>
                    <a:pt x="47625" y="2308987"/>
                  </a:lnTo>
                  <a:lnTo>
                    <a:pt x="47625" y="2296287"/>
                  </a:lnTo>
                  <a:lnTo>
                    <a:pt x="47625" y="2308987"/>
                  </a:lnTo>
                  <a:cubicBezTo>
                    <a:pt x="21463" y="2308987"/>
                    <a:pt x="0" y="2287905"/>
                    <a:pt x="0" y="2261616"/>
                  </a:cubicBezTo>
                  <a:lnTo>
                    <a:pt x="0" y="47371"/>
                  </a:lnTo>
                  <a:lnTo>
                    <a:pt x="12700" y="47371"/>
                  </a:lnTo>
                  <a:lnTo>
                    <a:pt x="0" y="47371"/>
                  </a:lnTo>
                  <a:moveTo>
                    <a:pt x="25400" y="47371"/>
                  </a:moveTo>
                  <a:lnTo>
                    <a:pt x="25400" y="2261616"/>
                  </a:lnTo>
                  <a:lnTo>
                    <a:pt x="12700" y="2261616"/>
                  </a:lnTo>
                  <a:lnTo>
                    <a:pt x="25400" y="2261616"/>
                  </a:lnTo>
                  <a:cubicBezTo>
                    <a:pt x="25400" y="2273681"/>
                    <a:pt x="35306" y="2283587"/>
                    <a:pt x="47625" y="2283587"/>
                  </a:cubicBezTo>
                  <a:lnTo>
                    <a:pt x="12576556" y="2283587"/>
                  </a:lnTo>
                  <a:cubicBezTo>
                    <a:pt x="12589002" y="2283587"/>
                    <a:pt x="12598781" y="2273681"/>
                    <a:pt x="12598781" y="2261616"/>
                  </a:cubicBezTo>
                  <a:lnTo>
                    <a:pt x="12598781" y="47371"/>
                  </a:lnTo>
                  <a:cubicBezTo>
                    <a:pt x="12598781" y="35306"/>
                    <a:pt x="12588875" y="25400"/>
                    <a:pt x="12576556" y="25400"/>
                  </a:cubicBezTo>
                  <a:lnTo>
                    <a:pt x="47625" y="25400"/>
                  </a:lnTo>
                  <a:lnTo>
                    <a:pt x="47625" y="12700"/>
                  </a:lnTo>
                  <a:lnTo>
                    <a:pt x="47625" y="25400"/>
                  </a:lnTo>
                  <a:cubicBezTo>
                    <a:pt x="35306" y="25400"/>
                    <a:pt x="25400" y="35306"/>
                    <a:pt x="25400" y="47371"/>
                  </a:cubicBezTo>
                  <a:close/>
                </a:path>
              </a:pathLst>
            </a:custGeom>
            <a:solidFill>
              <a:srgbClr val="CFD2D8"/>
            </a:solidFill>
          </p:spPr>
        </p:sp>
      </p:grpSp>
      <p:grpSp>
        <p:nvGrpSpPr>
          <p:cNvPr name="Group 11" id="11"/>
          <p:cNvGrpSpPr/>
          <p:nvPr/>
        </p:nvGrpSpPr>
        <p:grpSpPr>
          <a:xfrm rot="0">
            <a:off x="980926" y="4110335"/>
            <a:ext cx="9468148" cy="1731764"/>
            <a:chOff x="0" y="0"/>
            <a:chExt cx="12624197" cy="2309018"/>
          </a:xfrm>
        </p:grpSpPr>
        <p:sp>
          <p:nvSpPr>
            <p:cNvPr name="Freeform 12" id="12"/>
            <p:cNvSpPr/>
            <p:nvPr/>
          </p:nvSpPr>
          <p:spPr>
            <a:xfrm flipH="false" flipV="false" rot="0">
              <a:off x="12700" y="12700"/>
              <a:ext cx="12598781" cy="2283587"/>
            </a:xfrm>
            <a:custGeom>
              <a:avLst/>
              <a:gdLst/>
              <a:ahLst/>
              <a:cxnLst/>
              <a:rect r="r" b="b" t="t" l="l"/>
              <a:pathLst>
                <a:path h="2283587" w="12598781">
                  <a:moveTo>
                    <a:pt x="0" y="34671"/>
                  </a:moveTo>
                  <a:cubicBezTo>
                    <a:pt x="0" y="15494"/>
                    <a:pt x="15621" y="0"/>
                    <a:pt x="34925" y="0"/>
                  </a:cubicBezTo>
                  <a:lnTo>
                    <a:pt x="12563856" y="0"/>
                  </a:lnTo>
                  <a:cubicBezTo>
                    <a:pt x="12583161" y="0"/>
                    <a:pt x="12598781" y="15494"/>
                    <a:pt x="12598781" y="34671"/>
                  </a:cubicBezTo>
                  <a:lnTo>
                    <a:pt x="12598781" y="2248916"/>
                  </a:lnTo>
                  <a:cubicBezTo>
                    <a:pt x="12598781" y="2268093"/>
                    <a:pt x="12583161" y="2283587"/>
                    <a:pt x="12563856" y="2283587"/>
                  </a:cubicBezTo>
                  <a:lnTo>
                    <a:pt x="34925" y="2283587"/>
                  </a:lnTo>
                  <a:cubicBezTo>
                    <a:pt x="15621" y="2283587"/>
                    <a:pt x="0" y="2268093"/>
                    <a:pt x="0" y="2248916"/>
                  </a:cubicBezTo>
                  <a:close/>
                </a:path>
              </a:pathLst>
            </a:custGeom>
            <a:solidFill>
              <a:srgbClr val="FBFCFE"/>
            </a:solidFill>
          </p:spPr>
        </p:sp>
        <p:sp>
          <p:nvSpPr>
            <p:cNvPr name="Freeform 13" id="13"/>
            <p:cNvSpPr/>
            <p:nvPr/>
          </p:nvSpPr>
          <p:spPr>
            <a:xfrm flipH="false" flipV="false" rot="0">
              <a:off x="0" y="0"/>
              <a:ext cx="12624181" cy="2308987"/>
            </a:xfrm>
            <a:custGeom>
              <a:avLst/>
              <a:gdLst/>
              <a:ahLst/>
              <a:cxnLst/>
              <a:rect r="r" b="b" t="t" l="l"/>
              <a:pathLst>
                <a:path h="2308987" w="12624181">
                  <a:moveTo>
                    <a:pt x="0" y="47371"/>
                  </a:moveTo>
                  <a:cubicBezTo>
                    <a:pt x="0" y="21082"/>
                    <a:pt x="21463" y="0"/>
                    <a:pt x="47625" y="0"/>
                  </a:cubicBezTo>
                  <a:lnTo>
                    <a:pt x="12576556" y="0"/>
                  </a:lnTo>
                  <a:lnTo>
                    <a:pt x="12576556" y="12700"/>
                  </a:lnTo>
                  <a:lnTo>
                    <a:pt x="12576556" y="0"/>
                  </a:lnTo>
                  <a:cubicBezTo>
                    <a:pt x="12602718" y="0"/>
                    <a:pt x="12624181" y="21082"/>
                    <a:pt x="12624181" y="47371"/>
                  </a:cubicBezTo>
                  <a:lnTo>
                    <a:pt x="12611481" y="47371"/>
                  </a:lnTo>
                  <a:lnTo>
                    <a:pt x="12624181" y="47371"/>
                  </a:lnTo>
                  <a:lnTo>
                    <a:pt x="12624181" y="2261616"/>
                  </a:lnTo>
                  <a:lnTo>
                    <a:pt x="12611481" y="2261616"/>
                  </a:lnTo>
                  <a:lnTo>
                    <a:pt x="12624181" y="2261616"/>
                  </a:lnTo>
                  <a:cubicBezTo>
                    <a:pt x="12624181" y="2287905"/>
                    <a:pt x="12602718" y="2308987"/>
                    <a:pt x="12576556" y="2308987"/>
                  </a:cubicBezTo>
                  <a:lnTo>
                    <a:pt x="12576556" y="2296287"/>
                  </a:lnTo>
                  <a:lnTo>
                    <a:pt x="12576556" y="2308987"/>
                  </a:lnTo>
                  <a:lnTo>
                    <a:pt x="47625" y="2308987"/>
                  </a:lnTo>
                  <a:lnTo>
                    <a:pt x="47625" y="2296287"/>
                  </a:lnTo>
                  <a:lnTo>
                    <a:pt x="47625" y="2308987"/>
                  </a:lnTo>
                  <a:cubicBezTo>
                    <a:pt x="21463" y="2308987"/>
                    <a:pt x="0" y="2287905"/>
                    <a:pt x="0" y="2261616"/>
                  </a:cubicBezTo>
                  <a:lnTo>
                    <a:pt x="0" y="47371"/>
                  </a:lnTo>
                  <a:lnTo>
                    <a:pt x="12700" y="47371"/>
                  </a:lnTo>
                  <a:lnTo>
                    <a:pt x="0" y="47371"/>
                  </a:lnTo>
                  <a:moveTo>
                    <a:pt x="25400" y="47371"/>
                  </a:moveTo>
                  <a:lnTo>
                    <a:pt x="25400" y="2261616"/>
                  </a:lnTo>
                  <a:lnTo>
                    <a:pt x="12700" y="2261616"/>
                  </a:lnTo>
                  <a:lnTo>
                    <a:pt x="25400" y="2261616"/>
                  </a:lnTo>
                  <a:cubicBezTo>
                    <a:pt x="25400" y="2273681"/>
                    <a:pt x="35306" y="2283587"/>
                    <a:pt x="47625" y="2283587"/>
                  </a:cubicBezTo>
                  <a:lnTo>
                    <a:pt x="12576556" y="2283587"/>
                  </a:lnTo>
                  <a:cubicBezTo>
                    <a:pt x="12589002" y="2283587"/>
                    <a:pt x="12598781" y="2273681"/>
                    <a:pt x="12598781" y="2261616"/>
                  </a:cubicBezTo>
                  <a:lnTo>
                    <a:pt x="12598781" y="47371"/>
                  </a:lnTo>
                  <a:cubicBezTo>
                    <a:pt x="12598781" y="35306"/>
                    <a:pt x="12588875" y="25400"/>
                    <a:pt x="12576556" y="25400"/>
                  </a:cubicBezTo>
                  <a:lnTo>
                    <a:pt x="47625" y="25400"/>
                  </a:lnTo>
                  <a:lnTo>
                    <a:pt x="47625" y="12700"/>
                  </a:lnTo>
                  <a:lnTo>
                    <a:pt x="47625" y="25400"/>
                  </a:lnTo>
                  <a:cubicBezTo>
                    <a:pt x="35306" y="25400"/>
                    <a:pt x="25400" y="35306"/>
                    <a:pt x="25400" y="47371"/>
                  </a:cubicBezTo>
                  <a:close/>
                </a:path>
              </a:pathLst>
            </a:custGeom>
            <a:solidFill>
              <a:srgbClr val="CFD2D8"/>
            </a:solidFill>
          </p:spPr>
        </p:sp>
      </p:grpSp>
      <p:grpSp>
        <p:nvGrpSpPr>
          <p:cNvPr name="Group 14" id="14"/>
          <p:cNvGrpSpPr/>
          <p:nvPr/>
        </p:nvGrpSpPr>
        <p:grpSpPr>
          <a:xfrm rot="0">
            <a:off x="980926" y="5996285"/>
            <a:ext cx="9468148" cy="1731764"/>
            <a:chOff x="0" y="0"/>
            <a:chExt cx="12624197" cy="2309018"/>
          </a:xfrm>
        </p:grpSpPr>
        <p:sp>
          <p:nvSpPr>
            <p:cNvPr name="Freeform 15" id="15"/>
            <p:cNvSpPr/>
            <p:nvPr/>
          </p:nvSpPr>
          <p:spPr>
            <a:xfrm flipH="false" flipV="false" rot="0">
              <a:off x="12700" y="12700"/>
              <a:ext cx="12598781" cy="2283587"/>
            </a:xfrm>
            <a:custGeom>
              <a:avLst/>
              <a:gdLst/>
              <a:ahLst/>
              <a:cxnLst/>
              <a:rect r="r" b="b" t="t" l="l"/>
              <a:pathLst>
                <a:path h="2283587" w="12598781">
                  <a:moveTo>
                    <a:pt x="0" y="34671"/>
                  </a:moveTo>
                  <a:cubicBezTo>
                    <a:pt x="0" y="15494"/>
                    <a:pt x="15621" y="0"/>
                    <a:pt x="34925" y="0"/>
                  </a:cubicBezTo>
                  <a:lnTo>
                    <a:pt x="12563856" y="0"/>
                  </a:lnTo>
                  <a:cubicBezTo>
                    <a:pt x="12583161" y="0"/>
                    <a:pt x="12598781" y="15494"/>
                    <a:pt x="12598781" y="34671"/>
                  </a:cubicBezTo>
                  <a:lnTo>
                    <a:pt x="12598781" y="2248916"/>
                  </a:lnTo>
                  <a:cubicBezTo>
                    <a:pt x="12598781" y="2268093"/>
                    <a:pt x="12583161" y="2283587"/>
                    <a:pt x="12563856" y="2283587"/>
                  </a:cubicBezTo>
                  <a:lnTo>
                    <a:pt x="34925" y="2283587"/>
                  </a:lnTo>
                  <a:cubicBezTo>
                    <a:pt x="15621" y="2283587"/>
                    <a:pt x="0" y="2268093"/>
                    <a:pt x="0" y="2248916"/>
                  </a:cubicBezTo>
                  <a:close/>
                </a:path>
              </a:pathLst>
            </a:custGeom>
            <a:solidFill>
              <a:srgbClr val="FBFCFE"/>
            </a:solidFill>
          </p:spPr>
        </p:sp>
        <p:sp>
          <p:nvSpPr>
            <p:cNvPr name="Freeform 16" id="16"/>
            <p:cNvSpPr/>
            <p:nvPr/>
          </p:nvSpPr>
          <p:spPr>
            <a:xfrm flipH="false" flipV="false" rot="0">
              <a:off x="0" y="0"/>
              <a:ext cx="12624181" cy="2308987"/>
            </a:xfrm>
            <a:custGeom>
              <a:avLst/>
              <a:gdLst/>
              <a:ahLst/>
              <a:cxnLst/>
              <a:rect r="r" b="b" t="t" l="l"/>
              <a:pathLst>
                <a:path h="2308987" w="12624181">
                  <a:moveTo>
                    <a:pt x="0" y="47371"/>
                  </a:moveTo>
                  <a:cubicBezTo>
                    <a:pt x="0" y="21082"/>
                    <a:pt x="21463" y="0"/>
                    <a:pt x="47625" y="0"/>
                  </a:cubicBezTo>
                  <a:lnTo>
                    <a:pt x="12576556" y="0"/>
                  </a:lnTo>
                  <a:lnTo>
                    <a:pt x="12576556" y="12700"/>
                  </a:lnTo>
                  <a:lnTo>
                    <a:pt x="12576556" y="0"/>
                  </a:lnTo>
                  <a:cubicBezTo>
                    <a:pt x="12602718" y="0"/>
                    <a:pt x="12624181" y="21082"/>
                    <a:pt x="12624181" y="47371"/>
                  </a:cubicBezTo>
                  <a:lnTo>
                    <a:pt x="12611481" y="47371"/>
                  </a:lnTo>
                  <a:lnTo>
                    <a:pt x="12624181" y="47371"/>
                  </a:lnTo>
                  <a:lnTo>
                    <a:pt x="12624181" y="2261616"/>
                  </a:lnTo>
                  <a:lnTo>
                    <a:pt x="12611481" y="2261616"/>
                  </a:lnTo>
                  <a:lnTo>
                    <a:pt x="12624181" y="2261616"/>
                  </a:lnTo>
                  <a:cubicBezTo>
                    <a:pt x="12624181" y="2287905"/>
                    <a:pt x="12602718" y="2308987"/>
                    <a:pt x="12576556" y="2308987"/>
                  </a:cubicBezTo>
                  <a:lnTo>
                    <a:pt x="12576556" y="2296287"/>
                  </a:lnTo>
                  <a:lnTo>
                    <a:pt x="12576556" y="2308987"/>
                  </a:lnTo>
                  <a:lnTo>
                    <a:pt x="47625" y="2308987"/>
                  </a:lnTo>
                  <a:lnTo>
                    <a:pt x="47625" y="2296287"/>
                  </a:lnTo>
                  <a:lnTo>
                    <a:pt x="47625" y="2308987"/>
                  </a:lnTo>
                  <a:cubicBezTo>
                    <a:pt x="21463" y="2308987"/>
                    <a:pt x="0" y="2287905"/>
                    <a:pt x="0" y="2261616"/>
                  </a:cubicBezTo>
                  <a:lnTo>
                    <a:pt x="0" y="47371"/>
                  </a:lnTo>
                  <a:lnTo>
                    <a:pt x="12700" y="47371"/>
                  </a:lnTo>
                  <a:lnTo>
                    <a:pt x="0" y="47371"/>
                  </a:lnTo>
                  <a:moveTo>
                    <a:pt x="25400" y="47371"/>
                  </a:moveTo>
                  <a:lnTo>
                    <a:pt x="25400" y="2261616"/>
                  </a:lnTo>
                  <a:lnTo>
                    <a:pt x="12700" y="2261616"/>
                  </a:lnTo>
                  <a:lnTo>
                    <a:pt x="25400" y="2261616"/>
                  </a:lnTo>
                  <a:cubicBezTo>
                    <a:pt x="25400" y="2273681"/>
                    <a:pt x="35306" y="2283587"/>
                    <a:pt x="47625" y="2283587"/>
                  </a:cubicBezTo>
                  <a:lnTo>
                    <a:pt x="12576556" y="2283587"/>
                  </a:lnTo>
                  <a:cubicBezTo>
                    <a:pt x="12589002" y="2283587"/>
                    <a:pt x="12598781" y="2273681"/>
                    <a:pt x="12598781" y="2261616"/>
                  </a:cubicBezTo>
                  <a:lnTo>
                    <a:pt x="12598781" y="47371"/>
                  </a:lnTo>
                  <a:cubicBezTo>
                    <a:pt x="12598781" y="35306"/>
                    <a:pt x="12588875" y="25400"/>
                    <a:pt x="12576556" y="25400"/>
                  </a:cubicBezTo>
                  <a:lnTo>
                    <a:pt x="47625" y="25400"/>
                  </a:lnTo>
                  <a:lnTo>
                    <a:pt x="47625" y="12700"/>
                  </a:lnTo>
                  <a:lnTo>
                    <a:pt x="47625" y="25400"/>
                  </a:lnTo>
                  <a:cubicBezTo>
                    <a:pt x="35306" y="25400"/>
                    <a:pt x="25400" y="35306"/>
                    <a:pt x="25400" y="47371"/>
                  </a:cubicBezTo>
                  <a:close/>
                </a:path>
              </a:pathLst>
            </a:custGeom>
            <a:solidFill>
              <a:srgbClr val="CFD2D8"/>
            </a:solidFill>
          </p:spPr>
        </p:sp>
      </p:grpSp>
      <p:grpSp>
        <p:nvGrpSpPr>
          <p:cNvPr name="Group 17" id="17"/>
          <p:cNvGrpSpPr/>
          <p:nvPr/>
        </p:nvGrpSpPr>
        <p:grpSpPr>
          <a:xfrm rot="0">
            <a:off x="980926" y="7882235"/>
            <a:ext cx="9468148" cy="1731764"/>
            <a:chOff x="0" y="0"/>
            <a:chExt cx="12624197" cy="2309018"/>
          </a:xfrm>
        </p:grpSpPr>
        <p:sp>
          <p:nvSpPr>
            <p:cNvPr name="Freeform 18" id="18"/>
            <p:cNvSpPr/>
            <p:nvPr/>
          </p:nvSpPr>
          <p:spPr>
            <a:xfrm flipH="false" flipV="false" rot="0">
              <a:off x="12700" y="12700"/>
              <a:ext cx="12598781" cy="2283587"/>
            </a:xfrm>
            <a:custGeom>
              <a:avLst/>
              <a:gdLst/>
              <a:ahLst/>
              <a:cxnLst/>
              <a:rect r="r" b="b" t="t" l="l"/>
              <a:pathLst>
                <a:path h="2283587" w="12598781">
                  <a:moveTo>
                    <a:pt x="0" y="34671"/>
                  </a:moveTo>
                  <a:cubicBezTo>
                    <a:pt x="0" y="15494"/>
                    <a:pt x="15621" y="0"/>
                    <a:pt x="34925" y="0"/>
                  </a:cubicBezTo>
                  <a:lnTo>
                    <a:pt x="12563856" y="0"/>
                  </a:lnTo>
                  <a:cubicBezTo>
                    <a:pt x="12583161" y="0"/>
                    <a:pt x="12598781" y="15494"/>
                    <a:pt x="12598781" y="34671"/>
                  </a:cubicBezTo>
                  <a:lnTo>
                    <a:pt x="12598781" y="2248916"/>
                  </a:lnTo>
                  <a:cubicBezTo>
                    <a:pt x="12598781" y="2268093"/>
                    <a:pt x="12583161" y="2283587"/>
                    <a:pt x="12563856" y="2283587"/>
                  </a:cubicBezTo>
                  <a:lnTo>
                    <a:pt x="34925" y="2283587"/>
                  </a:lnTo>
                  <a:cubicBezTo>
                    <a:pt x="15621" y="2283587"/>
                    <a:pt x="0" y="2268093"/>
                    <a:pt x="0" y="2248916"/>
                  </a:cubicBezTo>
                  <a:close/>
                </a:path>
              </a:pathLst>
            </a:custGeom>
            <a:solidFill>
              <a:srgbClr val="FBFCFE"/>
            </a:solidFill>
          </p:spPr>
        </p:sp>
        <p:sp>
          <p:nvSpPr>
            <p:cNvPr name="Freeform 19" id="19"/>
            <p:cNvSpPr/>
            <p:nvPr/>
          </p:nvSpPr>
          <p:spPr>
            <a:xfrm flipH="false" flipV="false" rot="0">
              <a:off x="0" y="0"/>
              <a:ext cx="12624181" cy="2308987"/>
            </a:xfrm>
            <a:custGeom>
              <a:avLst/>
              <a:gdLst/>
              <a:ahLst/>
              <a:cxnLst/>
              <a:rect r="r" b="b" t="t" l="l"/>
              <a:pathLst>
                <a:path h="2308987" w="12624181">
                  <a:moveTo>
                    <a:pt x="0" y="47371"/>
                  </a:moveTo>
                  <a:cubicBezTo>
                    <a:pt x="0" y="21082"/>
                    <a:pt x="21463" y="0"/>
                    <a:pt x="47625" y="0"/>
                  </a:cubicBezTo>
                  <a:lnTo>
                    <a:pt x="12576556" y="0"/>
                  </a:lnTo>
                  <a:lnTo>
                    <a:pt x="12576556" y="12700"/>
                  </a:lnTo>
                  <a:lnTo>
                    <a:pt x="12576556" y="0"/>
                  </a:lnTo>
                  <a:cubicBezTo>
                    <a:pt x="12602718" y="0"/>
                    <a:pt x="12624181" y="21082"/>
                    <a:pt x="12624181" y="47371"/>
                  </a:cubicBezTo>
                  <a:lnTo>
                    <a:pt x="12611481" y="47371"/>
                  </a:lnTo>
                  <a:lnTo>
                    <a:pt x="12624181" y="47371"/>
                  </a:lnTo>
                  <a:lnTo>
                    <a:pt x="12624181" y="2261616"/>
                  </a:lnTo>
                  <a:lnTo>
                    <a:pt x="12611481" y="2261616"/>
                  </a:lnTo>
                  <a:lnTo>
                    <a:pt x="12624181" y="2261616"/>
                  </a:lnTo>
                  <a:cubicBezTo>
                    <a:pt x="12624181" y="2287905"/>
                    <a:pt x="12602718" y="2308987"/>
                    <a:pt x="12576556" y="2308987"/>
                  </a:cubicBezTo>
                  <a:lnTo>
                    <a:pt x="12576556" y="2296287"/>
                  </a:lnTo>
                  <a:lnTo>
                    <a:pt x="12576556" y="2308987"/>
                  </a:lnTo>
                  <a:lnTo>
                    <a:pt x="47625" y="2308987"/>
                  </a:lnTo>
                  <a:lnTo>
                    <a:pt x="47625" y="2296287"/>
                  </a:lnTo>
                  <a:lnTo>
                    <a:pt x="47625" y="2308987"/>
                  </a:lnTo>
                  <a:cubicBezTo>
                    <a:pt x="21463" y="2308987"/>
                    <a:pt x="0" y="2287905"/>
                    <a:pt x="0" y="2261616"/>
                  </a:cubicBezTo>
                  <a:lnTo>
                    <a:pt x="0" y="47371"/>
                  </a:lnTo>
                  <a:lnTo>
                    <a:pt x="12700" y="47371"/>
                  </a:lnTo>
                  <a:lnTo>
                    <a:pt x="0" y="47371"/>
                  </a:lnTo>
                  <a:moveTo>
                    <a:pt x="25400" y="47371"/>
                  </a:moveTo>
                  <a:lnTo>
                    <a:pt x="25400" y="2261616"/>
                  </a:lnTo>
                  <a:lnTo>
                    <a:pt x="12700" y="2261616"/>
                  </a:lnTo>
                  <a:lnTo>
                    <a:pt x="25400" y="2261616"/>
                  </a:lnTo>
                  <a:cubicBezTo>
                    <a:pt x="25400" y="2273681"/>
                    <a:pt x="35306" y="2283587"/>
                    <a:pt x="47625" y="2283587"/>
                  </a:cubicBezTo>
                  <a:lnTo>
                    <a:pt x="12576556" y="2283587"/>
                  </a:lnTo>
                  <a:cubicBezTo>
                    <a:pt x="12589002" y="2283587"/>
                    <a:pt x="12598781" y="2273681"/>
                    <a:pt x="12598781" y="2261616"/>
                  </a:cubicBezTo>
                  <a:lnTo>
                    <a:pt x="12598781" y="47371"/>
                  </a:lnTo>
                  <a:cubicBezTo>
                    <a:pt x="12598781" y="35306"/>
                    <a:pt x="12588875" y="25400"/>
                    <a:pt x="12576556" y="25400"/>
                  </a:cubicBezTo>
                  <a:lnTo>
                    <a:pt x="47625" y="25400"/>
                  </a:lnTo>
                  <a:lnTo>
                    <a:pt x="47625" y="12700"/>
                  </a:lnTo>
                  <a:lnTo>
                    <a:pt x="47625" y="25400"/>
                  </a:lnTo>
                  <a:cubicBezTo>
                    <a:pt x="35306" y="25400"/>
                    <a:pt x="25400" y="35306"/>
                    <a:pt x="25400" y="47371"/>
                  </a:cubicBezTo>
                  <a:close/>
                </a:path>
              </a:pathLst>
            </a:custGeom>
            <a:solidFill>
              <a:srgbClr val="CFD2D8"/>
            </a:solidFill>
          </p:spPr>
        </p:sp>
      </p:grpSp>
      <p:sp>
        <p:nvSpPr>
          <p:cNvPr name="Freeform 20" id="20"/>
          <p:cNvSpPr/>
          <p:nvPr/>
        </p:nvSpPr>
        <p:spPr>
          <a:xfrm flipH="false" flipV="false" rot="0">
            <a:off x="15757352" y="408371"/>
            <a:ext cx="1959148" cy="548013"/>
          </a:xfrm>
          <a:custGeom>
            <a:avLst/>
            <a:gdLst/>
            <a:ahLst/>
            <a:cxnLst/>
            <a:rect r="r" b="b" t="t" l="l"/>
            <a:pathLst>
              <a:path h="548013" w="1959148">
                <a:moveTo>
                  <a:pt x="0" y="0"/>
                </a:moveTo>
                <a:lnTo>
                  <a:pt x="1959148" y="0"/>
                </a:lnTo>
                <a:lnTo>
                  <a:pt x="1959148" y="548013"/>
                </a:lnTo>
                <a:lnTo>
                  <a:pt x="0" y="548013"/>
                </a:lnTo>
                <a:lnTo>
                  <a:pt x="0" y="0"/>
                </a:lnTo>
                <a:close/>
              </a:path>
            </a:pathLst>
          </a:custGeom>
          <a:blipFill>
            <a:blip r:embed="rId4"/>
            <a:stretch>
              <a:fillRect l="0" t="0" r="0" b="0"/>
            </a:stretch>
          </a:blipFill>
        </p:spPr>
      </p:sp>
      <p:sp>
        <p:nvSpPr>
          <p:cNvPr name="TextBox 21" id="21"/>
          <p:cNvSpPr txBox="true"/>
          <p:nvPr/>
        </p:nvSpPr>
        <p:spPr>
          <a:xfrm rot="0">
            <a:off x="990451" y="663327"/>
            <a:ext cx="9076719" cy="527013"/>
          </a:xfrm>
          <a:prstGeom prst="rect">
            <a:avLst/>
          </a:prstGeom>
        </p:spPr>
        <p:txBody>
          <a:bodyPr anchor="t" rtlCol="false" tIns="0" lIns="0" bIns="0" rIns="0">
            <a:spAutoFit/>
          </a:bodyPr>
          <a:lstStyle/>
          <a:p>
            <a:pPr algn="l">
              <a:lnSpc>
                <a:spcPts val="4249"/>
              </a:lnSpc>
            </a:pPr>
            <a:r>
              <a:rPr lang="en-US" sz="3374">
                <a:solidFill>
                  <a:srgbClr val="3257B8"/>
                </a:solidFill>
                <a:latin typeface="Canva Sans"/>
                <a:ea typeface="Canva Sans"/>
                <a:cs typeface="Canva Sans"/>
                <a:sym typeface="Canva Sans"/>
              </a:rPr>
              <a:t>Step 2: Identify Your Operational Needs</a:t>
            </a:r>
          </a:p>
        </p:txBody>
      </p:sp>
      <p:sp>
        <p:nvSpPr>
          <p:cNvPr name="TextBox 22" id="22"/>
          <p:cNvSpPr txBox="true"/>
          <p:nvPr/>
        </p:nvSpPr>
        <p:spPr>
          <a:xfrm rot="0">
            <a:off x="990451" y="1417439"/>
            <a:ext cx="9449097" cy="628634"/>
          </a:xfrm>
          <a:prstGeom prst="rect">
            <a:avLst/>
          </a:prstGeom>
        </p:spPr>
        <p:txBody>
          <a:bodyPr anchor="t" rtlCol="false" tIns="0" lIns="0" bIns="0" rIns="0">
            <a:spAutoFit/>
          </a:bodyPr>
          <a:lstStyle/>
          <a:p>
            <a:pPr algn="l">
              <a:lnSpc>
                <a:spcPts val="2610"/>
              </a:lnSpc>
            </a:pPr>
            <a:r>
              <a:rPr lang="en-US" sz="1612">
                <a:solidFill>
                  <a:srgbClr val="15213F"/>
                </a:solidFill>
                <a:latin typeface="Canva Sans"/>
                <a:ea typeface="Canva Sans"/>
                <a:cs typeface="Canva Sans"/>
                <a:sym typeface="Canva Sans"/>
              </a:rPr>
              <a:t>Property Management Software excels at automating day-to-day operations. Evaluate which of these capabilities are critical for your success:</a:t>
            </a:r>
          </a:p>
        </p:txBody>
      </p:sp>
      <p:sp>
        <p:nvSpPr>
          <p:cNvPr name="TextBox 23" id="23"/>
          <p:cNvSpPr txBox="true"/>
          <p:nvPr/>
        </p:nvSpPr>
        <p:spPr>
          <a:xfrm rot="0">
            <a:off x="1182737" y="2378505"/>
            <a:ext cx="5151087" cy="327190"/>
          </a:xfrm>
          <a:prstGeom prst="rect">
            <a:avLst/>
          </a:prstGeom>
        </p:spPr>
        <p:txBody>
          <a:bodyPr anchor="t" rtlCol="false" tIns="0" lIns="0" bIns="0" rIns="0">
            <a:spAutoFit/>
          </a:bodyPr>
          <a:lstStyle/>
          <a:p>
            <a:pPr algn="l">
              <a:lnSpc>
                <a:spcPts val="2628"/>
              </a:lnSpc>
            </a:pPr>
            <a:r>
              <a:rPr lang="en-US" sz="2087">
                <a:solidFill>
                  <a:srgbClr val="15213F"/>
                </a:solidFill>
                <a:latin typeface="Canva Sans"/>
                <a:ea typeface="Canva Sans"/>
                <a:cs typeface="Canva Sans"/>
                <a:sym typeface="Canva Sans"/>
              </a:rPr>
              <a:t>Automated Rent Collection</a:t>
            </a:r>
          </a:p>
        </p:txBody>
      </p:sp>
      <p:sp>
        <p:nvSpPr>
          <p:cNvPr name="TextBox 24" id="24"/>
          <p:cNvSpPr txBox="true"/>
          <p:nvPr/>
        </p:nvSpPr>
        <p:spPr>
          <a:xfrm rot="0">
            <a:off x="1182738" y="2719887"/>
            <a:ext cx="9064526" cy="304747"/>
          </a:xfrm>
          <a:prstGeom prst="rect">
            <a:avLst/>
          </a:prstGeom>
        </p:spPr>
        <p:txBody>
          <a:bodyPr anchor="t" rtlCol="false" tIns="0" lIns="0" bIns="0" rIns="0">
            <a:spAutoFit/>
          </a:bodyPr>
          <a:lstStyle/>
          <a:p>
            <a:pPr algn="l" marL="243184" indent="-121592" lvl="1">
              <a:lnSpc>
                <a:spcPts val="2610"/>
              </a:lnSpc>
              <a:buFont typeface="Arial"/>
              <a:buChar char="•"/>
            </a:pPr>
            <a:r>
              <a:rPr lang="en-US" sz="1612">
                <a:solidFill>
                  <a:srgbClr val="15213F"/>
                </a:solidFill>
                <a:latin typeface="Canva Sans"/>
                <a:ea typeface="Canva Sans"/>
                <a:cs typeface="Canva Sans"/>
                <a:sym typeface="Canva Sans"/>
              </a:rPr>
              <a:t>Online payment processing and late fee automation</a:t>
            </a:r>
          </a:p>
        </p:txBody>
      </p:sp>
      <p:sp>
        <p:nvSpPr>
          <p:cNvPr name="TextBox 25" id="25"/>
          <p:cNvSpPr txBox="true"/>
          <p:nvPr/>
        </p:nvSpPr>
        <p:spPr>
          <a:xfrm rot="0">
            <a:off x="1182738" y="3072259"/>
            <a:ext cx="9064526" cy="304747"/>
          </a:xfrm>
          <a:prstGeom prst="rect">
            <a:avLst/>
          </a:prstGeom>
        </p:spPr>
        <p:txBody>
          <a:bodyPr anchor="t" rtlCol="false" tIns="0" lIns="0" bIns="0" rIns="0">
            <a:spAutoFit/>
          </a:bodyPr>
          <a:lstStyle/>
          <a:p>
            <a:pPr algn="l" marL="243184" indent="-121592" lvl="1">
              <a:lnSpc>
                <a:spcPts val="2610"/>
              </a:lnSpc>
              <a:buFont typeface="Arial"/>
              <a:buChar char="•"/>
            </a:pPr>
            <a:r>
              <a:rPr lang="en-US" sz="1612">
                <a:solidFill>
                  <a:srgbClr val="15213F"/>
                </a:solidFill>
                <a:latin typeface="Canva Sans"/>
                <a:ea typeface="Canva Sans"/>
                <a:cs typeface="Canva Sans"/>
                <a:sym typeface="Canva Sans"/>
              </a:rPr>
              <a:t>Integration with bank accounts and payment gateways</a:t>
            </a:r>
          </a:p>
        </p:txBody>
      </p:sp>
      <p:sp>
        <p:nvSpPr>
          <p:cNvPr name="TextBox 26" id="26"/>
          <p:cNvSpPr txBox="true"/>
          <p:nvPr/>
        </p:nvSpPr>
        <p:spPr>
          <a:xfrm rot="0">
            <a:off x="1182738" y="3424588"/>
            <a:ext cx="9064526" cy="304747"/>
          </a:xfrm>
          <a:prstGeom prst="rect">
            <a:avLst/>
          </a:prstGeom>
        </p:spPr>
        <p:txBody>
          <a:bodyPr anchor="t" rtlCol="false" tIns="0" lIns="0" bIns="0" rIns="0">
            <a:spAutoFit/>
          </a:bodyPr>
          <a:lstStyle/>
          <a:p>
            <a:pPr algn="l" marL="243184" indent="-121592" lvl="1">
              <a:lnSpc>
                <a:spcPts val="2610"/>
              </a:lnSpc>
              <a:buFont typeface="Arial"/>
              <a:buChar char="•"/>
            </a:pPr>
            <a:r>
              <a:rPr lang="en-US" sz="1612">
                <a:solidFill>
                  <a:srgbClr val="15213F"/>
                </a:solidFill>
                <a:latin typeface="Canva Sans"/>
                <a:ea typeface="Canva Sans"/>
                <a:cs typeface="Canva Sans"/>
                <a:sym typeface="Canva Sans"/>
              </a:rPr>
              <a:t>Tenant payment history and delinquency tracking</a:t>
            </a:r>
          </a:p>
        </p:txBody>
      </p:sp>
      <p:sp>
        <p:nvSpPr>
          <p:cNvPr name="TextBox 27" id="27"/>
          <p:cNvSpPr txBox="true"/>
          <p:nvPr/>
        </p:nvSpPr>
        <p:spPr>
          <a:xfrm rot="0">
            <a:off x="1182738" y="4222849"/>
            <a:ext cx="4970388" cy="327190"/>
          </a:xfrm>
          <a:prstGeom prst="rect">
            <a:avLst/>
          </a:prstGeom>
        </p:spPr>
        <p:txBody>
          <a:bodyPr anchor="t" rtlCol="false" tIns="0" lIns="0" bIns="0" rIns="0">
            <a:spAutoFit/>
          </a:bodyPr>
          <a:lstStyle/>
          <a:p>
            <a:pPr algn="l">
              <a:lnSpc>
                <a:spcPts val="2628"/>
              </a:lnSpc>
            </a:pPr>
            <a:r>
              <a:rPr lang="en-US" sz="2087">
                <a:solidFill>
                  <a:srgbClr val="15213F"/>
                </a:solidFill>
                <a:latin typeface="Canva Sans"/>
                <a:ea typeface="Canva Sans"/>
                <a:cs typeface="Canva Sans"/>
                <a:sym typeface="Canva Sans"/>
              </a:rPr>
              <a:t>Maintenance Management</a:t>
            </a:r>
          </a:p>
        </p:txBody>
      </p:sp>
      <p:sp>
        <p:nvSpPr>
          <p:cNvPr name="TextBox 28" id="28"/>
          <p:cNvSpPr txBox="true"/>
          <p:nvPr/>
        </p:nvSpPr>
        <p:spPr>
          <a:xfrm rot="0">
            <a:off x="1182738" y="4597663"/>
            <a:ext cx="9064526" cy="304747"/>
          </a:xfrm>
          <a:prstGeom prst="rect">
            <a:avLst/>
          </a:prstGeom>
        </p:spPr>
        <p:txBody>
          <a:bodyPr anchor="t" rtlCol="false" tIns="0" lIns="0" bIns="0" rIns="0">
            <a:spAutoFit/>
          </a:bodyPr>
          <a:lstStyle/>
          <a:p>
            <a:pPr algn="l" marL="243184" indent="-121592" lvl="1">
              <a:lnSpc>
                <a:spcPts val="2610"/>
              </a:lnSpc>
              <a:buFont typeface="Arial"/>
              <a:buChar char="•"/>
            </a:pPr>
            <a:r>
              <a:rPr lang="en-US" sz="1612">
                <a:solidFill>
                  <a:srgbClr val="15213F"/>
                </a:solidFill>
                <a:latin typeface="Canva Sans"/>
                <a:ea typeface="Canva Sans"/>
                <a:cs typeface="Canva Sans"/>
                <a:sym typeface="Canva Sans"/>
              </a:rPr>
              <a:t>Work order creation, tracking, and vendor coordination</a:t>
            </a:r>
          </a:p>
        </p:txBody>
      </p:sp>
      <p:sp>
        <p:nvSpPr>
          <p:cNvPr name="TextBox 29" id="29"/>
          <p:cNvSpPr txBox="true"/>
          <p:nvPr/>
        </p:nvSpPr>
        <p:spPr>
          <a:xfrm rot="0">
            <a:off x="1182738" y="4958209"/>
            <a:ext cx="9064526" cy="304747"/>
          </a:xfrm>
          <a:prstGeom prst="rect">
            <a:avLst/>
          </a:prstGeom>
        </p:spPr>
        <p:txBody>
          <a:bodyPr anchor="t" rtlCol="false" tIns="0" lIns="0" bIns="0" rIns="0">
            <a:spAutoFit/>
          </a:bodyPr>
          <a:lstStyle/>
          <a:p>
            <a:pPr algn="l" marL="243184" indent="-121592" lvl="1">
              <a:lnSpc>
                <a:spcPts val="2610"/>
              </a:lnSpc>
              <a:buFont typeface="Arial"/>
              <a:buChar char="•"/>
            </a:pPr>
            <a:r>
              <a:rPr lang="en-US" sz="1612">
                <a:solidFill>
                  <a:srgbClr val="15213F"/>
                </a:solidFill>
                <a:latin typeface="Canva Sans"/>
                <a:ea typeface="Canva Sans"/>
                <a:cs typeface="Canva Sans"/>
                <a:sym typeface="Canva Sans"/>
              </a:rPr>
              <a:t>Preventive maintenance scheduling and reminders</a:t>
            </a:r>
          </a:p>
        </p:txBody>
      </p:sp>
      <p:sp>
        <p:nvSpPr>
          <p:cNvPr name="TextBox 30" id="30"/>
          <p:cNvSpPr txBox="true"/>
          <p:nvPr/>
        </p:nvSpPr>
        <p:spPr>
          <a:xfrm rot="0">
            <a:off x="1182738" y="5310581"/>
            <a:ext cx="9064526" cy="304747"/>
          </a:xfrm>
          <a:prstGeom prst="rect">
            <a:avLst/>
          </a:prstGeom>
        </p:spPr>
        <p:txBody>
          <a:bodyPr anchor="t" rtlCol="false" tIns="0" lIns="0" bIns="0" rIns="0">
            <a:spAutoFit/>
          </a:bodyPr>
          <a:lstStyle/>
          <a:p>
            <a:pPr algn="l" marL="243184" indent="-121592" lvl="1">
              <a:lnSpc>
                <a:spcPts val="2610"/>
              </a:lnSpc>
              <a:buFont typeface="Arial"/>
              <a:buChar char="•"/>
            </a:pPr>
            <a:r>
              <a:rPr lang="en-US" sz="1612">
                <a:solidFill>
                  <a:srgbClr val="15213F"/>
                </a:solidFill>
                <a:latin typeface="Canva Sans"/>
                <a:ea typeface="Canva Sans"/>
                <a:cs typeface="Canva Sans"/>
                <a:sym typeface="Canva Sans"/>
              </a:rPr>
              <a:t>Mobile access for on-site property inspections</a:t>
            </a:r>
          </a:p>
        </p:txBody>
      </p:sp>
      <p:sp>
        <p:nvSpPr>
          <p:cNvPr name="TextBox 31" id="31"/>
          <p:cNvSpPr txBox="true"/>
          <p:nvPr/>
        </p:nvSpPr>
        <p:spPr>
          <a:xfrm rot="0">
            <a:off x="1182737" y="6108799"/>
            <a:ext cx="4214951" cy="327190"/>
          </a:xfrm>
          <a:prstGeom prst="rect">
            <a:avLst/>
          </a:prstGeom>
        </p:spPr>
        <p:txBody>
          <a:bodyPr anchor="t" rtlCol="false" tIns="0" lIns="0" bIns="0" rIns="0">
            <a:spAutoFit/>
          </a:bodyPr>
          <a:lstStyle/>
          <a:p>
            <a:pPr algn="l">
              <a:lnSpc>
                <a:spcPts val="2628"/>
              </a:lnSpc>
            </a:pPr>
            <a:r>
              <a:rPr lang="en-US" sz="2087">
                <a:solidFill>
                  <a:srgbClr val="15213F"/>
                </a:solidFill>
                <a:latin typeface="Canva Sans"/>
                <a:ea typeface="Canva Sans"/>
                <a:cs typeface="Canva Sans"/>
                <a:sym typeface="Canva Sans"/>
              </a:rPr>
              <a:t>Tenant Communication Hub</a:t>
            </a:r>
          </a:p>
        </p:txBody>
      </p:sp>
      <p:sp>
        <p:nvSpPr>
          <p:cNvPr name="TextBox 32" id="32"/>
          <p:cNvSpPr txBox="true"/>
          <p:nvPr/>
        </p:nvSpPr>
        <p:spPr>
          <a:xfrm rot="0">
            <a:off x="1182738" y="6491787"/>
            <a:ext cx="9064526" cy="304747"/>
          </a:xfrm>
          <a:prstGeom prst="rect">
            <a:avLst/>
          </a:prstGeom>
        </p:spPr>
        <p:txBody>
          <a:bodyPr anchor="t" rtlCol="false" tIns="0" lIns="0" bIns="0" rIns="0">
            <a:spAutoFit/>
          </a:bodyPr>
          <a:lstStyle/>
          <a:p>
            <a:pPr algn="l" marL="243184" indent="-121592" lvl="1">
              <a:lnSpc>
                <a:spcPts val="2610"/>
              </a:lnSpc>
              <a:buFont typeface="Arial"/>
              <a:buChar char="•"/>
            </a:pPr>
            <a:r>
              <a:rPr lang="en-US" sz="1612">
                <a:solidFill>
                  <a:srgbClr val="15213F"/>
                </a:solidFill>
                <a:latin typeface="Canva Sans"/>
                <a:ea typeface="Canva Sans"/>
                <a:cs typeface="Canva Sans"/>
                <a:sym typeface="Canva Sans"/>
              </a:rPr>
              <a:t>Centralized messaging and document sharing</a:t>
            </a:r>
          </a:p>
        </p:txBody>
      </p:sp>
      <p:sp>
        <p:nvSpPr>
          <p:cNvPr name="TextBox 33" id="33"/>
          <p:cNvSpPr txBox="true"/>
          <p:nvPr/>
        </p:nvSpPr>
        <p:spPr>
          <a:xfrm rot="0">
            <a:off x="1182738" y="6844159"/>
            <a:ext cx="9064526" cy="304747"/>
          </a:xfrm>
          <a:prstGeom prst="rect">
            <a:avLst/>
          </a:prstGeom>
        </p:spPr>
        <p:txBody>
          <a:bodyPr anchor="t" rtlCol="false" tIns="0" lIns="0" bIns="0" rIns="0">
            <a:spAutoFit/>
          </a:bodyPr>
          <a:lstStyle/>
          <a:p>
            <a:pPr algn="l" marL="243184" indent="-121592" lvl="1">
              <a:lnSpc>
                <a:spcPts val="2610"/>
              </a:lnSpc>
              <a:buFont typeface="Arial"/>
              <a:buChar char="•"/>
            </a:pPr>
            <a:r>
              <a:rPr lang="en-US" sz="1612">
                <a:solidFill>
                  <a:srgbClr val="15213F"/>
                </a:solidFill>
                <a:latin typeface="Canva Sans"/>
                <a:ea typeface="Canva Sans"/>
                <a:cs typeface="Canva Sans"/>
                <a:sym typeface="Canva Sans"/>
              </a:rPr>
              <a:t>Automated lease renewal and notice generation</a:t>
            </a:r>
          </a:p>
        </p:txBody>
      </p:sp>
      <p:sp>
        <p:nvSpPr>
          <p:cNvPr name="TextBox 34" id="34"/>
          <p:cNvSpPr txBox="true"/>
          <p:nvPr/>
        </p:nvSpPr>
        <p:spPr>
          <a:xfrm rot="0">
            <a:off x="1182738" y="7201198"/>
            <a:ext cx="9064526" cy="304747"/>
          </a:xfrm>
          <a:prstGeom prst="rect">
            <a:avLst/>
          </a:prstGeom>
        </p:spPr>
        <p:txBody>
          <a:bodyPr anchor="t" rtlCol="false" tIns="0" lIns="0" bIns="0" rIns="0">
            <a:spAutoFit/>
          </a:bodyPr>
          <a:lstStyle/>
          <a:p>
            <a:pPr algn="l" marL="243184" indent="-121592" lvl="1">
              <a:lnSpc>
                <a:spcPts val="2610"/>
              </a:lnSpc>
              <a:buFont typeface="Arial"/>
              <a:buChar char="•"/>
            </a:pPr>
            <a:r>
              <a:rPr lang="en-US" sz="1612">
                <a:solidFill>
                  <a:srgbClr val="15213F"/>
                </a:solidFill>
                <a:latin typeface="Canva Sans"/>
                <a:ea typeface="Canva Sans"/>
                <a:cs typeface="Canva Sans"/>
                <a:sym typeface="Canva Sans"/>
              </a:rPr>
              <a:t>Tenant portal for self-service capabilities</a:t>
            </a:r>
          </a:p>
        </p:txBody>
      </p:sp>
      <p:sp>
        <p:nvSpPr>
          <p:cNvPr name="TextBox 35" id="35"/>
          <p:cNvSpPr txBox="true"/>
          <p:nvPr/>
        </p:nvSpPr>
        <p:spPr>
          <a:xfrm rot="0">
            <a:off x="1182738" y="7994749"/>
            <a:ext cx="5583405" cy="327190"/>
          </a:xfrm>
          <a:prstGeom prst="rect">
            <a:avLst/>
          </a:prstGeom>
        </p:spPr>
        <p:txBody>
          <a:bodyPr anchor="t" rtlCol="false" tIns="0" lIns="0" bIns="0" rIns="0">
            <a:spAutoFit/>
          </a:bodyPr>
          <a:lstStyle/>
          <a:p>
            <a:pPr algn="l">
              <a:lnSpc>
                <a:spcPts val="2628"/>
              </a:lnSpc>
            </a:pPr>
            <a:r>
              <a:rPr lang="en-US" sz="2087">
                <a:solidFill>
                  <a:srgbClr val="15213F"/>
                </a:solidFill>
                <a:latin typeface="Canva Sans"/>
                <a:ea typeface="Canva Sans"/>
                <a:cs typeface="Canva Sans"/>
                <a:sym typeface="Canva Sans"/>
              </a:rPr>
              <a:t>Lease Management</a:t>
            </a:r>
          </a:p>
        </p:txBody>
      </p:sp>
      <p:sp>
        <p:nvSpPr>
          <p:cNvPr name="TextBox 36" id="36"/>
          <p:cNvSpPr txBox="true"/>
          <p:nvPr/>
        </p:nvSpPr>
        <p:spPr>
          <a:xfrm rot="0">
            <a:off x="1182738" y="8377737"/>
            <a:ext cx="9064526" cy="304747"/>
          </a:xfrm>
          <a:prstGeom prst="rect">
            <a:avLst/>
          </a:prstGeom>
        </p:spPr>
        <p:txBody>
          <a:bodyPr anchor="t" rtlCol="false" tIns="0" lIns="0" bIns="0" rIns="0">
            <a:spAutoFit/>
          </a:bodyPr>
          <a:lstStyle/>
          <a:p>
            <a:pPr algn="l" marL="243184" indent="-121592" lvl="1">
              <a:lnSpc>
                <a:spcPts val="2610"/>
              </a:lnSpc>
              <a:buFont typeface="Arial"/>
              <a:buChar char="•"/>
            </a:pPr>
            <a:r>
              <a:rPr lang="en-US" sz="1612">
                <a:solidFill>
                  <a:srgbClr val="15213F"/>
                </a:solidFill>
                <a:latin typeface="Canva Sans"/>
                <a:ea typeface="Canva Sans"/>
                <a:cs typeface="Canva Sans"/>
                <a:sym typeface="Canva Sans"/>
              </a:rPr>
              <a:t>Digital lease signing and storage</a:t>
            </a:r>
          </a:p>
        </p:txBody>
      </p:sp>
      <p:sp>
        <p:nvSpPr>
          <p:cNvPr name="TextBox 37" id="37"/>
          <p:cNvSpPr txBox="true"/>
          <p:nvPr/>
        </p:nvSpPr>
        <p:spPr>
          <a:xfrm rot="0">
            <a:off x="1182738" y="8730109"/>
            <a:ext cx="9064526" cy="304747"/>
          </a:xfrm>
          <a:prstGeom prst="rect">
            <a:avLst/>
          </a:prstGeom>
        </p:spPr>
        <p:txBody>
          <a:bodyPr anchor="t" rtlCol="false" tIns="0" lIns="0" bIns="0" rIns="0">
            <a:spAutoFit/>
          </a:bodyPr>
          <a:lstStyle/>
          <a:p>
            <a:pPr algn="l" marL="243184" indent="-121592" lvl="1">
              <a:lnSpc>
                <a:spcPts val="2610"/>
              </a:lnSpc>
              <a:buFont typeface="Arial"/>
              <a:buChar char="•"/>
            </a:pPr>
            <a:r>
              <a:rPr lang="en-US" sz="1612">
                <a:solidFill>
                  <a:srgbClr val="15213F"/>
                </a:solidFill>
                <a:latin typeface="Canva Sans"/>
                <a:ea typeface="Canva Sans"/>
                <a:cs typeface="Canva Sans"/>
                <a:sym typeface="Canva Sans"/>
              </a:rPr>
              <a:t>Rent escalation and lease expiration tracking</a:t>
            </a:r>
          </a:p>
        </p:txBody>
      </p:sp>
      <p:sp>
        <p:nvSpPr>
          <p:cNvPr name="TextBox 38" id="38"/>
          <p:cNvSpPr txBox="true"/>
          <p:nvPr/>
        </p:nvSpPr>
        <p:spPr>
          <a:xfrm rot="0">
            <a:off x="1182738" y="9087147"/>
            <a:ext cx="9064526" cy="304747"/>
          </a:xfrm>
          <a:prstGeom prst="rect">
            <a:avLst/>
          </a:prstGeom>
        </p:spPr>
        <p:txBody>
          <a:bodyPr anchor="t" rtlCol="false" tIns="0" lIns="0" bIns="0" rIns="0">
            <a:spAutoFit/>
          </a:bodyPr>
          <a:lstStyle/>
          <a:p>
            <a:pPr algn="l" marL="243184" indent="-121592" lvl="1">
              <a:lnSpc>
                <a:spcPts val="2610"/>
              </a:lnSpc>
              <a:buFont typeface="Arial"/>
              <a:buChar char="•"/>
            </a:pPr>
            <a:r>
              <a:rPr lang="en-US" sz="1612">
                <a:solidFill>
                  <a:srgbClr val="15213F"/>
                </a:solidFill>
                <a:latin typeface="Canva Sans"/>
                <a:ea typeface="Canva Sans"/>
                <a:cs typeface="Canva Sans"/>
                <a:sym typeface="Canva Sans"/>
              </a:rPr>
              <a:t>Compliance with local rental regulations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DF1F8"/>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BFCFE"/>
            </a:solidFill>
          </p:spPr>
        </p:sp>
      </p:grpSp>
      <p:grpSp>
        <p:nvGrpSpPr>
          <p:cNvPr name="Group 6" id="6"/>
          <p:cNvGrpSpPr>
            <a:grpSpLocks noChangeAspect="true"/>
          </p:cNvGrpSpPr>
          <p:nvPr/>
        </p:nvGrpSpPr>
        <p:grpSpPr>
          <a:xfrm rot="0">
            <a:off x="0" y="0"/>
            <a:ext cx="18288000" cy="3101131"/>
            <a:chOff x="0" y="0"/>
            <a:chExt cx="24384000" cy="4134842"/>
          </a:xfrm>
        </p:grpSpPr>
        <p:sp>
          <p:nvSpPr>
            <p:cNvPr name="Freeform 7" id="7"/>
            <p:cNvSpPr/>
            <p:nvPr/>
          </p:nvSpPr>
          <p:spPr>
            <a:xfrm flipH="false" flipV="false" rot="0">
              <a:off x="0" y="0"/>
              <a:ext cx="24384000" cy="4134866"/>
            </a:xfrm>
            <a:custGeom>
              <a:avLst/>
              <a:gdLst/>
              <a:ahLst/>
              <a:cxnLst/>
              <a:rect r="r" b="b" t="t" l="l"/>
              <a:pathLst>
                <a:path h="4134866" w="24384000">
                  <a:moveTo>
                    <a:pt x="0" y="0"/>
                  </a:moveTo>
                  <a:lnTo>
                    <a:pt x="24384000" y="0"/>
                  </a:lnTo>
                  <a:lnTo>
                    <a:pt x="24384000" y="4134866"/>
                  </a:lnTo>
                  <a:lnTo>
                    <a:pt x="0" y="4134866"/>
                  </a:lnTo>
                  <a:lnTo>
                    <a:pt x="0" y="0"/>
                  </a:lnTo>
                  <a:close/>
                </a:path>
              </a:pathLst>
            </a:custGeom>
            <a:blipFill>
              <a:blip r:embed="rId3"/>
              <a:stretch>
                <a:fillRect l="0" t="-190729" r="0" b="-102772"/>
              </a:stretch>
            </a:blipFill>
          </p:spPr>
        </p:sp>
      </p:grpSp>
      <p:sp>
        <p:nvSpPr>
          <p:cNvPr name="TextBox 8" id="8"/>
          <p:cNvSpPr txBox="true"/>
          <p:nvPr/>
        </p:nvSpPr>
        <p:spPr>
          <a:xfrm rot="0">
            <a:off x="992237" y="3789909"/>
            <a:ext cx="13555926" cy="744537"/>
          </a:xfrm>
          <a:prstGeom prst="rect">
            <a:avLst/>
          </a:prstGeom>
        </p:spPr>
        <p:txBody>
          <a:bodyPr anchor="t" rtlCol="false" tIns="0" lIns="0" bIns="0" rIns="0">
            <a:spAutoFit/>
          </a:bodyPr>
          <a:lstStyle/>
          <a:p>
            <a:pPr algn="l">
              <a:lnSpc>
                <a:spcPts val="6062"/>
              </a:lnSpc>
            </a:pPr>
            <a:r>
              <a:rPr lang="en-US" sz="4875">
                <a:solidFill>
                  <a:srgbClr val="3257B8"/>
                </a:solidFill>
                <a:latin typeface="Canva Sans"/>
                <a:ea typeface="Canva Sans"/>
                <a:cs typeface="Canva Sans"/>
                <a:sym typeface="Canva Sans"/>
              </a:rPr>
              <a:t>Step 3: Evaluate Financial Complexity</a:t>
            </a:r>
          </a:p>
        </p:txBody>
      </p:sp>
      <p:grpSp>
        <p:nvGrpSpPr>
          <p:cNvPr name="Group 9" id="9"/>
          <p:cNvGrpSpPr>
            <a:grpSpLocks noChangeAspect="true"/>
          </p:cNvGrpSpPr>
          <p:nvPr/>
        </p:nvGrpSpPr>
        <p:grpSpPr>
          <a:xfrm rot="0">
            <a:off x="992238" y="5143500"/>
            <a:ext cx="620166" cy="620166"/>
            <a:chOff x="0" y="0"/>
            <a:chExt cx="826888" cy="826888"/>
          </a:xfrm>
        </p:grpSpPr>
        <p:sp>
          <p:nvSpPr>
            <p:cNvPr name="Freeform 10" id="10" descr="preencoded.png"/>
            <p:cNvSpPr/>
            <p:nvPr/>
          </p:nvSpPr>
          <p:spPr>
            <a:xfrm flipH="false" flipV="false" rot="0">
              <a:off x="0" y="0"/>
              <a:ext cx="826897" cy="826897"/>
            </a:xfrm>
            <a:custGeom>
              <a:avLst/>
              <a:gdLst/>
              <a:ahLst/>
              <a:cxnLst/>
              <a:rect r="r" b="b" t="t" l="l"/>
              <a:pathLst>
                <a:path h="826897" w="826897">
                  <a:moveTo>
                    <a:pt x="0" y="0"/>
                  </a:moveTo>
                  <a:lnTo>
                    <a:pt x="826897" y="0"/>
                  </a:lnTo>
                  <a:lnTo>
                    <a:pt x="826897" y="826897"/>
                  </a:lnTo>
                  <a:lnTo>
                    <a:pt x="0" y="826897"/>
                  </a:lnTo>
                  <a:lnTo>
                    <a:pt x="0" y="0"/>
                  </a:lnTo>
                  <a:close/>
                </a:path>
              </a:pathLst>
            </a:custGeom>
            <a:blipFill>
              <a:blip r:embed="rId4"/>
              <a:stretch>
                <a:fillRect l="0" t="0" r="1" b="1"/>
              </a:stretch>
            </a:blipFill>
          </p:spPr>
        </p:sp>
      </p:grpSp>
      <p:sp>
        <p:nvSpPr>
          <p:cNvPr name="TextBox 11" id="11"/>
          <p:cNvSpPr txBox="true"/>
          <p:nvPr/>
        </p:nvSpPr>
        <p:spPr>
          <a:xfrm rot="0">
            <a:off x="1922412" y="5084266"/>
            <a:ext cx="6663937" cy="390097"/>
          </a:xfrm>
          <a:prstGeom prst="rect">
            <a:avLst/>
          </a:prstGeom>
        </p:spPr>
        <p:txBody>
          <a:bodyPr anchor="t" rtlCol="false" tIns="0" lIns="0" bIns="0" rIns="0">
            <a:spAutoFit/>
          </a:bodyPr>
          <a:lstStyle/>
          <a:p>
            <a:pPr algn="l">
              <a:lnSpc>
                <a:spcPts val="3123"/>
              </a:lnSpc>
            </a:pPr>
            <a:r>
              <a:rPr lang="en-US" sz="2537">
                <a:solidFill>
                  <a:srgbClr val="15213F"/>
                </a:solidFill>
                <a:latin typeface="Canva Sans"/>
                <a:ea typeface="Canva Sans"/>
                <a:cs typeface="Canva Sans"/>
                <a:sym typeface="Canva Sans"/>
              </a:rPr>
              <a:t>Comprehensive Bookkeeping</a:t>
            </a:r>
          </a:p>
        </p:txBody>
      </p:sp>
      <p:sp>
        <p:nvSpPr>
          <p:cNvPr name="TextBox 12" id="12"/>
          <p:cNvSpPr txBox="true"/>
          <p:nvPr/>
        </p:nvSpPr>
        <p:spPr>
          <a:xfrm rot="0">
            <a:off x="1922413" y="5544591"/>
            <a:ext cx="7066509" cy="1546076"/>
          </a:xfrm>
          <a:prstGeom prst="rect">
            <a:avLst/>
          </a:prstGeom>
        </p:spPr>
        <p:txBody>
          <a:bodyPr anchor="t" rtlCol="false" tIns="0" lIns="0" bIns="0" rIns="0">
            <a:spAutoFit/>
          </a:bodyPr>
          <a:lstStyle/>
          <a:p>
            <a:pPr algn="l">
              <a:lnSpc>
                <a:spcPts val="3125"/>
              </a:lnSpc>
            </a:pPr>
            <a:r>
              <a:rPr lang="en-US" sz="1937">
                <a:solidFill>
                  <a:srgbClr val="15213F"/>
                </a:solidFill>
                <a:latin typeface="Canva Sans"/>
                <a:ea typeface="Canva Sans"/>
                <a:cs typeface="Canva Sans"/>
                <a:sym typeface="Canva Sans"/>
              </a:rPr>
              <a:t>Professional accounting services provide meticulous transaction recording, bank reconciliation, and accounts payable/receivable management that goes beyond basic software capabilities.</a:t>
            </a:r>
          </a:p>
        </p:txBody>
      </p:sp>
      <p:grpSp>
        <p:nvGrpSpPr>
          <p:cNvPr name="Group 13" id="13"/>
          <p:cNvGrpSpPr>
            <a:grpSpLocks noChangeAspect="true"/>
          </p:cNvGrpSpPr>
          <p:nvPr/>
        </p:nvGrpSpPr>
        <p:grpSpPr>
          <a:xfrm rot="0">
            <a:off x="9298930" y="5093791"/>
            <a:ext cx="620166" cy="620166"/>
            <a:chOff x="0" y="0"/>
            <a:chExt cx="826888" cy="826888"/>
          </a:xfrm>
        </p:grpSpPr>
        <p:sp>
          <p:nvSpPr>
            <p:cNvPr name="Freeform 14" id="14" descr="preencoded.png"/>
            <p:cNvSpPr/>
            <p:nvPr/>
          </p:nvSpPr>
          <p:spPr>
            <a:xfrm flipH="false" flipV="false" rot="0">
              <a:off x="0" y="0"/>
              <a:ext cx="826897" cy="826897"/>
            </a:xfrm>
            <a:custGeom>
              <a:avLst/>
              <a:gdLst/>
              <a:ahLst/>
              <a:cxnLst/>
              <a:rect r="r" b="b" t="t" l="l"/>
              <a:pathLst>
                <a:path h="826897" w="826897">
                  <a:moveTo>
                    <a:pt x="0" y="0"/>
                  </a:moveTo>
                  <a:lnTo>
                    <a:pt x="826897" y="0"/>
                  </a:lnTo>
                  <a:lnTo>
                    <a:pt x="826897" y="826897"/>
                  </a:lnTo>
                  <a:lnTo>
                    <a:pt x="0" y="826897"/>
                  </a:lnTo>
                  <a:lnTo>
                    <a:pt x="0" y="0"/>
                  </a:lnTo>
                  <a:close/>
                </a:path>
              </a:pathLst>
            </a:custGeom>
            <a:blipFill>
              <a:blip r:embed="rId5"/>
              <a:stretch>
                <a:fillRect l="0" t="0" r="1" b="1"/>
              </a:stretch>
            </a:blipFill>
          </p:spPr>
        </p:sp>
      </p:grpSp>
      <p:sp>
        <p:nvSpPr>
          <p:cNvPr name="TextBox 15" id="15"/>
          <p:cNvSpPr txBox="true"/>
          <p:nvPr/>
        </p:nvSpPr>
        <p:spPr>
          <a:xfrm rot="0">
            <a:off x="10229106" y="5084266"/>
            <a:ext cx="5640834" cy="390097"/>
          </a:xfrm>
          <a:prstGeom prst="rect">
            <a:avLst/>
          </a:prstGeom>
        </p:spPr>
        <p:txBody>
          <a:bodyPr anchor="t" rtlCol="false" tIns="0" lIns="0" bIns="0" rIns="0">
            <a:spAutoFit/>
          </a:bodyPr>
          <a:lstStyle/>
          <a:p>
            <a:pPr algn="l">
              <a:lnSpc>
                <a:spcPts val="3123"/>
              </a:lnSpc>
            </a:pPr>
            <a:r>
              <a:rPr lang="en-US" sz="2537">
                <a:solidFill>
                  <a:srgbClr val="15213F"/>
                </a:solidFill>
                <a:latin typeface="Canva Sans"/>
                <a:ea typeface="Canva Sans"/>
                <a:cs typeface="Canva Sans"/>
                <a:sym typeface="Canva Sans"/>
              </a:rPr>
              <a:t>Advanced Financial Reporting</a:t>
            </a:r>
          </a:p>
        </p:txBody>
      </p:sp>
      <p:sp>
        <p:nvSpPr>
          <p:cNvPr name="TextBox 16" id="16"/>
          <p:cNvSpPr txBox="true"/>
          <p:nvPr/>
        </p:nvSpPr>
        <p:spPr>
          <a:xfrm rot="0">
            <a:off x="10229106" y="5544591"/>
            <a:ext cx="7066657" cy="1155588"/>
          </a:xfrm>
          <a:prstGeom prst="rect">
            <a:avLst/>
          </a:prstGeom>
        </p:spPr>
        <p:txBody>
          <a:bodyPr anchor="t" rtlCol="false" tIns="0" lIns="0" bIns="0" rIns="0">
            <a:spAutoFit/>
          </a:bodyPr>
          <a:lstStyle/>
          <a:p>
            <a:pPr algn="l">
              <a:lnSpc>
                <a:spcPts val="3125"/>
              </a:lnSpc>
            </a:pPr>
            <a:r>
              <a:rPr lang="en-US" sz="1937">
                <a:solidFill>
                  <a:srgbClr val="15213F"/>
                </a:solidFill>
                <a:latin typeface="Canva Sans"/>
                <a:ea typeface="Canva Sans"/>
                <a:cs typeface="Canva Sans"/>
                <a:sym typeface="Canva Sans"/>
              </a:rPr>
              <a:t>Monthly financial statements, cash flow analysis, and variance reporting that meet investor-grade standards and banking requirements for financing.</a:t>
            </a:r>
          </a:p>
        </p:txBody>
      </p:sp>
      <p:grpSp>
        <p:nvGrpSpPr>
          <p:cNvPr name="Group 17" id="17"/>
          <p:cNvGrpSpPr>
            <a:grpSpLocks noChangeAspect="true"/>
          </p:cNvGrpSpPr>
          <p:nvPr/>
        </p:nvGrpSpPr>
        <p:grpSpPr>
          <a:xfrm rot="0">
            <a:off x="1028700" y="7861250"/>
            <a:ext cx="620166" cy="620166"/>
            <a:chOff x="0" y="0"/>
            <a:chExt cx="826888" cy="826888"/>
          </a:xfrm>
        </p:grpSpPr>
        <p:sp>
          <p:nvSpPr>
            <p:cNvPr name="Freeform 18" id="18" descr="preencoded.png"/>
            <p:cNvSpPr/>
            <p:nvPr/>
          </p:nvSpPr>
          <p:spPr>
            <a:xfrm flipH="false" flipV="false" rot="0">
              <a:off x="0" y="0"/>
              <a:ext cx="826897" cy="826897"/>
            </a:xfrm>
            <a:custGeom>
              <a:avLst/>
              <a:gdLst/>
              <a:ahLst/>
              <a:cxnLst/>
              <a:rect r="r" b="b" t="t" l="l"/>
              <a:pathLst>
                <a:path h="826897" w="826897">
                  <a:moveTo>
                    <a:pt x="0" y="0"/>
                  </a:moveTo>
                  <a:lnTo>
                    <a:pt x="826897" y="0"/>
                  </a:lnTo>
                  <a:lnTo>
                    <a:pt x="826897" y="826897"/>
                  </a:lnTo>
                  <a:lnTo>
                    <a:pt x="0" y="826897"/>
                  </a:lnTo>
                  <a:lnTo>
                    <a:pt x="0" y="0"/>
                  </a:lnTo>
                  <a:close/>
                </a:path>
              </a:pathLst>
            </a:custGeom>
            <a:blipFill>
              <a:blip r:embed="rId6"/>
              <a:stretch>
                <a:fillRect l="0" t="0" r="1" b="1"/>
              </a:stretch>
            </a:blipFill>
          </p:spPr>
        </p:sp>
      </p:grpSp>
      <p:sp>
        <p:nvSpPr>
          <p:cNvPr name="TextBox 19" id="19"/>
          <p:cNvSpPr txBox="true"/>
          <p:nvPr/>
        </p:nvSpPr>
        <p:spPr>
          <a:xfrm rot="0">
            <a:off x="1922412" y="7851725"/>
            <a:ext cx="4348530" cy="390097"/>
          </a:xfrm>
          <a:prstGeom prst="rect">
            <a:avLst/>
          </a:prstGeom>
        </p:spPr>
        <p:txBody>
          <a:bodyPr anchor="t" rtlCol="false" tIns="0" lIns="0" bIns="0" rIns="0">
            <a:spAutoFit/>
          </a:bodyPr>
          <a:lstStyle/>
          <a:p>
            <a:pPr algn="l">
              <a:lnSpc>
                <a:spcPts val="3123"/>
              </a:lnSpc>
            </a:pPr>
            <a:r>
              <a:rPr lang="en-US" sz="2537">
                <a:solidFill>
                  <a:srgbClr val="15213F"/>
                </a:solidFill>
                <a:latin typeface="Canva Sans"/>
                <a:ea typeface="Canva Sans"/>
                <a:cs typeface="Canva Sans"/>
                <a:sym typeface="Canva Sans"/>
              </a:rPr>
              <a:t>Strategic Tax Planning</a:t>
            </a:r>
          </a:p>
        </p:txBody>
      </p:sp>
      <p:sp>
        <p:nvSpPr>
          <p:cNvPr name="TextBox 20" id="20"/>
          <p:cNvSpPr txBox="true"/>
          <p:nvPr/>
        </p:nvSpPr>
        <p:spPr>
          <a:xfrm rot="0">
            <a:off x="1922413" y="8312051"/>
            <a:ext cx="7066509" cy="1155588"/>
          </a:xfrm>
          <a:prstGeom prst="rect">
            <a:avLst/>
          </a:prstGeom>
        </p:spPr>
        <p:txBody>
          <a:bodyPr anchor="t" rtlCol="false" tIns="0" lIns="0" bIns="0" rIns="0">
            <a:spAutoFit/>
          </a:bodyPr>
          <a:lstStyle/>
          <a:p>
            <a:pPr algn="l">
              <a:lnSpc>
                <a:spcPts val="3125"/>
              </a:lnSpc>
            </a:pPr>
            <a:r>
              <a:rPr lang="en-US" sz="1937">
                <a:solidFill>
                  <a:srgbClr val="15213F"/>
                </a:solidFill>
                <a:latin typeface="Canva Sans"/>
                <a:ea typeface="Canva Sans"/>
                <a:cs typeface="Canva Sans"/>
                <a:sym typeface="Canva Sans"/>
              </a:rPr>
              <a:t>Proactive tax strategies including depreciation optimization, 1031 exchanges, cost segregation studies, and multi-state tax compliance for complex portfolios.</a:t>
            </a:r>
          </a:p>
        </p:txBody>
      </p:sp>
      <p:grpSp>
        <p:nvGrpSpPr>
          <p:cNvPr name="Group 21" id="21"/>
          <p:cNvGrpSpPr>
            <a:grpSpLocks noChangeAspect="true"/>
          </p:cNvGrpSpPr>
          <p:nvPr/>
        </p:nvGrpSpPr>
        <p:grpSpPr>
          <a:xfrm rot="0">
            <a:off x="9298930" y="7861250"/>
            <a:ext cx="620166" cy="620166"/>
            <a:chOff x="0" y="0"/>
            <a:chExt cx="826888" cy="826888"/>
          </a:xfrm>
        </p:grpSpPr>
        <p:sp>
          <p:nvSpPr>
            <p:cNvPr name="Freeform 22" id="22" descr="preencoded.png"/>
            <p:cNvSpPr/>
            <p:nvPr/>
          </p:nvSpPr>
          <p:spPr>
            <a:xfrm flipH="false" flipV="false" rot="0">
              <a:off x="0" y="0"/>
              <a:ext cx="826897" cy="826897"/>
            </a:xfrm>
            <a:custGeom>
              <a:avLst/>
              <a:gdLst/>
              <a:ahLst/>
              <a:cxnLst/>
              <a:rect r="r" b="b" t="t" l="l"/>
              <a:pathLst>
                <a:path h="826897" w="826897">
                  <a:moveTo>
                    <a:pt x="0" y="0"/>
                  </a:moveTo>
                  <a:lnTo>
                    <a:pt x="826897" y="0"/>
                  </a:lnTo>
                  <a:lnTo>
                    <a:pt x="826897" y="826897"/>
                  </a:lnTo>
                  <a:lnTo>
                    <a:pt x="0" y="826897"/>
                  </a:lnTo>
                  <a:lnTo>
                    <a:pt x="0" y="0"/>
                  </a:lnTo>
                  <a:close/>
                </a:path>
              </a:pathLst>
            </a:custGeom>
            <a:blipFill>
              <a:blip r:embed="rId7"/>
              <a:stretch>
                <a:fillRect l="0" t="0" r="1" b="1"/>
              </a:stretch>
            </a:blipFill>
          </p:spPr>
        </p:sp>
      </p:grpSp>
      <p:sp>
        <p:nvSpPr>
          <p:cNvPr name="TextBox 23" id="23"/>
          <p:cNvSpPr txBox="true"/>
          <p:nvPr/>
        </p:nvSpPr>
        <p:spPr>
          <a:xfrm rot="0">
            <a:off x="10229106" y="7851725"/>
            <a:ext cx="5196053" cy="390097"/>
          </a:xfrm>
          <a:prstGeom prst="rect">
            <a:avLst/>
          </a:prstGeom>
        </p:spPr>
        <p:txBody>
          <a:bodyPr anchor="t" rtlCol="false" tIns="0" lIns="0" bIns="0" rIns="0">
            <a:spAutoFit/>
          </a:bodyPr>
          <a:lstStyle/>
          <a:p>
            <a:pPr algn="l">
              <a:lnSpc>
                <a:spcPts val="3123"/>
              </a:lnSpc>
            </a:pPr>
            <a:r>
              <a:rPr lang="en-US" sz="2537">
                <a:solidFill>
                  <a:srgbClr val="15213F"/>
                </a:solidFill>
                <a:latin typeface="Canva Sans"/>
                <a:ea typeface="Canva Sans"/>
                <a:cs typeface="Canva Sans"/>
                <a:sym typeface="Canva Sans"/>
              </a:rPr>
              <a:t>ROI &amp; Performance Analysis</a:t>
            </a:r>
          </a:p>
        </p:txBody>
      </p:sp>
      <p:sp>
        <p:nvSpPr>
          <p:cNvPr name="TextBox 24" id="24"/>
          <p:cNvSpPr txBox="true"/>
          <p:nvPr/>
        </p:nvSpPr>
        <p:spPr>
          <a:xfrm rot="0">
            <a:off x="10229106" y="8312051"/>
            <a:ext cx="7066657" cy="1155588"/>
          </a:xfrm>
          <a:prstGeom prst="rect">
            <a:avLst/>
          </a:prstGeom>
        </p:spPr>
        <p:txBody>
          <a:bodyPr anchor="t" rtlCol="false" tIns="0" lIns="0" bIns="0" rIns="0">
            <a:spAutoFit/>
          </a:bodyPr>
          <a:lstStyle/>
          <a:p>
            <a:pPr algn="l">
              <a:lnSpc>
                <a:spcPts val="3125"/>
              </a:lnSpc>
            </a:pPr>
            <a:r>
              <a:rPr lang="en-US" sz="1937">
                <a:solidFill>
                  <a:srgbClr val="15213F"/>
                </a:solidFill>
                <a:latin typeface="Canva Sans"/>
                <a:ea typeface="Canva Sans"/>
                <a:cs typeface="Canva Sans"/>
                <a:sym typeface="Canva Sans"/>
              </a:rPr>
              <a:t>Deep-dive analytics on property performance, market comparisons, and strategic recommendations for portfolio optimization and expansion opportunities.</a:t>
            </a:r>
          </a:p>
        </p:txBody>
      </p:sp>
      <p:sp>
        <p:nvSpPr>
          <p:cNvPr name="Freeform 25" id="25"/>
          <p:cNvSpPr/>
          <p:nvPr/>
        </p:nvSpPr>
        <p:spPr>
          <a:xfrm flipH="false" flipV="false" rot="0">
            <a:off x="105656" y="-183479"/>
            <a:ext cx="1734045" cy="1734045"/>
          </a:xfrm>
          <a:custGeom>
            <a:avLst/>
            <a:gdLst/>
            <a:ahLst/>
            <a:cxnLst/>
            <a:rect r="r" b="b" t="t" l="l"/>
            <a:pathLst>
              <a:path h="1734045" w="1734045">
                <a:moveTo>
                  <a:pt x="0" y="0"/>
                </a:moveTo>
                <a:lnTo>
                  <a:pt x="1734045" y="0"/>
                </a:lnTo>
                <a:lnTo>
                  <a:pt x="1734045" y="1734045"/>
                </a:lnTo>
                <a:lnTo>
                  <a:pt x="0" y="1734045"/>
                </a:lnTo>
                <a:lnTo>
                  <a:pt x="0" y="0"/>
                </a:lnTo>
                <a:close/>
              </a:path>
            </a:pathLst>
          </a:custGeom>
          <a:blipFill>
            <a:blip r:embed="rId8"/>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DF1F8"/>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BFCFE"/>
            </a:solidFill>
          </p:spPr>
        </p:sp>
      </p:grpSp>
      <p:sp>
        <p:nvSpPr>
          <p:cNvPr name="TextBox 6" id="6"/>
          <p:cNvSpPr txBox="true"/>
          <p:nvPr/>
        </p:nvSpPr>
        <p:spPr>
          <a:xfrm rot="0">
            <a:off x="849511" y="564951"/>
            <a:ext cx="11530475" cy="613093"/>
          </a:xfrm>
          <a:prstGeom prst="rect">
            <a:avLst/>
          </a:prstGeom>
        </p:spPr>
        <p:txBody>
          <a:bodyPr anchor="t" rtlCol="false" tIns="0" lIns="0" bIns="0" rIns="0">
            <a:spAutoFit/>
          </a:bodyPr>
          <a:lstStyle/>
          <a:p>
            <a:pPr algn="l">
              <a:lnSpc>
                <a:spcPts val="4937"/>
              </a:lnSpc>
            </a:pPr>
            <a:r>
              <a:rPr lang="en-US" sz="3949">
                <a:solidFill>
                  <a:srgbClr val="3257B8"/>
                </a:solidFill>
                <a:latin typeface="Canva Sans"/>
                <a:ea typeface="Canva Sans"/>
                <a:cs typeface="Canva Sans"/>
                <a:sym typeface="Canva Sans"/>
              </a:rPr>
              <a:t>Step 4: Consider Your Team's Expertise</a:t>
            </a:r>
          </a:p>
        </p:txBody>
      </p:sp>
      <p:sp>
        <p:nvSpPr>
          <p:cNvPr name="TextBox 7" id="7"/>
          <p:cNvSpPr txBox="true"/>
          <p:nvPr/>
        </p:nvSpPr>
        <p:spPr>
          <a:xfrm rot="0">
            <a:off x="849511" y="1649463"/>
            <a:ext cx="6946010" cy="457555"/>
          </a:xfrm>
          <a:prstGeom prst="rect">
            <a:avLst/>
          </a:prstGeom>
        </p:spPr>
        <p:txBody>
          <a:bodyPr anchor="t" rtlCol="false" tIns="0" lIns="0" bIns="0" rIns="0">
            <a:spAutoFit/>
          </a:bodyPr>
          <a:lstStyle/>
          <a:p>
            <a:pPr algn="l">
              <a:lnSpc>
                <a:spcPts val="3687"/>
              </a:lnSpc>
            </a:pPr>
            <a:r>
              <a:rPr lang="en-US" sz="2949">
                <a:solidFill>
                  <a:srgbClr val="3257B8"/>
                </a:solidFill>
                <a:latin typeface="Canva Sans"/>
                <a:ea typeface="Canva Sans"/>
                <a:cs typeface="Canva Sans"/>
                <a:sym typeface="Canva Sans"/>
              </a:rPr>
              <a:t>Assess Your Current Capabilities</a:t>
            </a:r>
          </a:p>
        </p:txBody>
      </p:sp>
      <p:grpSp>
        <p:nvGrpSpPr>
          <p:cNvPr name="Group 8" id="8"/>
          <p:cNvGrpSpPr>
            <a:grpSpLocks noChangeAspect="true"/>
          </p:cNvGrpSpPr>
          <p:nvPr/>
        </p:nvGrpSpPr>
        <p:grpSpPr>
          <a:xfrm rot="0">
            <a:off x="849511" y="2836380"/>
            <a:ext cx="95548" cy="95548"/>
            <a:chOff x="0" y="0"/>
            <a:chExt cx="127397" cy="127397"/>
          </a:xfrm>
        </p:grpSpPr>
        <p:sp>
          <p:nvSpPr>
            <p:cNvPr name="Freeform 9" id="9" descr="preencoded.png"/>
            <p:cNvSpPr/>
            <p:nvPr/>
          </p:nvSpPr>
          <p:spPr>
            <a:xfrm flipH="false" flipV="false" rot="0">
              <a:off x="0" y="0"/>
              <a:ext cx="127381" cy="127381"/>
            </a:xfrm>
            <a:custGeom>
              <a:avLst/>
              <a:gdLst/>
              <a:ahLst/>
              <a:cxnLst/>
              <a:rect r="r" b="b" t="t" l="l"/>
              <a:pathLst>
                <a:path h="127381" w="127381">
                  <a:moveTo>
                    <a:pt x="0" y="0"/>
                  </a:moveTo>
                  <a:lnTo>
                    <a:pt x="127381" y="0"/>
                  </a:lnTo>
                  <a:lnTo>
                    <a:pt x="127381" y="127381"/>
                  </a:lnTo>
                  <a:lnTo>
                    <a:pt x="0" y="127381"/>
                  </a:lnTo>
                  <a:lnTo>
                    <a:pt x="0" y="0"/>
                  </a:lnTo>
                  <a:close/>
                </a:path>
              </a:pathLst>
            </a:custGeom>
            <a:blipFill>
              <a:blip r:embed="rId3"/>
              <a:stretch>
                <a:fillRect l="0" t="0" r="-12" b="-12"/>
              </a:stretch>
            </a:blipFill>
          </p:spPr>
        </p:sp>
      </p:grpSp>
      <p:sp>
        <p:nvSpPr>
          <p:cNvPr name="TextBox 10" id="10"/>
          <p:cNvSpPr txBox="true"/>
          <p:nvPr/>
        </p:nvSpPr>
        <p:spPr>
          <a:xfrm rot="0">
            <a:off x="1136154" y="2646126"/>
            <a:ext cx="5147170" cy="370983"/>
          </a:xfrm>
          <a:prstGeom prst="rect">
            <a:avLst/>
          </a:prstGeom>
        </p:spPr>
        <p:txBody>
          <a:bodyPr anchor="t" rtlCol="false" tIns="0" lIns="0" bIns="0" rIns="0">
            <a:spAutoFit/>
          </a:bodyPr>
          <a:lstStyle/>
          <a:p>
            <a:pPr algn="l">
              <a:lnSpc>
                <a:spcPts val="2929"/>
              </a:lnSpc>
            </a:pPr>
            <a:r>
              <a:rPr lang="en-US" sz="2374">
                <a:solidFill>
                  <a:srgbClr val="15213F"/>
                </a:solidFill>
                <a:latin typeface="Canva Sans"/>
                <a:ea typeface="Canva Sans"/>
                <a:cs typeface="Canva Sans"/>
                <a:sym typeface="Canva Sans"/>
              </a:rPr>
              <a:t>In-House Accounting Skills</a:t>
            </a:r>
          </a:p>
        </p:txBody>
      </p:sp>
      <p:sp>
        <p:nvSpPr>
          <p:cNvPr name="TextBox 11" id="11"/>
          <p:cNvSpPr txBox="true"/>
          <p:nvPr/>
        </p:nvSpPr>
        <p:spPr>
          <a:xfrm rot="0">
            <a:off x="1136154" y="3102912"/>
            <a:ext cx="7774781" cy="812240"/>
          </a:xfrm>
          <a:prstGeom prst="rect">
            <a:avLst/>
          </a:prstGeom>
        </p:spPr>
        <p:txBody>
          <a:bodyPr anchor="t" rtlCol="false" tIns="0" lIns="0" bIns="0" rIns="0">
            <a:spAutoFit/>
          </a:bodyPr>
          <a:lstStyle/>
          <a:p>
            <a:pPr algn="l">
              <a:lnSpc>
                <a:spcPts val="3324"/>
              </a:lnSpc>
            </a:pPr>
            <a:r>
              <a:rPr lang="en-US" sz="2099">
                <a:solidFill>
                  <a:srgbClr val="15213F"/>
                </a:solidFill>
                <a:latin typeface="Canva Sans"/>
                <a:ea typeface="Canva Sans"/>
                <a:cs typeface="Canva Sans"/>
                <a:sym typeface="Canva Sans"/>
              </a:rPr>
              <a:t>Do you have certified accounting professionals on staff who understand real estate-specific requirements?</a:t>
            </a:r>
          </a:p>
        </p:txBody>
      </p:sp>
      <p:grpSp>
        <p:nvGrpSpPr>
          <p:cNvPr name="Group 12" id="12"/>
          <p:cNvGrpSpPr>
            <a:grpSpLocks noChangeAspect="true"/>
          </p:cNvGrpSpPr>
          <p:nvPr/>
        </p:nvGrpSpPr>
        <p:grpSpPr>
          <a:xfrm rot="0">
            <a:off x="849511" y="4410206"/>
            <a:ext cx="95548" cy="95548"/>
            <a:chOff x="0" y="0"/>
            <a:chExt cx="127397" cy="127397"/>
          </a:xfrm>
        </p:grpSpPr>
        <p:sp>
          <p:nvSpPr>
            <p:cNvPr name="Freeform 13" id="13" descr="preencoded.png"/>
            <p:cNvSpPr/>
            <p:nvPr/>
          </p:nvSpPr>
          <p:spPr>
            <a:xfrm flipH="false" flipV="false" rot="0">
              <a:off x="0" y="0"/>
              <a:ext cx="127381" cy="127381"/>
            </a:xfrm>
            <a:custGeom>
              <a:avLst/>
              <a:gdLst/>
              <a:ahLst/>
              <a:cxnLst/>
              <a:rect r="r" b="b" t="t" l="l"/>
              <a:pathLst>
                <a:path h="127381" w="127381">
                  <a:moveTo>
                    <a:pt x="0" y="0"/>
                  </a:moveTo>
                  <a:lnTo>
                    <a:pt x="127381" y="0"/>
                  </a:lnTo>
                  <a:lnTo>
                    <a:pt x="127381" y="127381"/>
                  </a:lnTo>
                  <a:lnTo>
                    <a:pt x="0" y="127381"/>
                  </a:lnTo>
                  <a:lnTo>
                    <a:pt x="0" y="0"/>
                  </a:lnTo>
                  <a:close/>
                </a:path>
              </a:pathLst>
            </a:custGeom>
            <a:blipFill>
              <a:blip r:embed="rId3"/>
              <a:stretch>
                <a:fillRect l="0" t="0" r="-12" b="-12"/>
              </a:stretch>
            </a:blipFill>
          </p:spPr>
        </p:sp>
      </p:grpSp>
      <p:sp>
        <p:nvSpPr>
          <p:cNvPr name="TextBox 14" id="14"/>
          <p:cNvSpPr txBox="true"/>
          <p:nvPr/>
        </p:nvSpPr>
        <p:spPr>
          <a:xfrm rot="0">
            <a:off x="1136154" y="4219952"/>
            <a:ext cx="4634362" cy="370983"/>
          </a:xfrm>
          <a:prstGeom prst="rect">
            <a:avLst/>
          </a:prstGeom>
        </p:spPr>
        <p:txBody>
          <a:bodyPr anchor="t" rtlCol="false" tIns="0" lIns="0" bIns="0" rIns="0">
            <a:spAutoFit/>
          </a:bodyPr>
          <a:lstStyle/>
          <a:p>
            <a:pPr algn="l">
              <a:lnSpc>
                <a:spcPts val="2929"/>
              </a:lnSpc>
            </a:pPr>
            <a:r>
              <a:rPr lang="en-US" sz="2374">
                <a:solidFill>
                  <a:srgbClr val="15213F"/>
                </a:solidFill>
                <a:latin typeface="Canva Sans"/>
                <a:ea typeface="Canva Sans"/>
                <a:cs typeface="Canva Sans"/>
                <a:sym typeface="Canva Sans"/>
              </a:rPr>
              <a:t>Technology Adoption</a:t>
            </a:r>
          </a:p>
        </p:txBody>
      </p:sp>
      <p:sp>
        <p:nvSpPr>
          <p:cNvPr name="TextBox 15" id="15"/>
          <p:cNvSpPr txBox="true"/>
          <p:nvPr/>
        </p:nvSpPr>
        <p:spPr>
          <a:xfrm rot="0">
            <a:off x="1136154" y="4676660"/>
            <a:ext cx="7774781" cy="812240"/>
          </a:xfrm>
          <a:prstGeom prst="rect">
            <a:avLst/>
          </a:prstGeom>
        </p:spPr>
        <p:txBody>
          <a:bodyPr anchor="t" rtlCol="false" tIns="0" lIns="0" bIns="0" rIns="0">
            <a:spAutoFit/>
          </a:bodyPr>
          <a:lstStyle/>
          <a:p>
            <a:pPr algn="l">
              <a:lnSpc>
                <a:spcPts val="3324"/>
              </a:lnSpc>
            </a:pPr>
            <a:r>
              <a:rPr lang="en-US" sz="2099">
                <a:solidFill>
                  <a:srgbClr val="15213F"/>
                </a:solidFill>
                <a:latin typeface="Canva Sans"/>
                <a:ea typeface="Canva Sans"/>
                <a:cs typeface="Canva Sans"/>
                <a:sym typeface="Canva Sans"/>
              </a:rPr>
              <a:t>How comfortable is your team with learning and implementing new software systems?</a:t>
            </a:r>
          </a:p>
        </p:txBody>
      </p:sp>
      <p:grpSp>
        <p:nvGrpSpPr>
          <p:cNvPr name="Group 16" id="16"/>
          <p:cNvGrpSpPr>
            <a:grpSpLocks noChangeAspect="true"/>
          </p:cNvGrpSpPr>
          <p:nvPr/>
        </p:nvGrpSpPr>
        <p:grpSpPr>
          <a:xfrm rot="0">
            <a:off x="849511" y="5993479"/>
            <a:ext cx="95548" cy="95547"/>
            <a:chOff x="0" y="0"/>
            <a:chExt cx="127397" cy="127397"/>
          </a:xfrm>
        </p:grpSpPr>
        <p:sp>
          <p:nvSpPr>
            <p:cNvPr name="Freeform 17" id="17" descr="preencoded.png"/>
            <p:cNvSpPr/>
            <p:nvPr/>
          </p:nvSpPr>
          <p:spPr>
            <a:xfrm flipH="false" flipV="false" rot="0">
              <a:off x="0" y="0"/>
              <a:ext cx="127381" cy="127381"/>
            </a:xfrm>
            <a:custGeom>
              <a:avLst/>
              <a:gdLst/>
              <a:ahLst/>
              <a:cxnLst/>
              <a:rect r="r" b="b" t="t" l="l"/>
              <a:pathLst>
                <a:path h="127381" w="127381">
                  <a:moveTo>
                    <a:pt x="0" y="0"/>
                  </a:moveTo>
                  <a:lnTo>
                    <a:pt x="127381" y="0"/>
                  </a:lnTo>
                  <a:lnTo>
                    <a:pt x="127381" y="127381"/>
                  </a:lnTo>
                  <a:lnTo>
                    <a:pt x="0" y="127381"/>
                  </a:lnTo>
                  <a:lnTo>
                    <a:pt x="0" y="0"/>
                  </a:lnTo>
                  <a:close/>
                </a:path>
              </a:pathLst>
            </a:custGeom>
            <a:blipFill>
              <a:blip r:embed="rId3"/>
              <a:stretch>
                <a:fillRect l="0" t="0" r="-12" b="-12"/>
              </a:stretch>
            </a:blipFill>
          </p:spPr>
        </p:sp>
      </p:grpSp>
      <p:sp>
        <p:nvSpPr>
          <p:cNvPr name="TextBox 18" id="18"/>
          <p:cNvSpPr txBox="true"/>
          <p:nvPr/>
        </p:nvSpPr>
        <p:spPr>
          <a:xfrm rot="0">
            <a:off x="1136154" y="5803225"/>
            <a:ext cx="3887391" cy="370983"/>
          </a:xfrm>
          <a:prstGeom prst="rect">
            <a:avLst/>
          </a:prstGeom>
        </p:spPr>
        <p:txBody>
          <a:bodyPr anchor="t" rtlCol="false" tIns="0" lIns="0" bIns="0" rIns="0">
            <a:spAutoFit/>
          </a:bodyPr>
          <a:lstStyle/>
          <a:p>
            <a:pPr algn="l">
              <a:lnSpc>
                <a:spcPts val="2929"/>
              </a:lnSpc>
            </a:pPr>
            <a:r>
              <a:rPr lang="en-US" sz="2374">
                <a:solidFill>
                  <a:srgbClr val="15213F"/>
                </a:solidFill>
                <a:latin typeface="Canva Sans"/>
                <a:ea typeface="Canva Sans"/>
                <a:cs typeface="Canva Sans"/>
                <a:sym typeface="Canva Sans"/>
              </a:rPr>
              <a:t>Time Availability</a:t>
            </a:r>
          </a:p>
        </p:txBody>
      </p:sp>
      <p:sp>
        <p:nvSpPr>
          <p:cNvPr name="TextBox 19" id="19"/>
          <p:cNvSpPr txBox="true"/>
          <p:nvPr/>
        </p:nvSpPr>
        <p:spPr>
          <a:xfrm rot="0">
            <a:off x="1136154" y="6259933"/>
            <a:ext cx="7774781" cy="1231377"/>
          </a:xfrm>
          <a:prstGeom prst="rect">
            <a:avLst/>
          </a:prstGeom>
        </p:spPr>
        <p:txBody>
          <a:bodyPr anchor="t" rtlCol="false" tIns="0" lIns="0" bIns="0" rIns="0">
            <a:spAutoFit/>
          </a:bodyPr>
          <a:lstStyle/>
          <a:p>
            <a:pPr algn="l">
              <a:lnSpc>
                <a:spcPts val="3324"/>
              </a:lnSpc>
            </a:pPr>
            <a:r>
              <a:rPr lang="en-US" sz="2099">
                <a:solidFill>
                  <a:srgbClr val="15213F"/>
                </a:solidFill>
                <a:latin typeface="Canva Sans"/>
                <a:ea typeface="Canva Sans"/>
                <a:cs typeface="Canva Sans"/>
                <a:sym typeface="Canva Sans"/>
              </a:rPr>
              <a:t>Can your current staff handle additional financial management responsibilities without compromising other duties?</a:t>
            </a:r>
          </a:p>
        </p:txBody>
      </p:sp>
      <p:grpSp>
        <p:nvGrpSpPr>
          <p:cNvPr name="Group 20" id="20"/>
          <p:cNvGrpSpPr>
            <a:grpSpLocks noChangeAspect="true"/>
          </p:cNvGrpSpPr>
          <p:nvPr/>
        </p:nvGrpSpPr>
        <p:grpSpPr>
          <a:xfrm rot="0">
            <a:off x="849511" y="7786191"/>
            <a:ext cx="95548" cy="95547"/>
            <a:chOff x="0" y="0"/>
            <a:chExt cx="127397" cy="127397"/>
          </a:xfrm>
        </p:grpSpPr>
        <p:sp>
          <p:nvSpPr>
            <p:cNvPr name="Freeform 21" id="21" descr="preencoded.png"/>
            <p:cNvSpPr/>
            <p:nvPr/>
          </p:nvSpPr>
          <p:spPr>
            <a:xfrm flipH="false" flipV="false" rot="0">
              <a:off x="0" y="0"/>
              <a:ext cx="127381" cy="127381"/>
            </a:xfrm>
            <a:custGeom>
              <a:avLst/>
              <a:gdLst/>
              <a:ahLst/>
              <a:cxnLst/>
              <a:rect r="r" b="b" t="t" l="l"/>
              <a:pathLst>
                <a:path h="127381" w="127381">
                  <a:moveTo>
                    <a:pt x="0" y="0"/>
                  </a:moveTo>
                  <a:lnTo>
                    <a:pt x="127381" y="0"/>
                  </a:lnTo>
                  <a:lnTo>
                    <a:pt x="127381" y="127381"/>
                  </a:lnTo>
                  <a:lnTo>
                    <a:pt x="0" y="127381"/>
                  </a:lnTo>
                  <a:lnTo>
                    <a:pt x="0" y="0"/>
                  </a:lnTo>
                  <a:close/>
                </a:path>
              </a:pathLst>
            </a:custGeom>
            <a:blipFill>
              <a:blip r:embed="rId3"/>
              <a:stretch>
                <a:fillRect l="0" t="0" r="-12" b="-12"/>
              </a:stretch>
            </a:blipFill>
          </p:spPr>
        </p:sp>
      </p:grpSp>
      <p:sp>
        <p:nvSpPr>
          <p:cNvPr name="TextBox 22" id="22"/>
          <p:cNvSpPr txBox="true"/>
          <p:nvPr/>
        </p:nvSpPr>
        <p:spPr>
          <a:xfrm rot="0">
            <a:off x="1136154" y="7643711"/>
            <a:ext cx="4634362" cy="370983"/>
          </a:xfrm>
          <a:prstGeom prst="rect">
            <a:avLst/>
          </a:prstGeom>
        </p:spPr>
        <p:txBody>
          <a:bodyPr anchor="t" rtlCol="false" tIns="0" lIns="0" bIns="0" rIns="0">
            <a:spAutoFit/>
          </a:bodyPr>
          <a:lstStyle/>
          <a:p>
            <a:pPr algn="l">
              <a:lnSpc>
                <a:spcPts val="2929"/>
              </a:lnSpc>
            </a:pPr>
            <a:r>
              <a:rPr lang="en-US" sz="2374">
                <a:solidFill>
                  <a:srgbClr val="15213F"/>
                </a:solidFill>
                <a:latin typeface="Canva Sans"/>
                <a:ea typeface="Canva Sans"/>
                <a:cs typeface="Canva Sans"/>
                <a:sym typeface="Canva Sans"/>
              </a:rPr>
              <a:t>Compliance Knowledge</a:t>
            </a:r>
          </a:p>
        </p:txBody>
      </p:sp>
      <p:sp>
        <p:nvSpPr>
          <p:cNvPr name="TextBox 23" id="23"/>
          <p:cNvSpPr txBox="true"/>
          <p:nvPr/>
        </p:nvSpPr>
        <p:spPr>
          <a:xfrm rot="0">
            <a:off x="1136154" y="8100419"/>
            <a:ext cx="7774781" cy="812240"/>
          </a:xfrm>
          <a:prstGeom prst="rect">
            <a:avLst/>
          </a:prstGeom>
        </p:spPr>
        <p:txBody>
          <a:bodyPr anchor="t" rtlCol="false" tIns="0" lIns="0" bIns="0" rIns="0">
            <a:spAutoFit/>
          </a:bodyPr>
          <a:lstStyle/>
          <a:p>
            <a:pPr algn="l">
              <a:lnSpc>
                <a:spcPts val="3324"/>
              </a:lnSpc>
            </a:pPr>
            <a:r>
              <a:rPr lang="en-US" sz="2099">
                <a:solidFill>
                  <a:srgbClr val="15213F"/>
                </a:solidFill>
                <a:latin typeface="Canva Sans"/>
                <a:ea typeface="Canva Sans"/>
                <a:cs typeface="Canva Sans"/>
                <a:sym typeface="Canva Sans"/>
              </a:rPr>
              <a:t>Are you confident in your team's ability to stay current with changing tax laws and industry regulations?</a:t>
            </a:r>
          </a:p>
        </p:txBody>
      </p:sp>
      <p:grpSp>
        <p:nvGrpSpPr>
          <p:cNvPr name="Group 24" id="24"/>
          <p:cNvGrpSpPr>
            <a:grpSpLocks noChangeAspect="true"/>
          </p:cNvGrpSpPr>
          <p:nvPr/>
        </p:nvGrpSpPr>
        <p:grpSpPr>
          <a:xfrm rot="0">
            <a:off x="9386590" y="1682800"/>
            <a:ext cx="7255222" cy="7255222"/>
            <a:chOff x="0" y="0"/>
            <a:chExt cx="9673630" cy="9673630"/>
          </a:xfrm>
        </p:grpSpPr>
        <p:sp>
          <p:nvSpPr>
            <p:cNvPr name="Freeform 25" id="25" descr="preencoded.png"/>
            <p:cNvSpPr/>
            <p:nvPr/>
          </p:nvSpPr>
          <p:spPr>
            <a:xfrm flipH="false" flipV="false" rot="0">
              <a:off x="0" y="0"/>
              <a:ext cx="9673590" cy="9673590"/>
            </a:xfrm>
            <a:custGeom>
              <a:avLst/>
              <a:gdLst/>
              <a:ahLst/>
              <a:cxnLst/>
              <a:rect r="r" b="b" t="t" l="l"/>
              <a:pathLst>
                <a:path h="9673590" w="9673590">
                  <a:moveTo>
                    <a:pt x="0" y="0"/>
                  </a:moveTo>
                  <a:lnTo>
                    <a:pt x="9673590" y="0"/>
                  </a:lnTo>
                  <a:lnTo>
                    <a:pt x="9673590" y="9673590"/>
                  </a:lnTo>
                  <a:lnTo>
                    <a:pt x="0" y="9673590"/>
                  </a:lnTo>
                  <a:lnTo>
                    <a:pt x="0" y="0"/>
                  </a:lnTo>
                  <a:close/>
                </a:path>
              </a:pathLst>
            </a:custGeom>
            <a:blipFill>
              <a:blip r:embed="rId4"/>
              <a:stretch>
                <a:fillRect l="0" t="0" r="0" b="0"/>
              </a:stretch>
            </a:blipFill>
          </p:spPr>
        </p:sp>
      </p:grpSp>
      <p:sp>
        <p:nvSpPr>
          <p:cNvPr name="TextBox 26" id="26"/>
          <p:cNvSpPr txBox="true"/>
          <p:nvPr/>
        </p:nvSpPr>
        <p:spPr>
          <a:xfrm rot="0">
            <a:off x="9673232" y="9095780"/>
            <a:ext cx="8203413" cy="922455"/>
          </a:xfrm>
          <a:prstGeom prst="rect">
            <a:avLst/>
          </a:prstGeom>
        </p:spPr>
        <p:txBody>
          <a:bodyPr anchor="t" rtlCol="false" tIns="0" lIns="0" bIns="0" rIns="0">
            <a:spAutoFit/>
          </a:bodyPr>
          <a:lstStyle/>
          <a:p>
            <a:pPr algn="l">
              <a:lnSpc>
                <a:spcPts val="2533"/>
              </a:lnSpc>
            </a:pPr>
            <a:r>
              <a:rPr lang="en-US" sz="1599">
                <a:solidFill>
                  <a:srgbClr val="15213F"/>
                </a:solidFill>
                <a:latin typeface="Canva Sans"/>
                <a:ea typeface="Canva Sans"/>
                <a:cs typeface="Canva Sans"/>
                <a:sym typeface="Canva Sans"/>
              </a:rPr>
              <a:t>"The most successful property management companies invest in both technology and expertise. Software handles the routine tasks, while professional accountants provide the strategic insights that drive long-term profitability."</a:t>
            </a:r>
          </a:p>
        </p:txBody>
      </p:sp>
      <p:grpSp>
        <p:nvGrpSpPr>
          <p:cNvPr name="Group 27" id="27"/>
          <p:cNvGrpSpPr/>
          <p:nvPr/>
        </p:nvGrpSpPr>
        <p:grpSpPr>
          <a:xfrm rot="0">
            <a:off x="9386590" y="9152930"/>
            <a:ext cx="28575" cy="917079"/>
            <a:chOff x="0" y="0"/>
            <a:chExt cx="38100" cy="1222772"/>
          </a:xfrm>
        </p:grpSpPr>
        <p:sp>
          <p:nvSpPr>
            <p:cNvPr name="Freeform 28" id="28"/>
            <p:cNvSpPr/>
            <p:nvPr/>
          </p:nvSpPr>
          <p:spPr>
            <a:xfrm flipH="false" flipV="false" rot="0">
              <a:off x="0" y="0"/>
              <a:ext cx="38100" cy="1222756"/>
            </a:xfrm>
            <a:custGeom>
              <a:avLst/>
              <a:gdLst/>
              <a:ahLst/>
              <a:cxnLst/>
              <a:rect r="r" b="b" t="t" l="l"/>
              <a:pathLst>
                <a:path h="1222756" w="38100">
                  <a:moveTo>
                    <a:pt x="0" y="0"/>
                  </a:moveTo>
                  <a:lnTo>
                    <a:pt x="38100" y="0"/>
                  </a:lnTo>
                  <a:lnTo>
                    <a:pt x="38100" y="1222756"/>
                  </a:lnTo>
                  <a:lnTo>
                    <a:pt x="0" y="1222756"/>
                  </a:lnTo>
                  <a:close/>
                </a:path>
              </a:pathLst>
            </a:custGeom>
            <a:solidFill>
              <a:srgbClr val="3257B8"/>
            </a:solidFill>
          </p:spPr>
        </p:sp>
      </p:grpSp>
      <p:sp>
        <p:nvSpPr>
          <p:cNvPr name="Freeform 29" id="29"/>
          <p:cNvSpPr/>
          <p:nvPr/>
        </p:nvSpPr>
        <p:spPr>
          <a:xfrm flipH="false" flipV="false" rot="0">
            <a:off x="15973407" y="-220438"/>
            <a:ext cx="1903238" cy="1903238"/>
          </a:xfrm>
          <a:custGeom>
            <a:avLst/>
            <a:gdLst/>
            <a:ahLst/>
            <a:cxnLst/>
            <a:rect r="r" b="b" t="t" l="l"/>
            <a:pathLst>
              <a:path h="1903238" w="1903238">
                <a:moveTo>
                  <a:pt x="0" y="0"/>
                </a:moveTo>
                <a:lnTo>
                  <a:pt x="1903238" y="0"/>
                </a:lnTo>
                <a:lnTo>
                  <a:pt x="1903238" y="1903238"/>
                </a:lnTo>
                <a:lnTo>
                  <a:pt x="0" y="1903238"/>
                </a:lnTo>
                <a:lnTo>
                  <a:pt x="0" y="0"/>
                </a:lnTo>
                <a:close/>
              </a:path>
            </a:pathLst>
          </a:custGeom>
          <a:blipFill>
            <a:blip r:embed="rId5"/>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DF1F8"/>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BFCFE"/>
            </a:solidFill>
          </p:spPr>
        </p:sp>
      </p:grpSp>
      <p:grpSp>
        <p:nvGrpSpPr>
          <p:cNvPr name="Group 6" id="6"/>
          <p:cNvGrpSpPr>
            <a:grpSpLocks noChangeAspect="true"/>
          </p:cNvGrpSpPr>
          <p:nvPr/>
        </p:nvGrpSpPr>
        <p:grpSpPr>
          <a:xfrm rot="0">
            <a:off x="0" y="0"/>
            <a:ext cx="18288000" cy="3084016"/>
            <a:chOff x="0" y="0"/>
            <a:chExt cx="24384000" cy="4112022"/>
          </a:xfrm>
        </p:grpSpPr>
        <p:sp>
          <p:nvSpPr>
            <p:cNvPr name="Freeform 7" id="7" descr="preencoded.png"/>
            <p:cNvSpPr/>
            <p:nvPr/>
          </p:nvSpPr>
          <p:spPr>
            <a:xfrm flipH="false" flipV="false" rot="0">
              <a:off x="0" y="0"/>
              <a:ext cx="24384000" cy="4112006"/>
            </a:xfrm>
            <a:custGeom>
              <a:avLst/>
              <a:gdLst/>
              <a:ahLst/>
              <a:cxnLst/>
              <a:rect r="r" b="b" t="t" l="l"/>
              <a:pathLst>
                <a:path h="4112006" w="24384000">
                  <a:moveTo>
                    <a:pt x="0" y="0"/>
                  </a:moveTo>
                  <a:lnTo>
                    <a:pt x="24384000" y="0"/>
                  </a:lnTo>
                  <a:lnTo>
                    <a:pt x="24384000" y="4112006"/>
                  </a:lnTo>
                  <a:lnTo>
                    <a:pt x="0" y="4112006"/>
                  </a:lnTo>
                  <a:lnTo>
                    <a:pt x="0" y="0"/>
                  </a:lnTo>
                  <a:close/>
                </a:path>
              </a:pathLst>
            </a:custGeom>
            <a:blipFill>
              <a:blip r:embed="rId3"/>
              <a:stretch>
                <a:fillRect l="0" t="-33" r="0" b="-34"/>
              </a:stretch>
            </a:blipFill>
          </p:spPr>
        </p:sp>
      </p:grpSp>
      <p:sp>
        <p:nvSpPr>
          <p:cNvPr name="TextBox 8" id="8"/>
          <p:cNvSpPr txBox="true"/>
          <p:nvPr/>
        </p:nvSpPr>
        <p:spPr>
          <a:xfrm rot="0">
            <a:off x="715668" y="3289281"/>
            <a:ext cx="14015872" cy="744537"/>
          </a:xfrm>
          <a:prstGeom prst="rect">
            <a:avLst/>
          </a:prstGeom>
        </p:spPr>
        <p:txBody>
          <a:bodyPr anchor="t" rtlCol="false" tIns="0" lIns="0" bIns="0" rIns="0">
            <a:spAutoFit/>
          </a:bodyPr>
          <a:lstStyle/>
          <a:p>
            <a:pPr algn="l">
              <a:lnSpc>
                <a:spcPts val="6062"/>
              </a:lnSpc>
            </a:pPr>
            <a:r>
              <a:rPr lang="en-US" sz="4812">
                <a:solidFill>
                  <a:srgbClr val="3257B8"/>
                </a:solidFill>
                <a:latin typeface="Canva Sans"/>
                <a:ea typeface="Canva Sans"/>
                <a:cs typeface="Canva Sans"/>
                <a:sym typeface="Canva Sans"/>
              </a:rPr>
              <a:t>Step 5: Determine Budget &amp; ROI Goals</a:t>
            </a:r>
          </a:p>
        </p:txBody>
      </p:sp>
      <p:sp>
        <p:nvSpPr>
          <p:cNvPr name="TextBox 9" id="9"/>
          <p:cNvSpPr txBox="true"/>
          <p:nvPr/>
        </p:nvSpPr>
        <p:spPr>
          <a:xfrm rot="0">
            <a:off x="658518" y="4786294"/>
            <a:ext cx="5232499" cy="838237"/>
          </a:xfrm>
          <a:prstGeom prst="rect">
            <a:avLst/>
          </a:prstGeom>
        </p:spPr>
        <p:txBody>
          <a:bodyPr anchor="t" rtlCol="false" tIns="0" lIns="0" bIns="0" rIns="0">
            <a:spAutoFit/>
          </a:bodyPr>
          <a:lstStyle/>
          <a:p>
            <a:pPr algn="ctr">
              <a:lnSpc>
                <a:spcPts val="6374"/>
              </a:lnSpc>
            </a:pPr>
            <a:r>
              <a:rPr lang="en-US" sz="6374">
                <a:solidFill>
                  <a:srgbClr val="15213F"/>
                </a:solidFill>
                <a:latin typeface="Canva Sans"/>
                <a:ea typeface="Canva Sans"/>
                <a:cs typeface="Canva Sans"/>
                <a:sym typeface="Canva Sans"/>
              </a:rPr>
              <a:t>$2K</a:t>
            </a:r>
          </a:p>
        </p:txBody>
      </p:sp>
      <p:sp>
        <p:nvSpPr>
          <p:cNvPr name="TextBox 10" id="10"/>
          <p:cNvSpPr txBox="true"/>
          <p:nvPr/>
        </p:nvSpPr>
        <p:spPr>
          <a:xfrm rot="0">
            <a:off x="1028700" y="6010003"/>
            <a:ext cx="4356645" cy="426219"/>
          </a:xfrm>
          <a:prstGeom prst="rect">
            <a:avLst/>
          </a:prstGeom>
        </p:spPr>
        <p:txBody>
          <a:bodyPr anchor="t" rtlCol="false" tIns="0" lIns="0" bIns="0" rIns="0">
            <a:spAutoFit/>
          </a:bodyPr>
          <a:lstStyle/>
          <a:p>
            <a:pPr algn="ctr">
              <a:lnSpc>
                <a:spcPts val="3378"/>
              </a:lnSpc>
            </a:pPr>
            <a:r>
              <a:rPr lang="en-US" sz="2674" b="true">
                <a:solidFill>
                  <a:srgbClr val="15213F"/>
                </a:solidFill>
                <a:latin typeface="Canva Sans Bold"/>
                <a:ea typeface="Canva Sans Bold"/>
                <a:cs typeface="Canva Sans Bold"/>
                <a:sym typeface="Canva Sans Bold"/>
              </a:rPr>
              <a:t>Monthly Software Costs</a:t>
            </a:r>
          </a:p>
        </p:txBody>
      </p:sp>
      <p:sp>
        <p:nvSpPr>
          <p:cNvPr name="TextBox 11" id="11"/>
          <p:cNvSpPr txBox="true"/>
          <p:nvPr/>
        </p:nvSpPr>
        <p:spPr>
          <a:xfrm rot="0">
            <a:off x="658518" y="6779121"/>
            <a:ext cx="5232499" cy="701896"/>
          </a:xfrm>
          <a:prstGeom prst="rect">
            <a:avLst/>
          </a:prstGeom>
        </p:spPr>
        <p:txBody>
          <a:bodyPr anchor="t" rtlCol="false" tIns="0" lIns="0" bIns="0" rIns="0">
            <a:spAutoFit/>
          </a:bodyPr>
          <a:lstStyle/>
          <a:p>
            <a:pPr algn="ctr">
              <a:lnSpc>
                <a:spcPts val="2904"/>
              </a:lnSpc>
            </a:pPr>
            <a:r>
              <a:rPr lang="en-US" sz="1837">
                <a:solidFill>
                  <a:srgbClr val="15213F"/>
                </a:solidFill>
                <a:latin typeface="Canva Sans"/>
                <a:ea typeface="Canva Sans"/>
                <a:cs typeface="Canva Sans"/>
                <a:sym typeface="Canva Sans"/>
              </a:rPr>
              <a:t>Typical range for comprehensive property management software serving 100+ units</a:t>
            </a:r>
          </a:p>
        </p:txBody>
      </p:sp>
      <p:sp>
        <p:nvSpPr>
          <p:cNvPr name="TextBox 12" id="12"/>
          <p:cNvSpPr txBox="true"/>
          <p:nvPr/>
        </p:nvSpPr>
        <p:spPr>
          <a:xfrm rot="0">
            <a:off x="6527676" y="4786294"/>
            <a:ext cx="5232499" cy="838237"/>
          </a:xfrm>
          <a:prstGeom prst="rect">
            <a:avLst/>
          </a:prstGeom>
        </p:spPr>
        <p:txBody>
          <a:bodyPr anchor="t" rtlCol="false" tIns="0" lIns="0" bIns="0" rIns="0">
            <a:spAutoFit/>
          </a:bodyPr>
          <a:lstStyle/>
          <a:p>
            <a:pPr algn="ctr">
              <a:lnSpc>
                <a:spcPts val="6374"/>
              </a:lnSpc>
            </a:pPr>
            <a:r>
              <a:rPr lang="en-US" sz="6374">
                <a:solidFill>
                  <a:srgbClr val="15213F"/>
                </a:solidFill>
                <a:latin typeface="Canva Sans"/>
                <a:ea typeface="Canva Sans"/>
                <a:cs typeface="Canva Sans"/>
                <a:sym typeface="Canva Sans"/>
              </a:rPr>
              <a:t>$5K</a:t>
            </a:r>
          </a:p>
        </p:txBody>
      </p:sp>
      <p:sp>
        <p:nvSpPr>
          <p:cNvPr name="TextBox 13" id="13"/>
          <p:cNvSpPr txBox="true"/>
          <p:nvPr/>
        </p:nvSpPr>
        <p:spPr>
          <a:xfrm rot="0">
            <a:off x="6485523" y="6010003"/>
            <a:ext cx="5316955" cy="426219"/>
          </a:xfrm>
          <a:prstGeom prst="rect">
            <a:avLst/>
          </a:prstGeom>
        </p:spPr>
        <p:txBody>
          <a:bodyPr anchor="t" rtlCol="false" tIns="0" lIns="0" bIns="0" rIns="0">
            <a:spAutoFit/>
          </a:bodyPr>
          <a:lstStyle/>
          <a:p>
            <a:pPr algn="ctr">
              <a:lnSpc>
                <a:spcPts val="3378"/>
              </a:lnSpc>
            </a:pPr>
            <a:r>
              <a:rPr lang="en-US" sz="2674" b="true">
                <a:solidFill>
                  <a:srgbClr val="15213F"/>
                </a:solidFill>
                <a:latin typeface="Canva Sans Bold"/>
                <a:ea typeface="Canva Sans Bold"/>
                <a:cs typeface="Canva Sans Bold"/>
                <a:sym typeface="Canva Sans Bold"/>
              </a:rPr>
              <a:t>Monthly Accounting Services</a:t>
            </a:r>
          </a:p>
        </p:txBody>
      </p:sp>
      <p:sp>
        <p:nvSpPr>
          <p:cNvPr name="TextBox 14" id="14"/>
          <p:cNvSpPr txBox="true"/>
          <p:nvPr/>
        </p:nvSpPr>
        <p:spPr>
          <a:xfrm rot="0">
            <a:off x="6527676" y="6779121"/>
            <a:ext cx="5232499" cy="701896"/>
          </a:xfrm>
          <a:prstGeom prst="rect">
            <a:avLst/>
          </a:prstGeom>
        </p:spPr>
        <p:txBody>
          <a:bodyPr anchor="t" rtlCol="false" tIns="0" lIns="0" bIns="0" rIns="0">
            <a:spAutoFit/>
          </a:bodyPr>
          <a:lstStyle/>
          <a:p>
            <a:pPr algn="ctr">
              <a:lnSpc>
                <a:spcPts val="2904"/>
              </a:lnSpc>
            </a:pPr>
            <a:r>
              <a:rPr lang="en-US" sz="1837">
                <a:solidFill>
                  <a:srgbClr val="15213F"/>
                </a:solidFill>
                <a:latin typeface="Canva Sans"/>
                <a:ea typeface="Canva Sans"/>
                <a:cs typeface="Canva Sans"/>
                <a:sym typeface="Canva Sans"/>
              </a:rPr>
              <a:t>Professional accounting services for mid-size portfolios with complex reporting needs</a:t>
            </a:r>
          </a:p>
        </p:txBody>
      </p:sp>
      <p:sp>
        <p:nvSpPr>
          <p:cNvPr name="TextBox 15" id="15"/>
          <p:cNvSpPr txBox="true"/>
          <p:nvPr/>
        </p:nvSpPr>
        <p:spPr>
          <a:xfrm rot="0">
            <a:off x="12436524" y="4786294"/>
            <a:ext cx="5232499" cy="838237"/>
          </a:xfrm>
          <a:prstGeom prst="rect">
            <a:avLst/>
          </a:prstGeom>
        </p:spPr>
        <p:txBody>
          <a:bodyPr anchor="t" rtlCol="false" tIns="0" lIns="0" bIns="0" rIns="0">
            <a:spAutoFit/>
          </a:bodyPr>
          <a:lstStyle/>
          <a:p>
            <a:pPr algn="ctr">
              <a:lnSpc>
                <a:spcPts val="6374"/>
              </a:lnSpc>
            </a:pPr>
            <a:r>
              <a:rPr lang="en-US" sz="6374">
                <a:solidFill>
                  <a:srgbClr val="15213F"/>
                </a:solidFill>
                <a:latin typeface="Canva Sans"/>
                <a:ea typeface="Canva Sans"/>
                <a:cs typeface="Canva Sans"/>
                <a:sym typeface="Canva Sans"/>
              </a:rPr>
              <a:t>20%</a:t>
            </a:r>
          </a:p>
        </p:txBody>
      </p:sp>
      <p:sp>
        <p:nvSpPr>
          <p:cNvPr name="TextBox 16" id="16"/>
          <p:cNvSpPr txBox="true"/>
          <p:nvPr/>
        </p:nvSpPr>
        <p:spPr>
          <a:xfrm rot="0">
            <a:off x="12907377" y="6012529"/>
            <a:ext cx="4618806" cy="426219"/>
          </a:xfrm>
          <a:prstGeom prst="rect">
            <a:avLst/>
          </a:prstGeom>
        </p:spPr>
        <p:txBody>
          <a:bodyPr anchor="t" rtlCol="false" tIns="0" lIns="0" bIns="0" rIns="0">
            <a:spAutoFit/>
          </a:bodyPr>
          <a:lstStyle/>
          <a:p>
            <a:pPr algn="ctr">
              <a:lnSpc>
                <a:spcPts val="3378"/>
              </a:lnSpc>
            </a:pPr>
            <a:r>
              <a:rPr lang="en-US" sz="2674" b="true">
                <a:solidFill>
                  <a:srgbClr val="15213F"/>
                </a:solidFill>
                <a:latin typeface="Canva Sans Bold"/>
                <a:ea typeface="Canva Sans Bold"/>
                <a:cs typeface="Canva Sans Bold"/>
                <a:sym typeface="Canva Sans Bold"/>
              </a:rPr>
              <a:t>Efficiency Improvement</a:t>
            </a:r>
          </a:p>
        </p:txBody>
      </p:sp>
      <p:sp>
        <p:nvSpPr>
          <p:cNvPr name="TextBox 17" id="17"/>
          <p:cNvSpPr txBox="true"/>
          <p:nvPr/>
        </p:nvSpPr>
        <p:spPr>
          <a:xfrm rot="0">
            <a:off x="12436524" y="6779121"/>
            <a:ext cx="5232499" cy="701896"/>
          </a:xfrm>
          <a:prstGeom prst="rect">
            <a:avLst/>
          </a:prstGeom>
        </p:spPr>
        <p:txBody>
          <a:bodyPr anchor="t" rtlCol="false" tIns="0" lIns="0" bIns="0" rIns="0">
            <a:spAutoFit/>
          </a:bodyPr>
          <a:lstStyle/>
          <a:p>
            <a:pPr algn="ctr">
              <a:lnSpc>
                <a:spcPts val="2904"/>
              </a:lnSpc>
            </a:pPr>
            <a:r>
              <a:rPr lang="en-US" sz="1837">
                <a:solidFill>
                  <a:srgbClr val="15213F"/>
                </a:solidFill>
                <a:latin typeface="Canva Sans"/>
                <a:ea typeface="Canva Sans"/>
                <a:cs typeface="Canva Sans"/>
                <a:sym typeface="Canva Sans"/>
              </a:rPr>
              <a:t>Average operational efficiency gains when implementing integrated solutions</a:t>
            </a:r>
          </a:p>
        </p:txBody>
      </p:sp>
      <p:sp>
        <p:nvSpPr>
          <p:cNvPr name="TextBox 18" id="18"/>
          <p:cNvSpPr txBox="true"/>
          <p:nvPr/>
        </p:nvSpPr>
        <p:spPr>
          <a:xfrm rot="0">
            <a:off x="658518" y="8047534"/>
            <a:ext cx="16314241" cy="1125537"/>
          </a:xfrm>
          <a:prstGeom prst="rect">
            <a:avLst/>
          </a:prstGeom>
        </p:spPr>
        <p:txBody>
          <a:bodyPr anchor="t" rtlCol="false" tIns="0" lIns="0" bIns="0" rIns="0">
            <a:spAutoFit/>
          </a:bodyPr>
          <a:lstStyle/>
          <a:p>
            <a:pPr algn="l">
              <a:lnSpc>
                <a:spcPts val="3062"/>
              </a:lnSpc>
            </a:pPr>
            <a:r>
              <a:rPr lang="en-US" sz="1937">
                <a:solidFill>
                  <a:srgbClr val="15213F"/>
                </a:solidFill>
                <a:latin typeface="Canva Sans"/>
                <a:ea typeface="Canva Sans"/>
                <a:cs typeface="Canva Sans"/>
                <a:sym typeface="Canva Sans"/>
              </a:rPr>
              <a:t>Consider your risk tolerance and ROI expectations. Software-only solutions offer lower upfront costs but may require significant internal expertise. Full-service accounting provides comprehensive support but at higher monthly fees. Hybrid approaches balance cost with expertise, often delivering the best long-term value for growing portfolios.</a:t>
            </a:r>
          </a:p>
        </p:txBody>
      </p:sp>
      <p:sp>
        <p:nvSpPr>
          <p:cNvPr name="TextBox 19" id="19"/>
          <p:cNvSpPr txBox="true"/>
          <p:nvPr/>
        </p:nvSpPr>
        <p:spPr>
          <a:xfrm rot="0">
            <a:off x="658518" y="9506446"/>
            <a:ext cx="16314241" cy="363537"/>
          </a:xfrm>
          <a:prstGeom prst="rect">
            <a:avLst/>
          </a:prstGeom>
        </p:spPr>
        <p:txBody>
          <a:bodyPr anchor="t" rtlCol="false" tIns="0" lIns="0" bIns="0" rIns="0">
            <a:spAutoFit/>
          </a:bodyPr>
          <a:lstStyle/>
          <a:p>
            <a:pPr algn="l">
              <a:lnSpc>
                <a:spcPts val="3062"/>
              </a:lnSpc>
            </a:pPr>
            <a:r>
              <a:rPr lang="en-US" sz="1937">
                <a:solidFill>
                  <a:srgbClr val="15213F"/>
                </a:solidFill>
                <a:latin typeface="Canva Sans"/>
                <a:ea typeface="Canva Sans"/>
                <a:cs typeface="Canva Sans"/>
                <a:sym typeface="Canva Sans"/>
              </a:rPr>
              <a:t>Factor in hidden costs like training time, integration complexity, and potential compliance penalties when making budget decisions.</a:t>
            </a:r>
          </a:p>
        </p:txBody>
      </p:sp>
      <p:sp>
        <p:nvSpPr>
          <p:cNvPr name="Freeform 20" id="20"/>
          <p:cNvSpPr/>
          <p:nvPr/>
        </p:nvSpPr>
        <p:spPr>
          <a:xfrm flipH="false" flipV="false" rot="0">
            <a:off x="15757352" y="408371"/>
            <a:ext cx="1959148" cy="548013"/>
          </a:xfrm>
          <a:custGeom>
            <a:avLst/>
            <a:gdLst/>
            <a:ahLst/>
            <a:cxnLst/>
            <a:rect r="r" b="b" t="t" l="l"/>
            <a:pathLst>
              <a:path h="548013" w="1959148">
                <a:moveTo>
                  <a:pt x="0" y="0"/>
                </a:moveTo>
                <a:lnTo>
                  <a:pt x="1959148" y="0"/>
                </a:lnTo>
                <a:lnTo>
                  <a:pt x="1959148" y="548013"/>
                </a:lnTo>
                <a:lnTo>
                  <a:pt x="0" y="548013"/>
                </a:lnTo>
                <a:lnTo>
                  <a:pt x="0" y="0"/>
                </a:lnTo>
                <a:close/>
              </a:path>
            </a:pathLst>
          </a:custGeom>
          <a:blipFill>
            <a:blip r:embed="rId4"/>
            <a:stretch>
              <a:fillRect l="0" t="0" r="0" b="0"/>
            </a:stretch>
          </a:blipFill>
        </p:spPr>
      </p:sp>
      <p:sp>
        <p:nvSpPr>
          <p:cNvPr name="Freeform 21" id="21"/>
          <p:cNvSpPr/>
          <p:nvPr/>
        </p:nvSpPr>
        <p:spPr>
          <a:xfrm flipH="false" flipV="false" rot="0">
            <a:off x="485673" y="-183479"/>
            <a:ext cx="1903238" cy="1903238"/>
          </a:xfrm>
          <a:custGeom>
            <a:avLst/>
            <a:gdLst/>
            <a:ahLst/>
            <a:cxnLst/>
            <a:rect r="r" b="b" t="t" l="l"/>
            <a:pathLst>
              <a:path h="1903238" w="1903238">
                <a:moveTo>
                  <a:pt x="0" y="0"/>
                </a:moveTo>
                <a:lnTo>
                  <a:pt x="1903238" y="0"/>
                </a:lnTo>
                <a:lnTo>
                  <a:pt x="1903238" y="1903238"/>
                </a:lnTo>
                <a:lnTo>
                  <a:pt x="0" y="1903238"/>
                </a:lnTo>
                <a:lnTo>
                  <a:pt x="0" y="0"/>
                </a:lnTo>
                <a:close/>
              </a:path>
            </a:pathLst>
          </a:custGeom>
          <a:blipFill>
            <a:blip r:embed="rId5"/>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DF1F8"/>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BFCFE"/>
            </a:solidFill>
          </p:spPr>
        </p:sp>
      </p:grpSp>
      <p:grpSp>
        <p:nvGrpSpPr>
          <p:cNvPr name="Group 6" id="6"/>
          <p:cNvGrpSpPr>
            <a:grpSpLocks noChangeAspect="true"/>
          </p:cNvGrpSpPr>
          <p:nvPr/>
        </p:nvGrpSpPr>
        <p:grpSpPr>
          <a:xfrm rot="0">
            <a:off x="0" y="26938"/>
            <a:ext cx="18288000" cy="3098155"/>
            <a:chOff x="0" y="0"/>
            <a:chExt cx="24384000" cy="4130873"/>
          </a:xfrm>
        </p:grpSpPr>
        <p:sp>
          <p:nvSpPr>
            <p:cNvPr name="Freeform 7" id="7"/>
            <p:cNvSpPr/>
            <p:nvPr/>
          </p:nvSpPr>
          <p:spPr>
            <a:xfrm flipH="false" flipV="false" rot="0">
              <a:off x="0" y="0"/>
              <a:ext cx="24384000" cy="4130929"/>
            </a:xfrm>
            <a:custGeom>
              <a:avLst/>
              <a:gdLst/>
              <a:ahLst/>
              <a:cxnLst/>
              <a:rect r="r" b="b" t="t" l="l"/>
              <a:pathLst>
                <a:path h="4130929" w="24384000">
                  <a:moveTo>
                    <a:pt x="0" y="0"/>
                  </a:moveTo>
                  <a:lnTo>
                    <a:pt x="24384000" y="0"/>
                  </a:lnTo>
                  <a:lnTo>
                    <a:pt x="24384000" y="4130929"/>
                  </a:lnTo>
                  <a:lnTo>
                    <a:pt x="0" y="4130929"/>
                  </a:lnTo>
                  <a:lnTo>
                    <a:pt x="0" y="0"/>
                  </a:lnTo>
                  <a:close/>
                </a:path>
              </a:pathLst>
            </a:custGeom>
            <a:blipFill>
              <a:blip r:embed="rId3"/>
              <a:stretch>
                <a:fillRect l="0" t="-144263" r="0" b="-180737"/>
              </a:stretch>
            </a:blipFill>
          </p:spPr>
        </p:sp>
      </p:grpSp>
      <p:grpSp>
        <p:nvGrpSpPr>
          <p:cNvPr name="Group 8" id="8"/>
          <p:cNvGrpSpPr/>
          <p:nvPr/>
        </p:nvGrpSpPr>
        <p:grpSpPr>
          <a:xfrm rot="0">
            <a:off x="991344" y="4928741"/>
            <a:ext cx="5269855" cy="4673947"/>
            <a:chOff x="0" y="0"/>
            <a:chExt cx="7026473" cy="6231930"/>
          </a:xfrm>
        </p:grpSpPr>
        <p:sp>
          <p:nvSpPr>
            <p:cNvPr name="Freeform 9" id="9"/>
            <p:cNvSpPr/>
            <p:nvPr/>
          </p:nvSpPr>
          <p:spPr>
            <a:xfrm flipH="false" flipV="false" rot="0">
              <a:off x="0" y="0"/>
              <a:ext cx="7026402" cy="6231890"/>
            </a:xfrm>
            <a:custGeom>
              <a:avLst/>
              <a:gdLst/>
              <a:ahLst/>
              <a:cxnLst/>
              <a:rect r="r" b="b" t="t" l="l"/>
              <a:pathLst>
                <a:path h="6231890" w="7026402">
                  <a:moveTo>
                    <a:pt x="0" y="49530"/>
                  </a:moveTo>
                  <a:cubicBezTo>
                    <a:pt x="0" y="22225"/>
                    <a:pt x="22225" y="0"/>
                    <a:pt x="49530" y="0"/>
                  </a:cubicBezTo>
                  <a:lnTo>
                    <a:pt x="6976872" y="0"/>
                  </a:lnTo>
                  <a:cubicBezTo>
                    <a:pt x="7004177" y="0"/>
                    <a:pt x="7026402" y="22225"/>
                    <a:pt x="7026402" y="49530"/>
                  </a:cubicBezTo>
                  <a:lnTo>
                    <a:pt x="7026402" y="6182360"/>
                  </a:lnTo>
                  <a:cubicBezTo>
                    <a:pt x="7026402" y="6209665"/>
                    <a:pt x="7004177" y="6231890"/>
                    <a:pt x="6976872" y="6231890"/>
                  </a:cubicBezTo>
                  <a:lnTo>
                    <a:pt x="49530" y="6231890"/>
                  </a:lnTo>
                  <a:cubicBezTo>
                    <a:pt x="22225" y="6231890"/>
                    <a:pt x="0" y="6209665"/>
                    <a:pt x="0" y="6182360"/>
                  </a:cubicBezTo>
                  <a:close/>
                </a:path>
              </a:pathLst>
            </a:custGeom>
            <a:solidFill>
              <a:srgbClr val="E9ECF2"/>
            </a:solidFill>
          </p:spPr>
        </p:sp>
      </p:grpSp>
      <p:grpSp>
        <p:nvGrpSpPr>
          <p:cNvPr name="Group 10" id="10"/>
          <p:cNvGrpSpPr/>
          <p:nvPr/>
        </p:nvGrpSpPr>
        <p:grpSpPr>
          <a:xfrm rot="0">
            <a:off x="6508997" y="4928741"/>
            <a:ext cx="5269855" cy="4673947"/>
            <a:chOff x="0" y="0"/>
            <a:chExt cx="7026473" cy="6231930"/>
          </a:xfrm>
        </p:grpSpPr>
        <p:sp>
          <p:nvSpPr>
            <p:cNvPr name="Freeform 11" id="11"/>
            <p:cNvSpPr/>
            <p:nvPr/>
          </p:nvSpPr>
          <p:spPr>
            <a:xfrm flipH="false" flipV="false" rot="0">
              <a:off x="0" y="0"/>
              <a:ext cx="7026402" cy="6231890"/>
            </a:xfrm>
            <a:custGeom>
              <a:avLst/>
              <a:gdLst/>
              <a:ahLst/>
              <a:cxnLst/>
              <a:rect r="r" b="b" t="t" l="l"/>
              <a:pathLst>
                <a:path h="6231890" w="7026402">
                  <a:moveTo>
                    <a:pt x="0" y="49530"/>
                  </a:moveTo>
                  <a:cubicBezTo>
                    <a:pt x="0" y="22225"/>
                    <a:pt x="22225" y="0"/>
                    <a:pt x="49530" y="0"/>
                  </a:cubicBezTo>
                  <a:lnTo>
                    <a:pt x="6976872" y="0"/>
                  </a:lnTo>
                  <a:cubicBezTo>
                    <a:pt x="7004177" y="0"/>
                    <a:pt x="7026402" y="22225"/>
                    <a:pt x="7026402" y="49530"/>
                  </a:cubicBezTo>
                  <a:lnTo>
                    <a:pt x="7026402" y="6182360"/>
                  </a:lnTo>
                  <a:cubicBezTo>
                    <a:pt x="7026402" y="6209665"/>
                    <a:pt x="7004177" y="6231890"/>
                    <a:pt x="6976872" y="6231890"/>
                  </a:cubicBezTo>
                  <a:lnTo>
                    <a:pt x="49530" y="6231890"/>
                  </a:lnTo>
                  <a:cubicBezTo>
                    <a:pt x="22225" y="6231890"/>
                    <a:pt x="0" y="6209665"/>
                    <a:pt x="0" y="6182360"/>
                  </a:cubicBezTo>
                  <a:close/>
                </a:path>
              </a:pathLst>
            </a:custGeom>
            <a:solidFill>
              <a:srgbClr val="E9ECF2"/>
            </a:solidFill>
          </p:spPr>
        </p:sp>
      </p:grpSp>
      <p:grpSp>
        <p:nvGrpSpPr>
          <p:cNvPr name="Group 12" id="12"/>
          <p:cNvGrpSpPr/>
          <p:nvPr/>
        </p:nvGrpSpPr>
        <p:grpSpPr>
          <a:xfrm rot="0">
            <a:off x="12026652" y="4928741"/>
            <a:ext cx="5270004" cy="4673947"/>
            <a:chOff x="0" y="0"/>
            <a:chExt cx="7026672" cy="6231930"/>
          </a:xfrm>
        </p:grpSpPr>
        <p:sp>
          <p:nvSpPr>
            <p:cNvPr name="Freeform 13" id="13"/>
            <p:cNvSpPr/>
            <p:nvPr/>
          </p:nvSpPr>
          <p:spPr>
            <a:xfrm flipH="false" flipV="false" rot="0">
              <a:off x="0" y="0"/>
              <a:ext cx="7026656" cy="6231890"/>
            </a:xfrm>
            <a:custGeom>
              <a:avLst/>
              <a:gdLst/>
              <a:ahLst/>
              <a:cxnLst/>
              <a:rect r="r" b="b" t="t" l="l"/>
              <a:pathLst>
                <a:path h="6231890" w="7026656">
                  <a:moveTo>
                    <a:pt x="0" y="49530"/>
                  </a:moveTo>
                  <a:cubicBezTo>
                    <a:pt x="0" y="22225"/>
                    <a:pt x="22225" y="0"/>
                    <a:pt x="49530" y="0"/>
                  </a:cubicBezTo>
                  <a:lnTo>
                    <a:pt x="6977126" y="0"/>
                  </a:lnTo>
                  <a:cubicBezTo>
                    <a:pt x="7004431" y="0"/>
                    <a:pt x="7026656" y="22225"/>
                    <a:pt x="7026656" y="49530"/>
                  </a:cubicBezTo>
                  <a:lnTo>
                    <a:pt x="7026656" y="6182360"/>
                  </a:lnTo>
                  <a:cubicBezTo>
                    <a:pt x="7026656" y="6209665"/>
                    <a:pt x="7004431" y="6231890"/>
                    <a:pt x="6977126" y="6231890"/>
                  </a:cubicBezTo>
                  <a:lnTo>
                    <a:pt x="49530" y="6231890"/>
                  </a:lnTo>
                  <a:cubicBezTo>
                    <a:pt x="22225" y="6231890"/>
                    <a:pt x="0" y="6209665"/>
                    <a:pt x="0" y="6182360"/>
                  </a:cubicBezTo>
                  <a:close/>
                </a:path>
              </a:pathLst>
            </a:custGeom>
            <a:solidFill>
              <a:srgbClr val="3257B8"/>
            </a:solidFill>
          </p:spPr>
        </p:sp>
      </p:grpSp>
      <p:sp>
        <p:nvSpPr>
          <p:cNvPr name="TextBox 14" id="14"/>
          <p:cNvSpPr txBox="true"/>
          <p:nvPr/>
        </p:nvSpPr>
        <p:spPr>
          <a:xfrm rot="0">
            <a:off x="991344" y="3772793"/>
            <a:ext cx="13930554" cy="744537"/>
          </a:xfrm>
          <a:prstGeom prst="rect">
            <a:avLst/>
          </a:prstGeom>
        </p:spPr>
        <p:txBody>
          <a:bodyPr anchor="t" rtlCol="false" tIns="0" lIns="0" bIns="0" rIns="0">
            <a:spAutoFit/>
          </a:bodyPr>
          <a:lstStyle/>
          <a:p>
            <a:pPr algn="l">
              <a:lnSpc>
                <a:spcPts val="6062"/>
              </a:lnSpc>
            </a:pPr>
            <a:r>
              <a:rPr lang="en-US" sz="4875">
                <a:solidFill>
                  <a:srgbClr val="3257B8"/>
                </a:solidFill>
                <a:latin typeface="Canva Sans"/>
                <a:ea typeface="Canva Sans"/>
                <a:cs typeface="Canva Sans"/>
                <a:sym typeface="Canva Sans"/>
              </a:rPr>
              <a:t>Step 6: Choose Your Strategic Approach</a:t>
            </a:r>
          </a:p>
        </p:txBody>
      </p:sp>
      <p:sp>
        <p:nvSpPr>
          <p:cNvPr name="TextBox 15" id="15"/>
          <p:cNvSpPr txBox="true"/>
          <p:nvPr/>
        </p:nvSpPr>
        <p:spPr>
          <a:xfrm rot="0">
            <a:off x="1239142" y="5186065"/>
            <a:ext cx="5022205" cy="352462"/>
          </a:xfrm>
          <a:prstGeom prst="rect">
            <a:avLst/>
          </a:prstGeom>
        </p:spPr>
        <p:txBody>
          <a:bodyPr anchor="t" rtlCol="false" tIns="0" lIns="0" bIns="0" rIns="0">
            <a:spAutoFit/>
          </a:bodyPr>
          <a:lstStyle/>
          <a:p>
            <a:pPr algn="l">
              <a:lnSpc>
                <a:spcPts val="2999"/>
              </a:lnSpc>
            </a:pPr>
            <a:r>
              <a:rPr lang="en-US" sz="2437">
                <a:solidFill>
                  <a:srgbClr val="15213F"/>
                </a:solidFill>
                <a:latin typeface="Canva Sans"/>
                <a:ea typeface="Canva Sans"/>
                <a:cs typeface="Canva Sans"/>
                <a:sym typeface="Canva Sans"/>
              </a:rPr>
              <a:t>Software-Only Approach</a:t>
            </a:r>
          </a:p>
        </p:txBody>
      </p:sp>
      <p:sp>
        <p:nvSpPr>
          <p:cNvPr name="TextBox 16" id="16"/>
          <p:cNvSpPr txBox="true"/>
          <p:nvPr/>
        </p:nvSpPr>
        <p:spPr>
          <a:xfrm rot="0">
            <a:off x="1239142" y="5636270"/>
            <a:ext cx="4774258" cy="744538"/>
          </a:xfrm>
          <a:prstGeom prst="rect">
            <a:avLst/>
          </a:prstGeom>
        </p:spPr>
        <p:txBody>
          <a:bodyPr anchor="t" rtlCol="false" tIns="0" lIns="0" bIns="0" rIns="0">
            <a:spAutoFit/>
          </a:bodyPr>
          <a:lstStyle/>
          <a:p>
            <a:pPr algn="l">
              <a:lnSpc>
                <a:spcPts val="3062"/>
              </a:lnSpc>
            </a:pPr>
            <a:r>
              <a:rPr lang="en-US" sz="1937" b="true">
                <a:solidFill>
                  <a:srgbClr val="15213F"/>
                </a:solidFill>
                <a:latin typeface="Canva Sans Bold"/>
                <a:ea typeface="Canva Sans Bold"/>
                <a:cs typeface="Canva Sans Bold"/>
                <a:sym typeface="Canva Sans Bold"/>
              </a:rPr>
              <a:t>Best for:</a:t>
            </a:r>
            <a:r>
              <a:rPr lang="en-US" sz="1937">
                <a:solidFill>
                  <a:srgbClr val="15213F"/>
                </a:solidFill>
                <a:latin typeface="Canva Sans"/>
                <a:ea typeface="Canva Sans"/>
                <a:cs typeface="Canva Sans"/>
                <a:sym typeface="Canva Sans"/>
              </a:rPr>
              <a:t> Small portfolios (under 50 units) with simple ownership structures</a:t>
            </a:r>
          </a:p>
        </p:txBody>
      </p:sp>
      <p:sp>
        <p:nvSpPr>
          <p:cNvPr name="TextBox 17" id="17"/>
          <p:cNvSpPr txBox="true"/>
          <p:nvPr/>
        </p:nvSpPr>
        <p:spPr>
          <a:xfrm rot="0">
            <a:off x="1239142" y="6577905"/>
            <a:ext cx="4774258" cy="363538"/>
          </a:xfrm>
          <a:prstGeom prst="rect">
            <a:avLst/>
          </a:prstGeom>
        </p:spPr>
        <p:txBody>
          <a:bodyPr anchor="t" rtlCol="false" tIns="0" lIns="0" bIns="0" rIns="0">
            <a:spAutoFit/>
          </a:bodyPr>
          <a:lstStyle/>
          <a:p>
            <a:pPr algn="l" marL="292199" indent="-146100" lvl="1">
              <a:lnSpc>
                <a:spcPts val="3062"/>
              </a:lnSpc>
              <a:buFont typeface="Arial"/>
              <a:buChar char="•"/>
            </a:pPr>
            <a:r>
              <a:rPr lang="en-US" sz="1937">
                <a:solidFill>
                  <a:srgbClr val="15213F"/>
                </a:solidFill>
                <a:latin typeface="Canva Sans"/>
                <a:ea typeface="Canva Sans"/>
                <a:cs typeface="Canva Sans"/>
                <a:sym typeface="Canva Sans"/>
              </a:rPr>
              <a:t>Lower monthly costs</a:t>
            </a:r>
          </a:p>
        </p:txBody>
      </p:sp>
      <p:sp>
        <p:nvSpPr>
          <p:cNvPr name="TextBox 18" id="18"/>
          <p:cNvSpPr txBox="true"/>
          <p:nvPr/>
        </p:nvSpPr>
        <p:spPr>
          <a:xfrm rot="0">
            <a:off x="1239142" y="7061001"/>
            <a:ext cx="4774258" cy="363538"/>
          </a:xfrm>
          <a:prstGeom prst="rect">
            <a:avLst/>
          </a:prstGeom>
        </p:spPr>
        <p:txBody>
          <a:bodyPr anchor="t" rtlCol="false" tIns="0" lIns="0" bIns="0" rIns="0">
            <a:spAutoFit/>
          </a:bodyPr>
          <a:lstStyle/>
          <a:p>
            <a:pPr algn="l" marL="292199" indent="-146100" lvl="1">
              <a:lnSpc>
                <a:spcPts val="3062"/>
              </a:lnSpc>
              <a:buFont typeface="Arial"/>
              <a:buChar char="•"/>
            </a:pPr>
            <a:r>
              <a:rPr lang="en-US" sz="1937">
                <a:solidFill>
                  <a:srgbClr val="15213F"/>
                </a:solidFill>
                <a:latin typeface="Canva Sans"/>
                <a:ea typeface="Canva Sans"/>
                <a:cs typeface="Canva Sans"/>
                <a:sym typeface="Canva Sans"/>
              </a:rPr>
              <a:t>Direct control over data</a:t>
            </a:r>
          </a:p>
        </p:txBody>
      </p:sp>
      <p:sp>
        <p:nvSpPr>
          <p:cNvPr name="TextBox 19" id="19"/>
          <p:cNvSpPr txBox="true"/>
          <p:nvPr/>
        </p:nvSpPr>
        <p:spPr>
          <a:xfrm rot="0">
            <a:off x="1239142" y="7544097"/>
            <a:ext cx="4774258" cy="363538"/>
          </a:xfrm>
          <a:prstGeom prst="rect">
            <a:avLst/>
          </a:prstGeom>
        </p:spPr>
        <p:txBody>
          <a:bodyPr anchor="t" rtlCol="false" tIns="0" lIns="0" bIns="0" rIns="0">
            <a:spAutoFit/>
          </a:bodyPr>
          <a:lstStyle/>
          <a:p>
            <a:pPr algn="l" marL="292199" indent="-146100" lvl="1">
              <a:lnSpc>
                <a:spcPts val="3062"/>
              </a:lnSpc>
              <a:buFont typeface="Arial"/>
              <a:buChar char="•"/>
            </a:pPr>
            <a:r>
              <a:rPr lang="en-US" sz="1937">
                <a:solidFill>
                  <a:srgbClr val="15213F"/>
                </a:solidFill>
                <a:latin typeface="Canva Sans"/>
                <a:ea typeface="Canva Sans"/>
                <a:cs typeface="Canva Sans"/>
                <a:sym typeface="Canva Sans"/>
              </a:rPr>
              <a:t>Requires strong in-house expertise</a:t>
            </a:r>
          </a:p>
        </p:txBody>
      </p:sp>
      <p:sp>
        <p:nvSpPr>
          <p:cNvPr name="TextBox 20" id="20"/>
          <p:cNvSpPr txBox="true"/>
          <p:nvPr/>
        </p:nvSpPr>
        <p:spPr>
          <a:xfrm rot="0">
            <a:off x="1239142" y="8089255"/>
            <a:ext cx="4774258" cy="744538"/>
          </a:xfrm>
          <a:prstGeom prst="rect">
            <a:avLst/>
          </a:prstGeom>
        </p:spPr>
        <p:txBody>
          <a:bodyPr anchor="t" rtlCol="false" tIns="0" lIns="0" bIns="0" rIns="0">
            <a:spAutoFit/>
          </a:bodyPr>
          <a:lstStyle/>
          <a:p>
            <a:pPr algn="l">
              <a:lnSpc>
                <a:spcPts val="3062"/>
              </a:lnSpc>
            </a:pPr>
            <a:r>
              <a:rPr lang="en-US" sz="1937" b="true">
                <a:solidFill>
                  <a:srgbClr val="15213F"/>
                </a:solidFill>
                <a:latin typeface="Canva Sans Bold"/>
                <a:ea typeface="Canva Sans Bold"/>
                <a:cs typeface="Canva Sans Bold"/>
                <a:sym typeface="Canva Sans Bold"/>
              </a:rPr>
              <a:t>Risk:</a:t>
            </a:r>
            <a:r>
              <a:rPr lang="en-US" sz="1937">
                <a:solidFill>
                  <a:srgbClr val="15213F"/>
                </a:solidFill>
                <a:latin typeface="Canva Sans"/>
                <a:ea typeface="Canva Sans"/>
                <a:cs typeface="Canva Sans"/>
                <a:sym typeface="Canva Sans"/>
              </a:rPr>
              <a:t> Compliance gaps and limited strategic insights</a:t>
            </a:r>
          </a:p>
        </p:txBody>
      </p:sp>
      <p:sp>
        <p:nvSpPr>
          <p:cNvPr name="TextBox 21" id="21"/>
          <p:cNvSpPr txBox="true"/>
          <p:nvPr/>
        </p:nvSpPr>
        <p:spPr>
          <a:xfrm rot="0">
            <a:off x="6756798" y="5186065"/>
            <a:ext cx="4652368" cy="352462"/>
          </a:xfrm>
          <a:prstGeom prst="rect">
            <a:avLst/>
          </a:prstGeom>
        </p:spPr>
        <p:txBody>
          <a:bodyPr anchor="t" rtlCol="false" tIns="0" lIns="0" bIns="0" rIns="0">
            <a:spAutoFit/>
          </a:bodyPr>
          <a:lstStyle/>
          <a:p>
            <a:pPr algn="l">
              <a:lnSpc>
                <a:spcPts val="2999"/>
              </a:lnSpc>
            </a:pPr>
            <a:r>
              <a:rPr lang="en-US" sz="2437">
                <a:solidFill>
                  <a:srgbClr val="15213F"/>
                </a:solidFill>
                <a:latin typeface="Canva Sans"/>
                <a:ea typeface="Canva Sans"/>
                <a:cs typeface="Canva Sans"/>
                <a:sym typeface="Canva Sans"/>
              </a:rPr>
              <a:t>Accounting Services Only</a:t>
            </a:r>
          </a:p>
        </p:txBody>
      </p:sp>
      <p:sp>
        <p:nvSpPr>
          <p:cNvPr name="TextBox 22" id="22"/>
          <p:cNvSpPr txBox="true"/>
          <p:nvPr/>
        </p:nvSpPr>
        <p:spPr>
          <a:xfrm rot="0">
            <a:off x="6756798" y="5636270"/>
            <a:ext cx="4774258" cy="744538"/>
          </a:xfrm>
          <a:prstGeom prst="rect">
            <a:avLst/>
          </a:prstGeom>
        </p:spPr>
        <p:txBody>
          <a:bodyPr anchor="t" rtlCol="false" tIns="0" lIns="0" bIns="0" rIns="0">
            <a:spAutoFit/>
          </a:bodyPr>
          <a:lstStyle/>
          <a:p>
            <a:pPr algn="l">
              <a:lnSpc>
                <a:spcPts val="3062"/>
              </a:lnSpc>
            </a:pPr>
            <a:r>
              <a:rPr lang="en-US" sz="1937" b="true">
                <a:solidFill>
                  <a:srgbClr val="15213F"/>
                </a:solidFill>
                <a:latin typeface="Canva Sans Bold"/>
                <a:ea typeface="Canva Sans Bold"/>
                <a:cs typeface="Canva Sans Bold"/>
                <a:sym typeface="Canva Sans Bold"/>
              </a:rPr>
              <a:t>Best for:</a:t>
            </a:r>
            <a:r>
              <a:rPr lang="en-US" sz="1937">
                <a:solidFill>
                  <a:srgbClr val="15213F"/>
                </a:solidFill>
                <a:latin typeface="Canva Sans"/>
                <a:ea typeface="Canva Sans"/>
                <a:cs typeface="Canva Sans"/>
                <a:sym typeface="Canva Sans"/>
              </a:rPr>
              <a:t> Portfolios prioritizing financial accuracy over operational automation</a:t>
            </a:r>
          </a:p>
        </p:txBody>
      </p:sp>
      <p:sp>
        <p:nvSpPr>
          <p:cNvPr name="TextBox 23" id="23"/>
          <p:cNvSpPr txBox="true"/>
          <p:nvPr/>
        </p:nvSpPr>
        <p:spPr>
          <a:xfrm rot="0">
            <a:off x="6756798" y="6577905"/>
            <a:ext cx="4774258" cy="363538"/>
          </a:xfrm>
          <a:prstGeom prst="rect">
            <a:avLst/>
          </a:prstGeom>
        </p:spPr>
        <p:txBody>
          <a:bodyPr anchor="t" rtlCol="false" tIns="0" lIns="0" bIns="0" rIns="0">
            <a:spAutoFit/>
          </a:bodyPr>
          <a:lstStyle/>
          <a:p>
            <a:pPr algn="l" marL="292199" indent="-146100" lvl="1">
              <a:lnSpc>
                <a:spcPts val="3062"/>
              </a:lnSpc>
              <a:buFont typeface="Arial"/>
              <a:buChar char="•"/>
            </a:pPr>
            <a:r>
              <a:rPr lang="en-US" sz="1937">
                <a:solidFill>
                  <a:srgbClr val="15213F"/>
                </a:solidFill>
                <a:latin typeface="Canva Sans"/>
                <a:ea typeface="Canva Sans"/>
                <a:cs typeface="Canva Sans"/>
                <a:sym typeface="Canva Sans"/>
              </a:rPr>
              <a:t>Expert financial management</a:t>
            </a:r>
          </a:p>
        </p:txBody>
      </p:sp>
      <p:sp>
        <p:nvSpPr>
          <p:cNvPr name="TextBox 24" id="24"/>
          <p:cNvSpPr txBox="true"/>
          <p:nvPr/>
        </p:nvSpPr>
        <p:spPr>
          <a:xfrm rot="0">
            <a:off x="6756798" y="7061001"/>
            <a:ext cx="4774258" cy="363538"/>
          </a:xfrm>
          <a:prstGeom prst="rect">
            <a:avLst/>
          </a:prstGeom>
        </p:spPr>
        <p:txBody>
          <a:bodyPr anchor="t" rtlCol="false" tIns="0" lIns="0" bIns="0" rIns="0">
            <a:spAutoFit/>
          </a:bodyPr>
          <a:lstStyle/>
          <a:p>
            <a:pPr algn="l" marL="292199" indent="-146100" lvl="1">
              <a:lnSpc>
                <a:spcPts val="3062"/>
              </a:lnSpc>
              <a:buFont typeface="Arial"/>
              <a:buChar char="•"/>
            </a:pPr>
            <a:r>
              <a:rPr lang="en-US" sz="1937">
                <a:solidFill>
                  <a:srgbClr val="15213F"/>
                </a:solidFill>
                <a:latin typeface="Canva Sans"/>
                <a:ea typeface="Canva Sans"/>
                <a:cs typeface="Canva Sans"/>
                <a:sym typeface="Canva Sans"/>
              </a:rPr>
              <a:t>Comprehensive compliance coverage</a:t>
            </a:r>
          </a:p>
        </p:txBody>
      </p:sp>
      <p:sp>
        <p:nvSpPr>
          <p:cNvPr name="TextBox 25" id="25"/>
          <p:cNvSpPr txBox="true"/>
          <p:nvPr/>
        </p:nvSpPr>
        <p:spPr>
          <a:xfrm rot="0">
            <a:off x="6756798" y="7544097"/>
            <a:ext cx="4774258" cy="363538"/>
          </a:xfrm>
          <a:prstGeom prst="rect">
            <a:avLst/>
          </a:prstGeom>
        </p:spPr>
        <p:txBody>
          <a:bodyPr anchor="t" rtlCol="false" tIns="0" lIns="0" bIns="0" rIns="0">
            <a:spAutoFit/>
          </a:bodyPr>
          <a:lstStyle/>
          <a:p>
            <a:pPr algn="l" marL="292199" indent="-146100" lvl="1">
              <a:lnSpc>
                <a:spcPts val="3062"/>
              </a:lnSpc>
              <a:buFont typeface="Arial"/>
              <a:buChar char="•"/>
            </a:pPr>
            <a:r>
              <a:rPr lang="en-US" sz="1937">
                <a:solidFill>
                  <a:srgbClr val="15213F"/>
                </a:solidFill>
                <a:latin typeface="Canva Sans"/>
                <a:ea typeface="Canva Sans"/>
                <a:cs typeface="Canva Sans"/>
                <a:sym typeface="Canva Sans"/>
              </a:rPr>
              <a:t>Limited operational efficiency gains</a:t>
            </a:r>
          </a:p>
        </p:txBody>
      </p:sp>
      <p:sp>
        <p:nvSpPr>
          <p:cNvPr name="TextBox 26" id="26"/>
          <p:cNvSpPr txBox="true"/>
          <p:nvPr/>
        </p:nvSpPr>
        <p:spPr>
          <a:xfrm rot="0">
            <a:off x="6756798" y="8089255"/>
            <a:ext cx="4774258" cy="744538"/>
          </a:xfrm>
          <a:prstGeom prst="rect">
            <a:avLst/>
          </a:prstGeom>
        </p:spPr>
        <p:txBody>
          <a:bodyPr anchor="t" rtlCol="false" tIns="0" lIns="0" bIns="0" rIns="0">
            <a:spAutoFit/>
          </a:bodyPr>
          <a:lstStyle/>
          <a:p>
            <a:pPr algn="l">
              <a:lnSpc>
                <a:spcPts val="3062"/>
              </a:lnSpc>
            </a:pPr>
            <a:r>
              <a:rPr lang="en-US" sz="1937" b="true">
                <a:solidFill>
                  <a:srgbClr val="15213F"/>
                </a:solidFill>
                <a:latin typeface="Canva Sans Bold"/>
                <a:ea typeface="Canva Sans Bold"/>
                <a:cs typeface="Canva Sans Bold"/>
                <a:sym typeface="Canva Sans Bold"/>
              </a:rPr>
              <a:t>Risk:</a:t>
            </a:r>
            <a:r>
              <a:rPr lang="en-US" sz="1937">
                <a:solidFill>
                  <a:srgbClr val="15213F"/>
                </a:solidFill>
                <a:latin typeface="Canva Sans"/>
                <a:ea typeface="Canva Sans"/>
                <a:cs typeface="Canva Sans"/>
                <a:sym typeface="Canva Sans"/>
              </a:rPr>
              <a:t> Manual processes and higher operational costs</a:t>
            </a:r>
          </a:p>
        </p:txBody>
      </p:sp>
      <p:sp>
        <p:nvSpPr>
          <p:cNvPr name="TextBox 27" id="27"/>
          <p:cNvSpPr txBox="true"/>
          <p:nvPr/>
        </p:nvSpPr>
        <p:spPr>
          <a:xfrm rot="0">
            <a:off x="12274451" y="5186065"/>
            <a:ext cx="3098155" cy="352462"/>
          </a:xfrm>
          <a:prstGeom prst="rect">
            <a:avLst/>
          </a:prstGeom>
        </p:spPr>
        <p:txBody>
          <a:bodyPr anchor="t" rtlCol="false" tIns="0" lIns="0" bIns="0" rIns="0">
            <a:spAutoFit/>
          </a:bodyPr>
          <a:lstStyle/>
          <a:p>
            <a:pPr algn="l">
              <a:lnSpc>
                <a:spcPts val="2999"/>
              </a:lnSpc>
            </a:pPr>
            <a:r>
              <a:rPr lang="en-US" sz="2437">
                <a:solidFill>
                  <a:srgbClr val="FFFFFF"/>
                </a:solidFill>
                <a:latin typeface="Canva Sans"/>
                <a:ea typeface="Canva Sans"/>
                <a:cs typeface="Canva Sans"/>
                <a:sym typeface="Canva Sans"/>
              </a:rPr>
              <a:t>Hybrid Approach</a:t>
            </a:r>
          </a:p>
        </p:txBody>
      </p:sp>
      <p:sp>
        <p:nvSpPr>
          <p:cNvPr name="TextBox 28" id="28"/>
          <p:cNvSpPr txBox="true"/>
          <p:nvPr/>
        </p:nvSpPr>
        <p:spPr>
          <a:xfrm rot="0">
            <a:off x="12274451" y="5636270"/>
            <a:ext cx="4774406" cy="744538"/>
          </a:xfrm>
          <a:prstGeom prst="rect">
            <a:avLst/>
          </a:prstGeom>
        </p:spPr>
        <p:txBody>
          <a:bodyPr anchor="t" rtlCol="false" tIns="0" lIns="0" bIns="0" rIns="0">
            <a:spAutoFit/>
          </a:bodyPr>
          <a:lstStyle/>
          <a:p>
            <a:pPr algn="l">
              <a:lnSpc>
                <a:spcPts val="3062"/>
              </a:lnSpc>
            </a:pPr>
            <a:r>
              <a:rPr lang="en-US" sz="1937" b="true">
                <a:solidFill>
                  <a:srgbClr val="FFFFFF"/>
                </a:solidFill>
                <a:latin typeface="Canva Sans Bold"/>
                <a:ea typeface="Canva Sans Bold"/>
                <a:cs typeface="Canva Sans Bold"/>
                <a:sym typeface="Canva Sans Bold"/>
              </a:rPr>
              <a:t>Recommended for:</a:t>
            </a:r>
            <a:r>
              <a:rPr lang="en-US" sz="1937">
                <a:solidFill>
                  <a:srgbClr val="FFFFFF"/>
                </a:solidFill>
                <a:latin typeface="Canva Sans"/>
                <a:ea typeface="Canva Sans"/>
                <a:cs typeface="Canva Sans"/>
                <a:sym typeface="Canva Sans"/>
              </a:rPr>
              <a:t> Mid-to-large portfolios seeking optimal balance</a:t>
            </a:r>
          </a:p>
        </p:txBody>
      </p:sp>
      <p:sp>
        <p:nvSpPr>
          <p:cNvPr name="TextBox 29" id="29"/>
          <p:cNvSpPr txBox="true"/>
          <p:nvPr/>
        </p:nvSpPr>
        <p:spPr>
          <a:xfrm rot="0">
            <a:off x="12274451" y="6577905"/>
            <a:ext cx="4774406" cy="744538"/>
          </a:xfrm>
          <a:prstGeom prst="rect">
            <a:avLst/>
          </a:prstGeom>
        </p:spPr>
        <p:txBody>
          <a:bodyPr anchor="t" rtlCol="false" tIns="0" lIns="0" bIns="0" rIns="0">
            <a:spAutoFit/>
          </a:bodyPr>
          <a:lstStyle/>
          <a:p>
            <a:pPr algn="l" marL="292199" indent="-146100" lvl="1">
              <a:lnSpc>
                <a:spcPts val="3062"/>
              </a:lnSpc>
              <a:buFont typeface="Arial"/>
              <a:buChar char="•"/>
            </a:pPr>
            <a:r>
              <a:rPr lang="en-US" sz="1937">
                <a:solidFill>
                  <a:srgbClr val="FFFFFF"/>
                </a:solidFill>
                <a:latin typeface="Canva Sans"/>
                <a:ea typeface="Canva Sans"/>
                <a:cs typeface="Canva Sans"/>
                <a:sym typeface="Canva Sans"/>
              </a:rPr>
              <a:t>Automated operations + expert accounting</a:t>
            </a:r>
          </a:p>
        </p:txBody>
      </p:sp>
      <p:sp>
        <p:nvSpPr>
          <p:cNvPr name="TextBox 30" id="30"/>
          <p:cNvSpPr txBox="true"/>
          <p:nvPr/>
        </p:nvSpPr>
        <p:spPr>
          <a:xfrm rot="0">
            <a:off x="12274451" y="7457480"/>
            <a:ext cx="4774406" cy="363538"/>
          </a:xfrm>
          <a:prstGeom prst="rect">
            <a:avLst/>
          </a:prstGeom>
        </p:spPr>
        <p:txBody>
          <a:bodyPr anchor="t" rtlCol="false" tIns="0" lIns="0" bIns="0" rIns="0">
            <a:spAutoFit/>
          </a:bodyPr>
          <a:lstStyle/>
          <a:p>
            <a:pPr algn="l" marL="292199" indent="-146100" lvl="1">
              <a:lnSpc>
                <a:spcPts val="3062"/>
              </a:lnSpc>
              <a:buFont typeface="Arial"/>
              <a:buChar char="•"/>
            </a:pPr>
            <a:r>
              <a:rPr lang="en-US" sz="1937">
                <a:solidFill>
                  <a:srgbClr val="FFFFFF"/>
                </a:solidFill>
                <a:latin typeface="Canva Sans"/>
                <a:ea typeface="Canva Sans"/>
                <a:cs typeface="Canva Sans"/>
                <a:sym typeface="Canva Sans"/>
              </a:rPr>
              <a:t>Scalable and future-ready</a:t>
            </a:r>
          </a:p>
        </p:txBody>
      </p:sp>
      <p:sp>
        <p:nvSpPr>
          <p:cNvPr name="TextBox 31" id="31"/>
          <p:cNvSpPr txBox="true"/>
          <p:nvPr/>
        </p:nvSpPr>
        <p:spPr>
          <a:xfrm rot="0">
            <a:off x="12274451" y="7940576"/>
            <a:ext cx="4774406" cy="363538"/>
          </a:xfrm>
          <a:prstGeom prst="rect">
            <a:avLst/>
          </a:prstGeom>
        </p:spPr>
        <p:txBody>
          <a:bodyPr anchor="t" rtlCol="false" tIns="0" lIns="0" bIns="0" rIns="0">
            <a:spAutoFit/>
          </a:bodyPr>
          <a:lstStyle/>
          <a:p>
            <a:pPr algn="l" marL="292199" indent="-146100" lvl="1">
              <a:lnSpc>
                <a:spcPts val="3062"/>
              </a:lnSpc>
              <a:buFont typeface="Arial"/>
              <a:buChar char="•"/>
            </a:pPr>
            <a:r>
              <a:rPr lang="en-US" sz="1937">
                <a:solidFill>
                  <a:srgbClr val="FFFFFF"/>
                </a:solidFill>
                <a:latin typeface="Canva Sans"/>
                <a:ea typeface="Canva Sans"/>
                <a:cs typeface="Canva Sans"/>
                <a:sym typeface="Canva Sans"/>
              </a:rPr>
              <a:t>Higher upfront investment</a:t>
            </a:r>
          </a:p>
        </p:txBody>
      </p:sp>
      <p:sp>
        <p:nvSpPr>
          <p:cNvPr name="TextBox 32" id="32"/>
          <p:cNvSpPr txBox="true"/>
          <p:nvPr/>
        </p:nvSpPr>
        <p:spPr>
          <a:xfrm rot="0">
            <a:off x="12274451" y="8485734"/>
            <a:ext cx="4774406" cy="744538"/>
          </a:xfrm>
          <a:prstGeom prst="rect">
            <a:avLst/>
          </a:prstGeom>
        </p:spPr>
        <p:txBody>
          <a:bodyPr anchor="t" rtlCol="false" tIns="0" lIns="0" bIns="0" rIns="0">
            <a:spAutoFit/>
          </a:bodyPr>
          <a:lstStyle/>
          <a:p>
            <a:pPr algn="l">
              <a:lnSpc>
                <a:spcPts val="3062"/>
              </a:lnSpc>
            </a:pPr>
            <a:r>
              <a:rPr lang="en-US" sz="1937" b="true">
                <a:solidFill>
                  <a:srgbClr val="FFFFFF"/>
                </a:solidFill>
                <a:latin typeface="Canva Sans Bold"/>
                <a:ea typeface="Canva Sans Bold"/>
                <a:cs typeface="Canva Sans Bold"/>
                <a:sym typeface="Canva Sans Bold"/>
              </a:rPr>
              <a:t>Advantage:</a:t>
            </a:r>
            <a:r>
              <a:rPr lang="en-US" sz="1937">
                <a:solidFill>
                  <a:srgbClr val="FFFFFF"/>
                </a:solidFill>
                <a:latin typeface="Canva Sans"/>
                <a:ea typeface="Canva Sans"/>
                <a:cs typeface="Canva Sans"/>
                <a:sym typeface="Canva Sans"/>
              </a:rPr>
              <a:t> Maximum ROI and comprehensive coverage</a:t>
            </a:r>
          </a:p>
        </p:txBody>
      </p:sp>
      <p:sp>
        <p:nvSpPr>
          <p:cNvPr name="Freeform 33" id="33"/>
          <p:cNvSpPr/>
          <p:nvPr/>
        </p:nvSpPr>
        <p:spPr>
          <a:xfrm flipH="false" flipV="false" rot="0">
            <a:off x="485673" y="-183479"/>
            <a:ext cx="1903238" cy="1903238"/>
          </a:xfrm>
          <a:custGeom>
            <a:avLst/>
            <a:gdLst/>
            <a:ahLst/>
            <a:cxnLst/>
            <a:rect r="r" b="b" t="t" l="l"/>
            <a:pathLst>
              <a:path h="1903238" w="1903238">
                <a:moveTo>
                  <a:pt x="0" y="0"/>
                </a:moveTo>
                <a:lnTo>
                  <a:pt x="1903238" y="0"/>
                </a:lnTo>
                <a:lnTo>
                  <a:pt x="1903238" y="1903238"/>
                </a:lnTo>
                <a:lnTo>
                  <a:pt x="0" y="1903238"/>
                </a:lnTo>
                <a:lnTo>
                  <a:pt x="0" y="0"/>
                </a:lnTo>
                <a:close/>
              </a:path>
            </a:pathLst>
          </a:custGeom>
          <a:blipFill>
            <a:blip r:embed="rId4"/>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DF1F8"/>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BFCFE"/>
            </a:solidFill>
          </p:spPr>
        </p:sp>
      </p:grpSp>
      <p:grpSp>
        <p:nvGrpSpPr>
          <p:cNvPr name="Group 6" id="6"/>
          <p:cNvGrpSpPr>
            <a:grpSpLocks noChangeAspect="true"/>
          </p:cNvGrpSpPr>
          <p:nvPr/>
        </p:nvGrpSpPr>
        <p:grpSpPr>
          <a:xfrm rot="0">
            <a:off x="0" y="0"/>
            <a:ext cx="6858000" cy="10287000"/>
            <a:chOff x="0" y="0"/>
            <a:chExt cx="9144000" cy="13716000"/>
          </a:xfrm>
        </p:grpSpPr>
        <p:sp>
          <p:nvSpPr>
            <p:cNvPr name="Freeform 7" id="7" descr="preencoded.png"/>
            <p:cNvSpPr/>
            <p:nvPr/>
          </p:nvSpPr>
          <p:spPr>
            <a:xfrm flipH="false" flipV="false" rot="0">
              <a:off x="0" y="0"/>
              <a:ext cx="9144000" cy="13716000"/>
            </a:xfrm>
            <a:custGeom>
              <a:avLst/>
              <a:gdLst/>
              <a:ahLst/>
              <a:cxnLst/>
              <a:rect r="r" b="b" t="t" l="l"/>
              <a:pathLst>
                <a:path h="13716000" w="9144000">
                  <a:moveTo>
                    <a:pt x="0" y="0"/>
                  </a:moveTo>
                  <a:lnTo>
                    <a:pt x="9144000" y="0"/>
                  </a:lnTo>
                  <a:lnTo>
                    <a:pt x="9144000" y="13716000"/>
                  </a:lnTo>
                  <a:lnTo>
                    <a:pt x="0" y="13716000"/>
                  </a:lnTo>
                  <a:lnTo>
                    <a:pt x="0" y="0"/>
                  </a:lnTo>
                  <a:close/>
                </a:path>
              </a:pathLst>
            </a:custGeom>
            <a:blipFill>
              <a:blip r:embed="rId3"/>
              <a:stretch>
                <a:fillRect l="0" t="0" r="0" b="0"/>
              </a:stretch>
            </a:blipFill>
          </p:spPr>
        </p:sp>
      </p:grpSp>
      <p:sp>
        <p:nvSpPr>
          <p:cNvPr name="TextBox 8" id="8"/>
          <p:cNvSpPr txBox="true"/>
          <p:nvPr/>
        </p:nvSpPr>
        <p:spPr>
          <a:xfrm rot="0">
            <a:off x="7850237" y="702022"/>
            <a:ext cx="9640359" cy="1228725"/>
          </a:xfrm>
          <a:prstGeom prst="rect">
            <a:avLst/>
          </a:prstGeom>
        </p:spPr>
        <p:txBody>
          <a:bodyPr anchor="t" rtlCol="false" tIns="0" lIns="0" bIns="0" rIns="0">
            <a:spAutoFit/>
          </a:bodyPr>
          <a:lstStyle/>
          <a:p>
            <a:pPr algn="l">
              <a:lnSpc>
                <a:spcPts val="4875"/>
              </a:lnSpc>
            </a:pPr>
            <a:r>
              <a:rPr lang="en-US" sz="3875">
                <a:solidFill>
                  <a:srgbClr val="3257B8"/>
                </a:solidFill>
                <a:latin typeface="Canva Sans"/>
                <a:ea typeface="Canva Sans"/>
                <a:cs typeface="Canva Sans"/>
                <a:sym typeface="Canva Sans"/>
              </a:rPr>
              <a:t>Step 7: Integration &amp; Technology Assessment</a:t>
            </a:r>
          </a:p>
        </p:txBody>
      </p:sp>
      <p:grpSp>
        <p:nvGrpSpPr>
          <p:cNvPr name="Group 9" id="9"/>
          <p:cNvGrpSpPr>
            <a:grpSpLocks noChangeAspect="true"/>
          </p:cNvGrpSpPr>
          <p:nvPr/>
        </p:nvGrpSpPr>
        <p:grpSpPr>
          <a:xfrm rot="0">
            <a:off x="7850237" y="2567582"/>
            <a:ext cx="9445526" cy="28575"/>
            <a:chOff x="0" y="0"/>
            <a:chExt cx="12594035" cy="38100"/>
          </a:xfrm>
        </p:grpSpPr>
        <p:sp>
          <p:nvSpPr>
            <p:cNvPr name="Freeform 10" id="10" descr="preencoded.png"/>
            <p:cNvSpPr/>
            <p:nvPr/>
          </p:nvSpPr>
          <p:spPr>
            <a:xfrm flipH="false" flipV="false" rot="0">
              <a:off x="0" y="0"/>
              <a:ext cx="12594082" cy="38100"/>
            </a:xfrm>
            <a:custGeom>
              <a:avLst/>
              <a:gdLst/>
              <a:ahLst/>
              <a:cxnLst/>
              <a:rect r="r" b="b" t="t" l="l"/>
              <a:pathLst>
                <a:path h="38100" w="12594082">
                  <a:moveTo>
                    <a:pt x="0" y="0"/>
                  </a:moveTo>
                  <a:lnTo>
                    <a:pt x="12594082" y="0"/>
                  </a:lnTo>
                  <a:lnTo>
                    <a:pt x="12594082" y="38100"/>
                  </a:lnTo>
                  <a:lnTo>
                    <a:pt x="0" y="38100"/>
                  </a:lnTo>
                  <a:lnTo>
                    <a:pt x="0" y="0"/>
                  </a:lnTo>
                  <a:close/>
                </a:path>
              </a:pathLst>
            </a:custGeom>
            <a:blipFill>
              <a:blip r:embed="rId4"/>
              <a:stretch>
                <a:fillRect l="-17" t="0" r="-16" b="0"/>
              </a:stretch>
            </a:blipFill>
          </p:spPr>
        </p:sp>
      </p:grpSp>
      <p:sp>
        <p:nvSpPr>
          <p:cNvPr name="TextBox 11" id="11"/>
          <p:cNvSpPr txBox="true"/>
          <p:nvPr/>
        </p:nvSpPr>
        <p:spPr>
          <a:xfrm rot="0">
            <a:off x="7850237" y="2354860"/>
            <a:ext cx="4820179" cy="354901"/>
          </a:xfrm>
          <a:prstGeom prst="rect">
            <a:avLst/>
          </a:prstGeom>
        </p:spPr>
        <p:txBody>
          <a:bodyPr anchor="t" rtlCol="false" tIns="0" lIns="0" bIns="0" rIns="0">
            <a:spAutoFit/>
          </a:bodyPr>
          <a:lstStyle/>
          <a:p>
            <a:pPr algn="l">
              <a:lnSpc>
                <a:spcPts val="2814"/>
              </a:lnSpc>
            </a:pPr>
            <a:r>
              <a:rPr lang="en-US" sz="2237" b="true">
                <a:solidFill>
                  <a:srgbClr val="15213F"/>
                </a:solidFill>
                <a:latin typeface="Canva Sans Bold"/>
                <a:ea typeface="Canva Sans Bold"/>
                <a:cs typeface="Canva Sans Bold"/>
                <a:sym typeface="Canva Sans Bold"/>
              </a:rPr>
              <a:t>Data Synchronization</a:t>
            </a:r>
          </a:p>
        </p:txBody>
      </p:sp>
      <p:sp>
        <p:nvSpPr>
          <p:cNvPr name="TextBox 12" id="12"/>
          <p:cNvSpPr txBox="true"/>
          <p:nvPr/>
        </p:nvSpPr>
        <p:spPr>
          <a:xfrm rot="0">
            <a:off x="7850237" y="2799323"/>
            <a:ext cx="9445526" cy="1034192"/>
          </a:xfrm>
          <a:prstGeom prst="rect">
            <a:avLst/>
          </a:prstGeom>
        </p:spPr>
        <p:txBody>
          <a:bodyPr anchor="t" rtlCol="false" tIns="0" lIns="0" bIns="0" rIns="0">
            <a:spAutoFit/>
          </a:bodyPr>
          <a:lstStyle/>
          <a:p>
            <a:pPr algn="l">
              <a:lnSpc>
                <a:spcPts val="2820"/>
              </a:lnSpc>
            </a:pPr>
            <a:r>
              <a:rPr lang="en-US" sz="1762">
                <a:solidFill>
                  <a:srgbClr val="15213F"/>
                </a:solidFill>
                <a:latin typeface="Canva Sans"/>
                <a:ea typeface="Canva Sans"/>
                <a:cs typeface="Canva Sans"/>
                <a:sym typeface="Canva Sans"/>
              </a:rPr>
              <a:t>Evaluate how well your chosen software integrates with existing accounting systems, banking platforms, and reporting tools. Seamless data flow prevents manual entry errors and saves countless hours.</a:t>
            </a:r>
          </a:p>
        </p:txBody>
      </p:sp>
      <p:grpSp>
        <p:nvGrpSpPr>
          <p:cNvPr name="Group 13" id="13"/>
          <p:cNvGrpSpPr>
            <a:grpSpLocks noChangeAspect="true"/>
          </p:cNvGrpSpPr>
          <p:nvPr/>
        </p:nvGrpSpPr>
        <p:grpSpPr>
          <a:xfrm rot="0">
            <a:off x="7850237" y="4100215"/>
            <a:ext cx="9445526" cy="28575"/>
            <a:chOff x="0" y="0"/>
            <a:chExt cx="12594035" cy="38100"/>
          </a:xfrm>
        </p:grpSpPr>
        <p:sp>
          <p:nvSpPr>
            <p:cNvPr name="Freeform 14" id="14" descr="preencoded.png"/>
            <p:cNvSpPr/>
            <p:nvPr/>
          </p:nvSpPr>
          <p:spPr>
            <a:xfrm flipH="false" flipV="false" rot="0">
              <a:off x="0" y="0"/>
              <a:ext cx="12594082" cy="38100"/>
            </a:xfrm>
            <a:custGeom>
              <a:avLst/>
              <a:gdLst/>
              <a:ahLst/>
              <a:cxnLst/>
              <a:rect r="r" b="b" t="t" l="l"/>
              <a:pathLst>
                <a:path h="38100" w="12594082">
                  <a:moveTo>
                    <a:pt x="0" y="0"/>
                  </a:moveTo>
                  <a:lnTo>
                    <a:pt x="12594082" y="0"/>
                  </a:lnTo>
                  <a:lnTo>
                    <a:pt x="12594082" y="38100"/>
                  </a:lnTo>
                  <a:lnTo>
                    <a:pt x="0" y="38100"/>
                  </a:lnTo>
                  <a:lnTo>
                    <a:pt x="0" y="0"/>
                  </a:lnTo>
                  <a:close/>
                </a:path>
              </a:pathLst>
            </a:custGeom>
            <a:blipFill>
              <a:blip r:embed="rId4"/>
              <a:stretch>
                <a:fillRect l="-17" t="0" r="-16" b="0"/>
              </a:stretch>
            </a:blipFill>
          </p:spPr>
        </p:sp>
      </p:grpSp>
      <p:sp>
        <p:nvSpPr>
          <p:cNvPr name="TextBox 15" id="15"/>
          <p:cNvSpPr txBox="true"/>
          <p:nvPr/>
        </p:nvSpPr>
        <p:spPr>
          <a:xfrm rot="0">
            <a:off x="7850237" y="4257229"/>
            <a:ext cx="3521746" cy="354901"/>
          </a:xfrm>
          <a:prstGeom prst="rect">
            <a:avLst/>
          </a:prstGeom>
        </p:spPr>
        <p:txBody>
          <a:bodyPr anchor="t" rtlCol="false" tIns="0" lIns="0" bIns="0" rIns="0">
            <a:spAutoFit/>
          </a:bodyPr>
          <a:lstStyle/>
          <a:p>
            <a:pPr algn="l">
              <a:lnSpc>
                <a:spcPts val="2814"/>
              </a:lnSpc>
            </a:pPr>
            <a:r>
              <a:rPr lang="en-US" sz="2237" b="true">
                <a:solidFill>
                  <a:srgbClr val="15213F"/>
                </a:solidFill>
                <a:latin typeface="Canva Sans Bold"/>
                <a:ea typeface="Canva Sans Bold"/>
                <a:cs typeface="Canva Sans Bold"/>
                <a:sym typeface="Canva Sans Bold"/>
              </a:rPr>
              <a:t>Dashboard Capabilities</a:t>
            </a:r>
          </a:p>
        </p:txBody>
      </p:sp>
      <p:sp>
        <p:nvSpPr>
          <p:cNvPr name="TextBox 16" id="16"/>
          <p:cNvSpPr txBox="true"/>
          <p:nvPr/>
        </p:nvSpPr>
        <p:spPr>
          <a:xfrm rot="0">
            <a:off x="7850237" y="4752975"/>
            <a:ext cx="9445526" cy="681841"/>
          </a:xfrm>
          <a:prstGeom prst="rect">
            <a:avLst/>
          </a:prstGeom>
        </p:spPr>
        <p:txBody>
          <a:bodyPr anchor="t" rtlCol="false" tIns="0" lIns="0" bIns="0" rIns="0">
            <a:spAutoFit/>
          </a:bodyPr>
          <a:lstStyle/>
          <a:p>
            <a:pPr algn="l">
              <a:lnSpc>
                <a:spcPts val="2820"/>
              </a:lnSpc>
            </a:pPr>
            <a:r>
              <a:rPr lang="en-US" sz="1762">
                <a:solidFill>
                  <a:srgbClr val="15213F"/>
                </a:solidFill>
                <a:latin typeface="Canva Sans"/>
                <a:ea typeface="Canva Sans"/>
                <a:cs typeface="Canva Sans"/>
                <a:sym typeface="Canva Sans"/>
              </a:rPr>
              <a:t>Assess the quality of real-time reporting dashboards. Can stakeholders access key metrics instantly? Do reports meet investor and lender requirements?</a:t>
            </a:r>
          </a:p>
        </p:txBody>
      </p:sp>
      <p:grpSp>
        <p:nvGrpSpPr>
          <p:cNvPr name="Group 17" id="17"/>
          <p:cNvGrpSpPr>
            <a:grpSpLocks noChangeAspect="true"/>
          </p:cNvGrpSpPr>
          <p:nvPr/>
        </p:nvGrpSpPr>
        <p:grpSpPr>
          <a:xfrm rot="0">
            <a:off x="7850237" y="5956698"/>
            <a:ext cx="9445526" cy="28575"/>
            <a:chOff x="0" y="0"/>
            <a:chExt cx="12594035" cy="38100"/>
          </a:xfrm>
        </p:grpSpPr>
        <p:sp>
          <p:nvSpPr>
            <p:cNvPr name="Freeform 18" id="18" descr="preencoded.png"/>
            <p:cNvSpPr/>
            <p:nvPr/>
          </p:nvSpPr>
          <p:spPr>
            <a:xfrm flipH="false" flipV="false" rot="0">
              <a:off x="0" y="0"/>
              <a:ext cx="12594082" cy="38100"/>
            </a:xfrm>
            <a:custGeom>
              <a:avLst/>
              <a:gdLst/>
              <a:ahLst/>
              <a:cxnLst/>
              <a:rect r="r" b="b" t="t" l="l"/>
              <a:pathLst>
                <a:path h="38100" w="12594082">
                  <a:moveTo>
                    <a:pt x="0" y="0"/>
                  </a:moveTo>
                  <a:lnTo>
                    <a:pt x="12594082" y="0"/>
                  </a:lnTo>
                  <a:lnTo>
                    <a:pt x="12594082" y="38100"/>
                  </a:lnTo>
                  <a:lnTo>
                    <a:pt x="0" y="38100"/>
                  </a:lnTo>
                  <a:lnTo>
                    <a:pt x="0" y="0"/>
                  </a:lnTo>
                  <a:close/>
                </a:path>
              </a:pathLst>
            </a:custGeom>
            <a:blipFill>
              <a:blip r:embed="rId4"/>
              <a:stretch>
                <a:fillRect l="-17" t="0" r="-16" b="0"/>
              </a:stretch>
            </a:blipFill>
          </p:spPr>
        </p:sp>
      </p:grpSp>
      <p:sp>
        <p:nvSpPr>
          <p:cNvPr name="TextBox 19" id="19"/>
          <p:cNvSpPr txBox="true"/>
          <p:nvPr/>
        </p:nvSpPr>
        <p:spPr>
          <a:xfrm rot="0">
            <a:off x="7850237" y="6133505"/>
            <a:ext cx="2480816" cy="354901"/>
          </a:xfrm>
          <a:prstGeom prst="rect">
            <a:avLst/>
          </a:prstGeom>
        </p:spPr>
        <p:txBody>
          <a:bodyPr anchor="t" rtlCol="false" tIns="0" lIns="0" bIns="0" rIns="0">
            <a:spAutoFit/>
          </a:bodyPr>
          <a:lstStyle/>
          <a:p>
            <a:pPr algn="l">
              <a:lnSpc>
                <a:spcPts val="2814"/>
              </a:lnSpc>
            </a:pPr>
            <a:r>
              <a:rPr lang="en-US" sz="2237" b="true">
                <a:solidFill>
                  <a:srgbClr val="15213F"/>
                </a:solidFill>
                <a:latin typeface="Canva Sans Bold"/>
                <a:ea typeface="Canva Sans Bold"/>
                <a:cs typeface="Canva Sans Bold"/>
                <a:sym typeface="Canva Sans Bold"/>
              </a:rPr>
              <a:t>API Connectivity</a:t>
            </a:r>
          </a:p>
        </p:txBody>
      </p:sp>
      <p:sp>
        <p:nvSpPr>
          <p:cNvPr name="TextBox 20" id="20"/>
          <p:cNvSpPr txBox="true"/>
          <p:nvPr/>
        </p:nvSpPr>
        <p:spPr>
          <a:xfrm rot="0">
            <a:off x="7850237" y="6631281"/>
            <a:ext cx="9445526" cy="1034192"/>
          </a:xfrm>
          <a:prstGeom prst="rect">
            <a:avLst/>
          </a:prstGeom>
        </p:spPr>
        <p:txBody>
          <a:bodyPr anchor="t" rtlCol="false" tIns="0" lIns="0" bIns="0" rIns="0">
            <a:spAutoFit/>
          </a:bodyPr>
          <a:lstStyle/>
          <a:p>
            <a:pPr algn="l">
              <a:lnSpc>
                <a:spcPts val="2820"/>
              </a:lnSpc>
            </a:pPr>
            <a:r>
              <a:rPr lang="en-US" sz="1762">
                <a:solidFill>
                  <a:srgbClr val="15213F"/>
                </a:solidFill>
                <a:latin typeface="Canva Sans"/>
                <a:ea typeface="Canva Sans"/>
                <a:cs typeface="Canva Sans"/>
                <a:sym typeface="Canva Sans"/>
              </a:rPr>
              <a:t>Ensure your solution can connect with third-party tools like QuickBooks, banking APIs, background check services, and marketing platforms for comprehensive workflow automation.</a:t>
            </a:r>
          </a:p>
        </p:txBody>
      </p:sp>
      <p:grpSp>
        <p:nvGrpSpPr>
          <p:cNvPr name="Group 21" id="21"/>
          <p:cNvGrpSpPr>
            <a:grpSpLocks noChangeAspect="true"/>
          </p:cNvGrpSpPr>
          <p:nvPr/>
        </p:nvGrpSpPr>
        <p:grpSpPr>
          <a:xfrm rot="0">
            <a:off x="7850237" y="7813179"/>
            <a:ext cx="9445526" cy="28575"/>
            <a:chOff x="0" y="0"/>
            <a:chExt cx="12594035" cy="38100"/>
          </a:xfrm>
        </p:grpSpPr>
        <p:sp>
          <p:nvSpPr>
            <p:cNvPr name="Freeform 22" id="22" descr="preencoded.png"/>
            <p:cNvSpPr/>
            <p:nvPr/>
          </p:nvSpPr>
          <p:spPr>
            <a:xfrm flipH="false" flipV="false" rot="0">
              <a:off x="0" y="0"/>
              <a:ext cx="12594082" cy="38100"/>
            </a:xfrm>
            <a:custGeom>
              <a:avLst/>
              <a:gdLst/>
              <a:ahLst/>
              <a:cxnLst/>
              <a:rect r="r" b="b" t="t" l="l"/>
              <a:pathLst>
                <a:path h="38100" w="12594082">
                  <a:moveTo>
                    <a:pt x="0" y="0"/>
                  </a:moveTo>
                  <a:lnTo>
                    <a:pt x="12594082" y="0"/>
                  </a:lnTo>
                  <a:lnTo>
                    <a:pt x="12594082" y="38100"/>
                  </a:lnTo>
                  <a:lnTo>
                    <a:pt x="0" y="38100"/>
                  </a:lnTo>
                  <a:lnTo>
                    <a:pt x="0" y="0"/>
                  </a:lnTo>
                  <a:close/>
                </a:path>
              </a:pathLst>
            </a:custGeom>
            <a:blipFill>
              <a:blip r:embed="rId4"/>
              <a:stretch>
                <a:fillRect l="-17" t="0" r="-16" b="0"/>
              </a:stretch>
            </a:blipFill>
          </p:spPr>
        </p:sp>
      </p:grpSp>
      <p:sp>
        <p:nvSpPr>
          <p:cNvPr name="TextBox 23" id="23"/>
          <p:cNvSpPr txBox="true"/>
          <p:nvPr/>
        </p:nvSpPr>
        <p:spPr>
          <a:xfrm rot="0">
            <a:off x="7850237" y="8009781"/>
            <a:ext cx="3299113" cy="354901"/>
          </a:xfrm>
          <a:prstGeom prst="rect">
            <a:avLst/>
          </a:prstGeom>
        </p:spPr>
        <p:txBody>
          <a:bodyPr anchor="t" rtlCol="false" tIns="0" lIns="0" bIns="0" rIns="0">
            <a:spAutoFit/>
          </a:bodyPr>
          <a:lstStyle/>
          <a:p>
            <a:pPr algn="l">
              <a:lnSpc>
                <a:spcPts val="2814"/>
              </a:lnSpc>
            </a:pPr>
            <a:r>
              <a:rPr lang="en-US" sz="2237" b="true">
                <a:solidFill>
                  <a:srgbClr val="15213F"/>
                </a:solidFill>
                <a:latin typeface="Canva Sans Bold"/>
                <a:ea typeface="Canva Sans Bold"/>
                <a:cs typeface="Canva Sans Bold"/>
                <a:sym typeface="Canva Sans Bold"/>
              </a:rPr>
              <a:t>Mobile Accessibility</a:t>
            </a:r>
          </a:p>
        </p:txBody>
      </p:sp>
      <p:sp>
        <p:nvSpPr>
          <p:cNvPr name="TextBox 24" id="24"/>
          <p:cNvSpPr txBox="true"/>
          <p:nvPr/>
        </p:nvSpPr>
        <p:spPr>
          <a:xfrm rot="0">
            <a:off x="7850237" y="8507557"/>
            <a:ext cx="9445526" cy="1034192"/>
          </a:xfrm>
          <a:prstGeom prst="rect">
            <a:avLst/>
          </a:prstGeom>
        </p:spPr>
        <p:txBody>
          <a:bodyPr anchor="t" rtlCol="false" tIns="0" lIns="0" bIns="0" rIns="0">
            <a:spAutoFit/>
          </a:bodyPr>
          <a:lstStyle/>
          <a:p>
            <a:pPr algn="l">
              <a:lnSpc>
                <a:spcPts val="2820"/>
              </a:lnSpc>
            </a:pPr>
            <a:r>
              <a:rPr lang="en-US" sz="1762">
                <a:solidFill>
                  <a:srgbClr val="15213F"/>
                </a:solidFill>
                <a:latin typeface="Canva Sans"/>
                <a:ea typeface="Canva Sans"/>
                <a:cs typeface="Canva Sans"/>
                <a:sym typeface="Canva Sans"/>
              </a:rPr>
              <a:t>Verify that critical functions are accessible via mobile apps. Property management is a field-intensive business requiring on-the-go access to tenant information, maintenance requests, and financial data.</a:t>
            </a:r>
          </a:p>
        </p:txBody>
      </p:sp>
      <p:sp>
        <p:nvSpPr>
          <p:cNvPr name="Freeform 25" id="25"/>
          <p:cNvSpPr/>
          <p:nvPr/>
        </p:nvSpPr>
        <p:spPr>
          <a:xfrm flipH="false" flipV="false" rot="0">
            <a:off x="15994341" y="-230547"/>
            <a:ext cx="1903238" cy="1903238"/>
          </a:xfrm>
          <a:custGeom>
            <a:avLst/>
            <a:gdLst/>
            <a:ahLst/>
            <a:cxnLst/>
            <a:rect r="r" b="b" t="t" l="l"/>
            <a:pathLst>
              <a:path h="1903238" w="1903238">
                <a:moveTo>
                  <a:pt x="0" y="0"/>
                </a:moveTo>
                <a:lnTo>
                  <a:pt x="1903239" y="0"/>
                </a:lnTo>
                <a:lnTo>
                  <a:pt x="1903239" y="1903239"/>
                </a:lnTo>
                <a:lnTo>
                  <a:pt x="0" y="1903239"/>
                </a:lnTo>
                <a:lnTo>
                  <a:pt x="0" y="0"/>
                </a:lnTo>
                <a:close/>
              </a:path>
            </a:pathLst>
          </a:custGeom>
          <a:blipFill>
            <a:blip r:embed="rId5"/>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DF1F8"/>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BFCFE"/>
            </a:solidFill>
          </p:spPr>
        </p:sp>
      </p:grpSp>
      <p:sp>
        <p:nvSpPr>
          <p:cNvPr name="TextBox 6" id="6"/>
          <p:cNvSpPr txBox="true"/>
          <p:nvPr/>
        </p:nvSpPr>
        <p:spPr>
          <a:xfrm rot="0">
            <a:off x="3018904" y="509916"/>
            <a:ext cx="11713669" cy="611188"/>
          </a:xfrm>
          <a:prstGeom prst="rect">
            <a:avLst/>
          </a:prstGeom>
        </p:spPr>
        <p:txBody>
          <a:bodyPr anchor="t" rtlCol="false" tIns="0" lIns="0" bIns="0" rIns="0">
            <a:spAutoFit/>
          </a:bodyPr>
          <a:lstStyle/>
          <a:p>
            <a:pPr algn="ctr">
              <a:lnSpc>
                <a:spcPts val="4937"/>
              </a:lnSpc>
            </a:pPr>
            <a:r>
              <a:rPr lang="en-US" sz="3937">
                <a:solidFill>
                  <a:srgbClr val="3257B8"/>
                </a:solidFill>
                <a:latin typeface="Canva Sans"/>
                <a:ea typeface="Canva Sans"/>
                <a:cs typeface="Canva Sans"/>
                <a:sym typeface="Canva Sans"/>
              </a:rPr>
              <a:t>Future-Proof Your Investment</a:t>
            </a:r>
          </a:p>
        </p:txBody>
      </p:sp>
      <p:grpSp>
        <p:nvGrpSpPr>
          <p:cNvPr name="Group 7" id="7"/>
          <p:cNvGrpSpPr>
            <a:grpSpLocks noChangeAspect="true"/>
          </p:cNvGrpSpPr>
          <p:nvPr/>
        </p:nvGrpSpPr>
        <p:grpSpPr>
          <a:xfrm rot="0">
            <a:off x="875719" y="1454479"/>
            <a:ext cx="6498778" cy="6498778"/>
            <a:chOff x="0" y="0"/>
            <a:chExt cx="7090965" cy="7090965"/>
          </a:xfrm>
        </p:grpSpPr>
        <p:sp>
          <p:nvSpPr>
            <p:cNvPr name="Freeform 8" id="8"/>
            <p:cNvSpPr/>
            <p:nvPr/>
          </p:nvSpPr>
          <p:spPr>
            <a:xfrm flipH="false" flipV="false" rot="0">
              <a:off x="0" y="0"/>
              <a:ext cx="7090918" cy="7090918"/>
            </a:xfrm>
            <a:custGeom>
              <a:avLst/>
              <a:gdLst/>
              <a:ahLst/>
              <a:cxnLst/>
              <a:rect r="r" b="b" t="t" l="l"/>
              <a:pathLst>
                <a:path h="7090918" w="7090918">
                  <a:moveTo>
                    <a:pt x="0" y="0"/>
                  </a:moveTo>
                  <a:lnTo>
                    <a:pt x="7090918" y="0"/>
                  </a:lnTo>
                  <a:lnTo>
                    <a:pt x="7090918" y="7090918"/>
                  </a:lnTo>
                  <a:lnTo>
                    <a:pt x="0" y="7090918"/>
                  </a:lnTo>
                  <a:lnTo>
                    <a:pt x="0" y="0"/>
                  </a:lnTo>
                  <a:close/>
                </a:path>
              </a:pathLst>
            </a:custGeom>
            <a:blipFill>
              <a:blip r:embed="rId3"/>
              <a:stretch>
                <a:fillRect l="-39285" t="0" r="-39285" b="0"/>
              </a:stretch>
            </a:blipFill>
          </p:spPr>
        </p:sp>
      </p:grpSp>
      <p:grpSp>
        <p:nvGrpSpPr>
          <p:cNvPr name="Group 9" id="9"/>
          <p:cNvGrpSpPr>
            <a:grpSpLocks noChangeAspect="true"/>
          </p:cNvGrpSpPr>
          <p:nvPr/>
        </p:nvGrpSpPr>
        <p:grpSpPr>
          <a:xfrm rot="0">
            <a:off x="7863558" y="2404250"/>
            <a:ext cx="1012180" cy="1571179"/>
            <a:chOff x="0" y="0"/>
            <a:chExt cx="1349573" cy="2094905"/>
          </a:xfrm>
        </p:grpSpPr>
        <p:sp>
          <p:nvSpPr>
            <p:cNvPr name="Freeform 10" id="10" descr="preencoded.png"/>
            <p:cNvSpPr/>
            <p:nvPr/>
          </p:nvSpPr>
          <p:spPr>
            <a:xfrm flipH="false" flipV="false" rot="0">
              <a:off x="0" y="0"/>
              <a:ext cx="1349629" cy="2094865"/>
            </a:xfrm>
            <a:custGeom>
              <a:avLst/>
              <a:gdLst/>
              <a:ahLst/>
              <a:cxnLst/>
              <a:rect r="r" b="b" t="t" l="l"/>
              <a:pathLst>
                <a:path h="2094865" w="1349629">
                  <a:moveTo>
                    <a:pt x="0" y="0"/>
                  </a:moveTo>
                  <a:lnTo>
                    <a:pt x="1349629" y="0"/>
                  </a:lnTo>
                  <a:lnTo>
                    <a:pt x="1349629" y="2094865"/>
                  </a:lnTo>
                  <a:lnTo>
                    <a:pt x="0" y="2094865"/>
                  </a:lnTo>
                  <a:lnTo>
                    <a:pt x="0" y="0"/>
                  </a:lnTo>
                  <a:close/>
                </a:path>
              </a:pathLst>
            </a:custGeom>
            <a:blipFill>
              <a:blip r:embed="rId4"/>
              <a:stretch>
                <a:fillRect l="0" t="-139" r="4" b="-141"/>
              </a:stretch>
            </a:blipFill>
          </p:spPr>
        </p:sp>
      </p:grpSp>
      <p:sp>
        <p:nvSpPr>
          <p:cNvPr name="TextBox 11" id="11"/>
          <p:cNvSpPr txBox="true"/>
          <p:nvPr/>
        </p:nvSpPr>
        <p:spPr>
          <a:xfrm rot="0">
            <a:off x="9078144" y="2587607"/>
            <a:ext cx="2530525" cy="309488"/>
          </a:xfrm>
          <a:prstGeom prst="rect">
            <a:avLst/>
          </a:prstGeom>
        </p:spPr>
        <p:txBody>
          <a:bodyPr anchor="t" rtlCol="false" tIns="0" lIns="0" bIns="0" rIns="0">
            <a:spAutoFit/>
          </a:bodyPr>
          <a:lstStyle/>
          <a:p>
            <a:pPr algn="l">
              <a:lnSpc>
                <a:spcPts val="2437"/>
              </a:lnSpc>
            </a:pPr>
            <a:r>
              <a:rPr lang="en-US" sz="1937">
                <a:solidFill>
                  <a:srgbClr val="15213F"/>
                </a:solidFill>
                <a:latin typeface="Canva Sans"/>
                <a:ea typeface="Canva Sans"/>
                <a:cs typeface="Canva Sans"/>
                <a:sym typeface="Canva Sans"/>
              </a:rPr>
              <a:t>Scalability Planning</a:t>
            </a:r>
          </a:p>
        </p:txBody>
      </p:sp>
      <p:sp>
        <p:nvSpPr>
          <p:cNvPr name="TextBox 12" id="12"/>
          <p:cNvSpPr txBox="true"/>
          <p:nvPr/>
        </p:nvSpPr>
        <p:spPr>
          <a:xfrm rot="0">
            <a:off x="9078144" y="3068173"/>
            <a:ext cx="8417421" cy="606574"/>
          </a:xfrm>
          <a:prstGeom prst="rect">
            <a:avLst/>
          </a:prstGeom>
        </p:spPr>
        <p:txBody>
          <a:bodyPr anchor="t" rtlCol="false" tIns="0" lIns="0" bIns="0" rIns="0">
            <a:spAutoFit/>
          </a:bodyPr>
          <a:lstStyle/>
          <a:p>
            <a:pPr algn="l">
              <a:lnSpc>
                <a:spcPts val="2499"/>
              </a:lnSpc>
            </a:pPr>
            <a:r>
              <a:rPr lang="en-US" sz="1562">
                <a:solidFill>
                  <a:srgbClr val="15213F"/>
                </a:solidFill>
                <a:latin typeface="Canva Sans"/>
                <a:ea typeface="Canva Sans"/>
                <a:cs typeface="Canva Sans"/>
                <a:sym typeface="Canva Sans"/>
              </a:rPr>
              <a:t>Choose solutions that can grow with your portfolio. Can the system handle 5x your current property count without major overhauls?</a:t>
            </a:r>
          </a:p>
        </p:txBody>
      </p:sp>
      <p:grpSp>
        <p:nvGrpSpPr>
          <p:cNvPr name="Group 13" id="13"/>
          <p:cNvGrpSpPr>
            <a:grpSpLocks noChangeAspect="true"/>
          </p:cNvGrpSpPr>
          <p:nvPr/>
        </p:nvGrpSpPr>
        <p:grpSpPr>
          <a:xfrm rot="0">
            <a:off x="7863558" y="3975429"/>
            <a:ext cx="1012180" cy="1571179"/>
            <a:chOff x="0" y="0"/>
            <a:chExt cx="1349573" cy="2094905"/>
          </a:xfrm>
        </p:grpSpPr>
        <p:sp>
          <p:nvSpPr>
            <p:cNvPr name="Freeform 14" id="14" descr="preencoded.png"/>
            <p:cNvSpPr/>
            <p:nvPr/>
          </p:nvSpPr>
          <p:spPr>
            <a:xfrm flipH="false" flipV="false" rot="0">
              <a:off x="0" y="0"/>
              <a:ext cx="1349629" cy="2094865"/>
            </a:xfrm>
            <a:custGeom>
              <a:avLst/>
              <a:gdLst/>
              <a:ahLst/>
              <a:cxnLst/>
              <a:rect r="r" b="b" t="t" l="l"/>
              <a:pathLst>
                <a:path h="2094865" w="1349629">
                  <a:moveTo>
                    <a:pt x="0" y="0"/>
                  </a:moveTo>
                  <a:lnTo>
                    <a:pt x="1349629" y="0"/>
                  </a:lnTo>
                  <a:lnTo>
                    <a:pt x="1349629" y="2094865"/>
                  </a:lnTo>
                  <a:lnTo>
                    <a:pt x="0" y="2094865"/>
                  </a:lnTo>
                  <a:lnTo>
                    <a:pt x="0" y="0"/>
                  </a:lnTo>
                  <a:close/>
                </a:path>
              </a:pathLst>
            </a:custGeom>
            <a:blipFill>
              <a:blip r:embed="rId5"/>
              <a:stretch>
                <a:fillRect l="0" t="-139" r="4" b="-141"/>
              </a:stretch>
            </a:blipFill>
          </p:spPr>
        </p:sp>
      </p:grpSp>
      <p:sp>
        <p:nvSpPr>
          <p:cNvPr name="TextBox 15" id="15"/>
          <p:cNvSpPr txBox="true"/>
          <p:nvPr/>
        </p:nvSpPr>
        <p:spPr>
          <a:xfrm rot="0">
            <a:off x="9078144" y="4158785"/>
            <a:ext cx="3263354" cy="309488"/>
          </a:xfrm>
          <a:prstGeom prst="rect">
            <a:avLst/>
          </a:prstGeom>
        </p:spPr>
        <p:txBody>
          <a:bodyPr anchor="t" rtlCol="false" tIns="0" lIns="0" bIns="0" rIns="0">
            <a:spAutoFit/>
          </a:bodyPr>
          <a:lstStyle/>
          <a:p>
            <a:pPr algn="l">
              <a:lnSpc>
                <a:spcPts val="2437"/>
              </a:lnSpc>
            </a:pPr>
            <a:r>
              <a:rPr lang="en-US" sz="1937">
                <a:solidFill>
                  <a:srgbClr val="15213F"/>
                </a:solidFill>
                <a:latin typeface="Canva Sans"/>
                <a:ea typeface="Canva Sans"/>
                <a:cs typeface="Canva Sans"/>
                <a:sym typeface="Canva Sans"/>
              </a:rPr>
              <a:t>AI &amp; Automation Readiness</a:t>
            </a:r>
          </a:p>
        </p:txBody>
      </p:sp>
      <p:sp>
        <p:nvSpPr>
          <p:cNvPr name="TextBox 16" id="16"/>
          <p:cNvSpPr txBox="true"/>
          <p:nvPr/>
        </p:nvSpPr>
        <p:spPr>
          <a:xfrm rot="0">
            <a:off x="9078144" y="4639350"/>
            <a:ext cx="8417421" cy="606574"/>
          </a:xfrm>
          <a:prstGeom prst="rect">
            <a:avLst/>
          </a:prstGeom>
        </p:spPr>
        <p:txBody>
          <a:bodyPr anchor="t" rtlCol="false" tIns="0" lIns="0" bIns="0" rIns="0">
            <a:spAutoFit/>
          </a:bodyPr>
          <a:lstStyle/>
          <a:p>
            <a:pPr algn="l">
              <a:lnSpc>
                <a:spcPts val="2499"/>
              </a:lnSpc>
            </a:pPr>
            <a:r>
              <a:rPr lang="en-US" sz="1562">
                <a:solidFill>
                  <a:srgbClr val="15213F"/>
                </a:solidFill>
                <a:latin typeface="Canva Sans"/>
                <a:ea typeface="Canva Sans"/>
                <a:cs typeface="Canva Sans"/>
                <a:sym typeface="Canva Sans"/>
              </a:rPr>
              <a:t>Embrace platforms that integrate predictive analytics, automated tenant screening, and intelligent maintenance scheduling for competitive advantage.</a:t>
            </a:r>
          </a:p>
        </p:txBody>
      </p:sp>
      <p:grpSp>
        <p:nvGrpSpPr>
          <p:cNvPr name="Group 17" id="17"/>
          <p:cNvGrpSpPr>
            <a:grpSpLocks noChangeAspect="true"/>
          </p:cNvGrpSpPr>
          <p:nvPr/>
        </p:nvGrpSpPr>
        <p:grpSpPr>
          <a:xfrm rot="0">
            <a:off x="7863558" y="5546607"/>
            <a:ext cx="1012180" cy="1571179"/>
            <a:chOff x="0" y="0"/>
            <a:chExt cx="1349573" cy="2094905"/>
          </a:xfrm>
        </p:grpSpPr>
        <p:sp>
          <p:nvSpPr>
            <p:cNvPr name="Freeform 18" id="18" descr="preencoded.png"/>
            <p:cNvSpPr/>
            <p:nvPr/>
          </p:nvSpPr>
          <p:spPr>
            <a:xfrm flipH="false" flipV="false" rot="0">
              <a:off x="0" y="0"/>
              <a:ext cx="1349629" cy="2094865"/>
            </a:xfrm>
            <a:custGeom>
              <a:avLst/>
              <a:gdLst/>
              <a:ahLst/>
              <a:cxnLst/>
              <a:rect r="r" b="b" t="t" l="l"/>
              <a:pathLst>
                <a:path h="2094865" w="1349629">
                  <a:moveTo>
                    <a:pt x="0" y="0"/>
                  </a:moveTo>
                  <a:lnTo>
                    <a:pt x="1349629" y="0"/>
                  </a:lnTo>
                  <a:lnTo>
                    <a:pt x="1349629" y="2094865"/>
                  </a:lnTo>
                  <a:lnTo>
                    <a:pt x="0" y="2094865"/>
                  </a:lnTo>
                  <a:lnTo>
                    <a:pt x="0" y="0"/>
                  </a:lnTo>
                  <a:close/>
                </a:path>
              </a:pathLst>
            </a:custGeom>
            <a:blipFill>
              <a:blip r:embed="rId6"/>
              <a:stretch>
                <a:fillRect l="0" t="-139" r="4" b="-141"/>
              </a:stretch>
            </a:blipFill>
          </p:spPr>
        </p:sp>
      </p:grpSp>
      <p:sp>
        <p:nvSpPr>
          <p:cNvPr name="TextBox 19" id="19"/>
          <p:cNvSpPr txBox="true"/>
          <p:nvPr/>
        </p:nvSpPr>
        <p:spPr>
          <a:xfrm rot="0">
            <a:off x="9078144" y="5729963"/>
            <a:ext cx="2841575" cy="309488"/>
          </a:xfrm>
          <a:prstGeom prst="rect">
            <a:avLst/>
          </a:prstGeom>
        </p:spPr>
        <p:txBody>
          <a:bodyPr anchor="t" rtlCol="false" tIns="0" lIns="0" bIns="0" rIns="0">
            <a:spAutoFit/>
          </a:bodyPr>
          <a:lstStyle/>
          <a:p>
            <a:pPr algn="l">
              <a:lnSpc>
                <a:spcPts val="2437"/>
              </a:lnSpc>
            </a:pPr>
            <a:r>
              <a:rPr lang="en-US" sz="1937">
                <a:solidFill>
                  <a:srgbClr val="15213F"/>
                </a:solidFill>
                <a:latin typeface="Canva Sans"/>
                <a:ea typeface="Canva Sans"/>
                <a:cs typeface="Canva Sans"/>
                <a:sym typeface="Canva Sans"/>
              </a:rPr>
              <a:t>Regulatory Adaptability</a:t>
            </a:r>
          </a:p>
        </p:txBody>
      </p:sp>
      <p:sp>
        <p:nvSpPr>
          <p:cNvPr name="TextBox 20" id="20"/>
          <p:cNvSpPr txBox="true"/>
          <p:nvPr/>
        </p:nvSpPr>
        <p:spPr>
          <a:xfrm rot="0">
            <a:off x="9078144" y="6210529"/>
            <a:ext cx="8417421" cy="606574"/>
          </a:xfrm>
          <a:prstGeom prst="rect">
            <a:avLst/>
          </a:prstGeom>
        </p:spPr>
        <p:txBody>
          <a:bodyPr anchor="t" rtlCol="false" tIns="0" lIns="0" bIns="0" rIns="0">
            <a:spAutoFit/>
          </a:bodyPr>
          <a:lstStyle/>
          <a:p>
            <a:pPr algn="l">
              <a:lnSpc>
                <a:spcPts val="2499"/>
              </a:lnSpc>
            </a:pPr>
            <a:r>
              <a:rPr lang="en-US" sz="1562">
                <a:solidFill>
                  <a:srgbClr val="15213F"/>
                </a:solidFill>
                <a:latin typeface="Canva Sans"/>
                <a:ea typeface="Canva Sans"/>
                <a:cs typeface="Canva Sans"/>
                <a:sym typeface="Canva Sans"/>
              </a:rPr>
              <a:t>Ensure your provider stays current with evolving regulations, from fair housing laws to emerging data privacy requirements.</a:t>
            </a:r>
          </a:p>
        </p:txBody>
      </p:sp>
      <p:grpSp>
        <p:nvGrpSpPr>
          <p:cNvPr name="Group 21" id="21"/>
          <p:cNvGrpSpPr/>
          <p:nvPr/>
        </p:nvGrpSpPr>
        <p:grpSpPr>
          <a:xfrm rot="0">
            <a:off x="875719" y="8458082"/>
            <a:ext cx="16382702" cy="1184076"/>
            <a:chOff x="0" y="0"/>
            <a:chExt cx="21843603" cy="1578768"/>
          </a:xfrm>
        </p:grpSpPr>
        <p:sp>
          <p:nvSpPr>
            <p:cNvPr name="Freeform 22" id="22"/>
            <p:cNvSpPr/>
            <p:nvPr/>
          </p:nvSpPr>
          <p:spPr>
            <a:xfrm flipH="false" flipV="false" rot="0">
              <a:off x="0" y="0"/>
              <a:ext cx="21843619" cy="1578737"/>
            </a:xfrm>
            <a:custGeom>
              <a:avLst/>
              <a:gdLst/>
              <a:ahLst/>
              <a:cxnLst/>
              <a:rect r="r" b="b" t="t" l="l"/>
              <a:pathLst>
                <a:path h="1578737" w="21843619">
                  <a:moveTo>
                    <a:pt x="0" y="40513"/>
                  </a:moveTo>
                  <a:cubicBezTo>
                    <a:pt x="0" y="18161"/>
                    <a:pt x="18161" y="0"/>
                    <a:pt x="40513" y="0"/>
                  </a:cubicBezTo>
                  <a:lnTo>
                    <a:pt x="21803106" y="0"/>
                  </a:lnTo>
                  <a:cubicBezTo>
                    <a:pt x="21825458" y="0"/>
                    <a:pt x="21843619" y="18161"/>
                    <a:pt x="21843619" y="40513"/>
                  </a:cubicBezTo>
                  <a:lnTo>
                    <a:pt x="21843619" y="1538224"/>
                  </a:lnTo>
                  <a:cubicBezTo>
                    <a:pt x="21843619" y="1560576"/>
                    <a:pt x="21825458" y="1578737"/>
                    <a:pt x="21803106" y="1578737"/>
                  </a:cubicBezTo>
                  <a:lnTo>
                    <a:pt x="40513" y="1578737"/>
                  </a:lnTo>
                  <a:cubicBezTo>
                    <a:pt x="18161" y="1578737"/>
                    <a:pt x="0" y="1560576"/>
                    <a:pt x="0" y="1538224"/>
                  </a:cubicBezTo>
                  <a:close/>
                </a:path>
              </a:pathLst>
            </a:custGeom>
            <a:solidFill>
              <a:srgbClr val="C3CFEF"/>
            </a:solidFill>
          </p:spPr>
        </p:sp>
      </p:grpSp>
      <p:grpSp>
        <p:nvGrpSpPr>
          <p:cNvPr name="Group 23" id="23"/>
          <p:cNvGrpSpPr>
            <a:grpSpLocks noChangeAspect="true"/>
          </p:cNvGrpSpPr>
          <p:nvPr/>
        </p:nvGrpSpPr>
        <p:grpSpPr>
          <a:xfrm rot="0">
            <a:off x="1078125" y="8762584"/>
            <a:ext cx="253008" cy="202406"/>
            <a:chOff x="0" y="0"/>
            <a:chExt cx="337343" cy="269875"/>
          </a:xfrm>
        </p:grpSpPr>
        <p:sp>
          <p:nvSpPr>
            <p:cNvPr name="Freeform 24" id="24" descr="preencoded.png"/>
            <p:cNvSpPr/>
            <p:nvPr/>
          </p:nvSpPr>
          <p:spPr>
            <a:xfrm flipH="false" flipV="false" rot="0">
              <a:off x="0" y="0"/>
              <a:ext cx="337312" cy="269875"/>
            </a:xfrm>
            <a:custGeom>
              <a:avLst/>
              <a:gdLst/>
              <a:ahLst/>
              <a:cxnLst/>
              <a:rect r="r" b="b" t="t" l="l"/>
              <a:pathLst>
                <a:path h="269875" w="337312">
                  <a:moveTo>
                    <a:pt x="0" y="0"/>
                  </a:moveTo>
                  <a:lnTo>
                    <a:pt x="337312" y="0"/>
                  </a:lnTo>
                  <a:lnTo>
                    <a:pt x="337312" y="269875"/>
                  </a:lnTo>
                  <a:lnTo>
                    <a:pt x="0" y="269875"/>
                  </a:lnTo>
                  <a:lnTo>
                    <a:pt x="0" y="0"/>
                  </a:lnTo>
                  <a:close/>
                </a:path>
              </a:pathLst>
            </a:custGeom>
            <a:blipFill>
              <a:blip r:embed="rId7"/>
              <a:stretch>
                <a:fillRect l="-1428" t="0" r="-1438" b="0"/>
              </a:stretch>
            </a:blipFill>
          </p:spPr>
        </p:sp>
      </p:grpSp>
      <p:sp>
        <p:nvSpPr>
          <p:cNvPr name="TextBox 25" id="25"/>
          <p:cNvSpPr txBox="true"/>
          <p:nvPr/>
        </p:nvSpPr>
        <p:spPr>
          <a:xfrm rot="0">
            <a:off x="1533539" y="8561058"/>
            <a:ext cx="15522476" cy="920973"/>
          </a:xfrm>
          <a:prstGeom prst="rect">
            <a:avLst/>
          </a:prstGeom>
        </p:spPr>
        <p:txBody>
          <a:bodyPr anchor="t" rtlCol="false" tIns="0" lIns="0" bIns="0" rIns="0">
            <a:spAutoFit/>
          </a:bodyPr>
          <a:lstStyle/>
          <a:p>
            <a:pPr algn="l">
              <a:lnSpc>
                <a:spcPts val="2499"/>
              </a:lnSpc>
            </a:pPr>
            <a:r>
              <a:rPr lang="en-US" sz="1562" b="true">
                <a:solidFill>
                  <a:srgbClr val="000000"/>
                </a:solidFill>
                <a:latin typeface="Canva Sans Bold"/>
                <a:ea typeface="Canva Sans Bold"/>
                <a:cs typeface="Canva Sans Bold"/>
                <a:sym typeface="Canva Sans Bold"/>
              </a:rPr>
              <a:t>Key Takeaway:</a:t>
            </a:r>
            <a:r>
              <a:rPr lang="en-US" sz="1562">
                <a:solidFill>
                  <a:srgbClr val="000000"/>
                </a:solidFill>
                <a:latin typeface="Canva Sans"/>
                <a:ea typeface="Canva Sans"/>
                <a:cs typeface="Canva Sans"/>
                <a:sym typeface="Canva Sans"/>
              </a:rPr>
              <a:t> For most mid-to-large portfolios, a hybrid approach combining robust property management software with expert accounting services delivers optimal ROI, compliance assurance, and operational excellence. Start by assessing your portfolio complexity, then match operational needs with financial expertise requirements.</a:t>
            </a:r>
          </a:p>
        </p:txBody>
      </p:sp>
      <p:sp>
        <p:nvSpPr>
          <p:cNvPr name="Freeform 26" id="26"/>
          <p:cNvSpPr/>
          <p:nvPr/>
        </p:nvSpPr>
        <p:spPr>
          <a:xfrm flipH="false" flipV="false" rot="0">
            <a:off x="15760542" y="-183734"/>
            <a:ext cx="1903238" cy="1903238"/>
          </a:xfrm>
          <a:custGeom>
            <a:avLst/>
            <a:gdLst/>
            <a:ahLst/>
            <a:cxnLst/>
            <a:rect r="r" b="b" t="t" l="l"/>
            <a:pathLst>
              <a:path h="1903238" w="1903238">
                <a:moveTo>
                  <a:pt x="0" y="0"/>
                </a:moveTo>
                <a:lnTo>
                  <a:pt x="1903239" y="0"/>
                </a:lnTo>
                <a:lnTo>
                  <a:pt x="1903239" y="1903238"/>
                </a:lnTo>
                <a:lnTo>
                  <a:pt x="0" y="1903238"/>
                </a:lnTo>
                <a:lnTo>
                  <a:pt x="0" y="0"/>
                </a:lnTo>
                <a:close/>
              </a:path>
            </a:pathLst>
          </a:custGeom>
          <a:blipFill>
            <a:blip r:embed="rId8"/>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779554">
            <a:off x="-922292" y="-1924120"/>
            <a:ext cx="20132585" cy="14135240"/>
          </a:xfrm>
          <a:custGeom>
            <a:avLst/>
            <a:gdLst/>
            <a:ahLst/>
            <a:cxnLst/>
            <a:rect r="r" b="b" t="t" l="l"/>
            <a:pathLst>
              <a:path h="14135240" w="20132585">
                <a:moveTo>
                  <a:pt x="17819812" y="0"/>
                </a:moveTo>
                <a:lnTo>
                  <a:pt x="0" y="4111595"/>
                </a:lnTo>
                <a:lnTo>
                  <a:pt x="2312772" y="14135240"/>
                </a:lnTo>
                <a:lnTo>
                  <a:pt x="20132584" y="10023645"/>
                </a:lnTo>
                <a:lnTo>
                  <a:pt x="17819812" y="0"/>
                </a:lnTo>
                <a:close/>
              </a:path>
            </a:pathLst>
          </a:custGeom>
          <a:blipFill>
            <a:blip r:embed="rId3"/>
            <a:stretch>
              <a:fillRect l="0" t="-3410" r="0" b="-3410"/>
            </a:stretch>
          </a:blipFill>
        </p:spPr>
      </p:sp>
      <p:grpSp>
        <p:nvGrpSpPr>
          <p:cNvPr name="Group 3" id="3"/>
          <p:cNvGrpSpPr/>
          <p:nvPr/>
        </p:nvGrpSpPr>
        <p:grpSpPr>
          <a:xfrm rot="1796177">
            <a:off x="-4775620" y="-3555185"/>
            <a:ext cx="19211350" cy="18621591"/>
            <a:chOff x="0" y="0"/>
            <a:chExt cx="5059780" cy="4904452"/>
          </a:xfrm>
        </p:grpSpPr>
        <p:sp>
          <p:nvSpPr>
            <p:cNvPr name="Freeform 4" id="4"/>
            <p:cNvSpPr/>
            <p:nvPr/>
          </p:nvSpPr>
          <p:spPr>
            <a:xfrm flipH="false" flipV="false" rot="0">
              <a:off x="0" y="0"/>
              <a:ext cx="5059780" cy="4904452"/>
            </a:xfrm>
            <a:custGeom>
              <a:avLst/>
              <a:gdLst/>
              <a:ahLst/>
              <a:cxnLst/>
              <a:rect r="r" b="b" t="t" l="l"/>
              <a:pathLst>
                <a:path h="4904452" w="5059780">
                  <a:moveTo>
                    <a:pt x="0" y="0"/>
                  </a:moveTo>
                  <a:lnTo>
                    <a:pt x="5059780" y="0"/>
                  </a:lnTo>
                  <a:lnTo>
                    <a:pt x="5059780" y="4904452"/>
                  </a:lnTo>
                  <a:lnTo>
                    <a:pt x="0" y="4904452"/>
                  </a:lnTo>
                  <a:close/>
                </a:path>
              </a:pathLst>
            </a:custGeom>
            <a:solidFill>
              <a:srgbClr val="FFFFFF">
                <a:alpha val="86667"/>
              </a:srgbClr>
            </a:solidFill>
          </p:spPr>
        </p:sp>
        <p:sp>
          <p:nvSpPr>
            <p:cNvPr name="TextBox 5" id="5"/>
            <p:cNvSpPr txBox="true"/>
            <p:nvPr/>
          </p:nvSpPr>
          <p:spPr>
            <a:xfrm>
              <a:off x="0" y="-38100"/>
              <a:ext cx="5059780" cy="4942552"/>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1796177">
            <a:off x="-96882" y="-3451913"/>
            <a:ext cx="728769" cy="23013728"/>
            <a:chOff x="0" y="0"/>
            <a:chExt cx="191939" cy="6061229"/>
          </a:xfrm>
        </p:grpSpPr>
        <p:sp>
          <p:nvSpPr>
            <p:cNvPr name="Freeform 7" id="7"/>
            <p:cNvSpPr/>
            <p:nvPr/>
          </p:nvSpPr>
          <p:spPr>
            <a:xfrm flipH="false" flipV="false" rot="0">
              <a:off x="0" y="0"/>
              <a:ext cx="191939" cy="6061229"/>
            </a:xfrm>
            <a:custGeom>
              <a:avLst/>
              <a:gdLst/>
              <a:ahLst/>
              <a:cxnLst/>
              <a:rect r="r" b="b" t="t" l="l"/>
              <a:pathLst>
                <a:path h="6061229" w="191939">
                  <a:moveTo>
                    <a:pt x="0" y="0"/>
                  </a:moveTo>
                  <a:lnTo>
                    <a:pt x="191939" y="0"/>
                  </a:lnTo>
                  <a:lnTo>
                    <a:pt x="191939" y="6061229"/>
                  </a:lnTo>
                  <a:lnTo>
                    <a:pt x="0" y="6061229"/>
                  </a:lnTo>
                  <a:close/>
                </a:path>
              </a:pathLst>
            </a:custGeom>
            <a:solidFill>
              <a:srgbClr val="86B4C4"/>
            </a:solidFill>
          </p:spPr>
        </p:sp>
        <p:sp>
          <p:nvSpPr>
            <p:cNvPr name="TextBox 8" id="8"/>
            <p:cNvSpPr txBox="true"/>
            <p:nvPr/>
          </p:nvSpPr>
          <p:spPr>
            <a:xfrm>
              <a:off x="0" y="-38100"/>
              <a:ext cx="191939" cy="6099329"/>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1796177">
            <a:off x="1004613" y="2111465"/>
            <a:ext cx="48175" cy="6064071"/>
            <a:chOff x="0" y="0"/>
            <a:chExt cx="12688" cy="1597121"/>
          </a:xfrm>
        </p:grpSpPr>
        <p:sp>
          <p:nvSpPr>
            <p:cNvPr name="Freeform 10" id="10"/>
            <p:cNvSpPr/>
            <p:nvPr/>
          </p:nvSpPr>
          <p:spPr>
            <a:xfrm flipH="false" flipV="false" rot="0">
              <a:off x="0" y="0"/>
              <a:ext cx="12688" cy="1597121"/>
            </a:xfrm>
            <a:custGeom>
              <a:avLst/>
              <a:gdLst/>
              <a:ahLst/>
              <a:cxnLst/>
              <a:rect r="r" b="b" t="t" l="l"/>
              <a:pathLst>
                <a:path h="1597121" w="12688">
                  <a:moveTo>
                    <a:pt x="0" y="0"/>
                  </a:moveTo>
                  <a:lnTo>
                    <a:pt x="12688" y="0"/>
                  </a:lnTo>
                  <a:lnTo>
                    <a:pt x="12688" y="1597121"/>
                  </a:lnTo>
                  <a:lnTo>
                    <a:pt x="0" y="1597121"/>
                  </a:lnTo>
                  <a:close/>
                </a:path>
              </a:pathLst>
            </a:custGeom>
            <a:solidFill>
              <a:srgbClr val="122029"/>
            </a:solidFill>
          </p:spPr>
        </p:sp>
        <p:sp>
          <p:nvSpPr>
            <p:cNvPr name="TextBox 11" id="11"/>
            <p:cNvSpPr txBox="true"/>
            <p:nvPr/>
          </p:nvSpPr>
          <p:spPr>
            <a:xfrm>
              <a:off x="0" y="-38100"/>
              <a:ext cx="12688" cy="1635221"/>
            </a:xfrm>
            <a:prstGeom prst="rect">
              <a:avLst/>
            </a:prstGeom>
          </p:spPr>
          <p:txBody>
            <a:bodyPr anchor="ctr" rtlCol="false" tIns="50800" lIns="50800" bIns="50800" rIns="50800"/>
            <a:lstStyle/>
            <a:p>
              <a:pPr algn="ctr">
                <a:lnSpc>
                  <a:spcPts val="2659"/>
                </a:lnSpc>
                <a:spcBef>
                  <a:spcPct val="0"/>
                </a:spcBef>
              </a:pPr>
            </a:p>
          </p:txBody>
        </p:sp>
      </p:grpSp>
      <p:grpSp>
        <p:nvGrpSpPr>
          <p:cNvPr name="Group 12" id="12"/>
          <p:cNvGrpSpPr/>
          <p:nvPr/>
        </p:nvGrpSpPr>
        <p:grpSpPr>
          <a:xfrm rot="0">
            <a:off x="16188386" y="-2765351"/>
            <a:ext cx="3765904" cy="8822040"/>
            <a:chOff x="0" y="0"/>
            <a:chExt cx="5021205" cy="11762719"/>
          </a:xfrm>
        </p:grpSpPr>
        <p:grpSp>
          <p:nvGrpSpPr>
            <p:cNvPr name="Group 13" id="13"/>
            <p:cNvGrpSpPr/>
            <p:nvPr/>
          </p:nvGrpSpPr>
          <p:grpSpPr>
            <a:xfrm rot="7118019">
              <a:off x="-718312" y="2262451"/>
              <a:ext cx="6457829" cy="2195010"/>
              <a:chOff x="0" y="0"/>
              <a:chExt cx="1099639" cy="373766"/>
            </a:xfrm>
          </p:grpSpPr>
          <p:sp>
            <p:nvSpPr>
              <p:cNvPr name="Freeform 14" id="14"/>
              <p:cNvSpPr/>
              <p:nvPr/>
            </p:nvSpPr>
            <p:spPr>
              <a:xfrm flipH="false" flipV="false" rot="0">
                <a:off x="0" y="0"/>
                <a:ext cx="1099639" cy="373766"/>
              </a:xfrm>
              <a:custGeom>
                <a:avLst/>
                <a:gdLst/>
                <a:ahLst/>
                <a:cxnLst/>
                <a:rect r="r" b="b" t="t" l="l"/>
                <a:pathLst>
                  <a:path h="373766" w="1099639">
                    <a:moveTo>
                      <a:pt x="0" y="0"/>
                    </a:moveTo>
                    <a:lnTo>
                      <a:pt x="1099639" y="0"/>
                    </a:lnTo>
                    <a:lnTo>
                      <a:pt x="1099639" y="373766"/>
                    </a:lnTo>
                    <a:lnTo>
                      <a:pt x="0" y="373766"/>
                    </a:lnTo>
                    <a:close/>
                  </a:path>
                </a:pathLst>
              </a:custGeom>
              <a:solidFill>
                <a:srgbClr val="000000">
                  <a:alpha val="0"/>
                </a:srgbClr>
              </a:solidFill>
              <a:ln w="38100" cap="sq">
                <a:solidFill>
                  <a:srgbClr val="86B4C4"/>
                </a:solidFill>
                <a:prstDash val="solid"/>
                <a:miter/>
              </a:ln>
            </p:spPr>
          </p:sp>
          <p:sp>
            <p:nvSpPr>
              <p:cNvPr name="TextBox 15" id="15"/>
              <p:cNvSpPr txBox="true"/>
              <p:nvPr/>
            </p:nvSpPr>
            <p:spPr>
              <a:xfrm>
                <a:off x="0" y="-38100"/>
                <a:ext cx="1099639" cy="411866"/>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7118019">
              <a:off x="-718312" y="4910216"/>
              <a:ext cx="6457829" cy="2195010"/>
              <a:chOff x="0" y="0"/>
              <a:chExt cx="1099639" cy="373766"/>
            </a:xfrm>
          </p:grpSpPr>
          <p:sp>
            <p:nvSpPr>
              <p:cNvPr name="Freeform 17" id="17"/>
              <p:cNvSpPr/>
              <p:nvPr/>
            </p:nvSpPr>
            <p:spPr>
              <a:xfrm flipH="false" flipV="false" rot="0">
                <a:off x="0" y="0"/>
                <a:ext cx="1099639" cy="373766"/>
              </a:xfrm>
              <a:custGeom>
                <a:avLst/>
                <a:gdLst/>
                <a:ahLst/>
                <a:cxnLst/>
                <a:rect r="r" b="b" t="t" l="l"/>
                <a:pathLst>
                  <a:path h="373766" w="1099639">
                    <a:moveTo>
                      <a:pt x="0" y="0"/>
                    </a:moveTo>
                    <a:lnTo>
                      <a:pt x="1099639" y="0"/>
                    </a:lnTo>
                    <a:lnTo>
                      <a:pt x="1099639" y="373766"/>
                    </a:lnTo>
                    <a:lnTo>
                      <a:pt x="0" y="373766"/>
                    </a:lnTo>
                    <a:close/>
                  </a:path>
                </a:pathLst>
              </a:custGeom>
              <a:solidFill>
                <a:srgbClr val="000000">
                  <a:alpha val="0"/>
                </a:srgbClr>
              </a:solidFill>
              <a:ln w="38100" cap="sq">
                <a:solidFill>
                  <a:srgbClr val="86B4C4"/>
                </a:solidFill>
                <a:prstDash val="solid"/>
                <a:miter/>
              </a:ln>
            </p:spPr>
          </p:sp>
          <p:sp>
            <p:nvSpPr>
              <p:cNvPr name="TextBox 18" id="18"/>
              <p:cNvSpPr txBox="true"/>
              <p:nvPr/>
            </p:nvSpPr>
            <p:spPr>
              <a:xfrm>
                <a:off x="0" y="-38100"/>
                <a:ext cx="1099639" cy="411866"/>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7118019">
              <a:off x="-718312" y="7305258"/>
              <a:ext cx="6457829" cy="2195010"/>
              <a:chOff x="0" y="0"/>
              <a:chExt cx="1099639" cy="373766"/>
            </a:xfrm>
          </p:grpSpPr>
          <p:sp>
            <p:nvSpPr>
              <p:cNvPr name="Freeform 20" id="20"/>
              <p:cNvSpPr/>
              <p:nvPr/>
            </p:nvSpPr>
            <p:spPr>
              <a:xfrm flipH="false" flipV="false" rot="0">
                <a:off x="0" y="0"/>
                <a:ext cx="1099639" cy="373766"/>
              </a:xfrm>
              <a:custGeom>
                <a:avLst/>
                <a:gdLst/>
                <a:ahLst/>
                <a:cxnLst/>
                <a:rect r="r" b="b" t="t" l="l"/>
                <a:pathLst>
                  <a:path h="373766" w="1099639">
                    <a:moveTo>
                      <a:pt x="0" y="0"/>
                    </a:moveTo>
                    <a:lnTo>
                      <a:pt x="1099639" y="0"/>
                    </a:lnTo>
                    <a:lnTo>
                      <a:pt x="1099639" y="373766"/>
                    </a:lnTo>
                    <a:lnTo>
                      <a:pt x="0" y="373766"/>
                    </a:lnTo>
                    <a:close/>
                  </a:path>
                </a:pathLst>
              </a:custGeom>
              <a:solidFill>
                <a:srgbClr val="000000">
                  <a:alpha val="0"/>
                </a:srgbClr>
              </a:solidFill>
              <a:ln w="38100" cap="sq">
                <a:solidFill>
                  <a:srgbClr val="86B4C4"/>
                </a:solidFill>
                <a:prstDash val="solid"/>
                <a:miter/>
              </a:ln>
            </p:spPr>
          </p:sp>
          <p:sp>
            <p:nvSpPr>
              <p:cNvPr name="TextBox 21" id="21"/>
              <p:cNvSpPr txBox="true"/>
              <p:nvPr/>
            </p:nvSpPr>
            <p:spPr>
              <a:xfrm>
                <a:off x="0" y="-38100"/>
                <a:ext cx="1099639" cy="411866"/>
              </a:xfrm>
              <a:prstGeom prst="rect">
                <a:avLst/>
              </a:prstGeom>
            </p:spPr>
            <p:txBody>
              <a:bodyPr anchor="ctr" rtlCol="false" tIns="50800" lIns="50800" bIns="50800" rIns="50800"/>
              <a:lstStyle/>
              <a:p>
                <a:pPr algn="ctr">
                  <a:lnSpc>
                    <a:spcPts val="2659"/>
                  </a:lnSpc>
                </a:pPr>
              </a:p>
            </p:txBody>
          </p:sp>
        </p:grpSp>
      </p:grpSp>
      <p:sp>
        <p:nvSpPr>
          <p:cNvPr name="TextBox 22" id="22"/>
          <p:cNvSpPr txBox="true"/>
          <p:nvPr/>
        </p:nvSpPr>
        <p:spPr>
          <a:xfrm rot="0">
            <a:off x="1281982" y="8122310"/>
            <a:ext cx="5505681" cy="621708"/>
          </a:xfrm>
          <a:prstGeom prst="rect">
            <a:avLst/>
          </a:prstGeom>
        </p:spPr>
        <p:txBody>
          <a:bodyPr anchor="t" rtlCol="false" tIns="0" lIns="0" bIns="0" rIns="0">
            <a:spAutoFit/>
          </a:bodyPr>
          <a:lstStyle/>
          <a:p>
            <a:pPr algn="l">
              <a:lnSpc>
                <a:spcPts val="5111"/>
              </a:lnSpc>
              <a:spcBef>
                <a:spcPct val="0"/>
              </a:spcBef>
            </a:pPr>
            <a:r>
              <a:rPr lang="en-US" b="true" sz="3651">
                <a:solidFill>
                  <a:srgbClr val="2B485F"/>
                </a:solidFill>
                <a:latin typeface="Canva Sans Bold"/>
                <a:ea typeface="Canva Sans Bold"/>
                <a:cs typeface="Canva Sans Bold"/>
                <a:sym typeface="Canva Sans Bold"/>
              </a:rPr>
              <a:t>CONTACT US</a:t>
            </a:r>
          </a:p>
        </p:txBody>
      </p:sp>
      <p:sp>
        <p:nvSpPr>
          <p:cNvPr name="TextBox 23" id="23"/>
          <p:cNvSpPr txBox="true"/>
          <p:nvPr/>
        </p:nvSpPr>
        <p:spPr>
          <a:xfrm rot="0">
            <a:off x="3000500" y="2543921"/>
            <a:ext cx="13521211" cy="2818293"/>
          </a:xfrm>
          <a:prstGeom prst="rect">
            <a:avLst/>
          </a:prstGeom>
        </p:spPr>
        <p:txBody>
          <a:bodyPr anchor="t" rtlCol="false" tIns="0" lIns="0" bIns="0" rIns="0">
            <a:spAutoFit/>
          </a:bodyPr>
          <a:lstStyle/>
          <a:p>
            <a:pPr algn="ctr">
              <a:lnSpc>
                <a:spcPts val="23099"/>
              </a:lnSpc>
              <a:spcBef>
                <a:spcPct val="0"/>
              </a:spcBef>
            </a:pPr>
            <a:r>
              <a:rPr lang="en-US" sz="16499">
                <a:solidFill>
                  <a:srgbClr val="2B485F"/>
                </a:solidFill>
                <a:latin typeface="Canva Sans"/>
                <a:ea typeface="Canva Sans"/>
                <a:cs typeface="Canva Sans"/>
                <a:sym typeface="Canva Sans"/>
              </a:rPr>
              <a:t>THANK YOU</a:t>
            </a:r>
          </a:p>
        </p:txBody>
      </p:sp>
      <p:sp>
        <p:nvSpPr>
          <p:cNvPr name="TextBox 24" id="24"/>
          <p:cNvSpPr txBox="true"/>
          <p:nvPr/>
        </p:nvSpPr>
        <p:spPr>
          <a:xfrm rot="0">
            <a:off x="1281982" y="9367820"/>
            <a:ext cx="7494866" cy="580957"/>
          </a:xfrm>
          <a:prstGeom prst="rect">
            <a:avLst/>
          </a:prstGeom>
        </p:spPr>
        <p:txBody>
          <a:bodyPr anchor="t" rtlCol="false" tIns="0" lIns="0" bIns="0" rIns="0">
            <a:spAutoFit/>
          </a:bodyPr>
          <a:lstStyle/>
          <a:p>
            <a:pPr algn="l">
              <a:lnSpc>
                <a:spcPts val="4732"/>
              </a:lnSpc>
              <a:spcBef>
                <a:spcPct val="0"/>
              </a:spcBef>
            </a:pPr>
            <a:r>
              <a:rPr lang="en-US" sz="3380" u="sng">
                <a:solidFill>
                  <a:srgbClr val="2B485F"/>
                </a:solidFill>
                <a:latin typeface="Canva Sans"/>
                <a:ea typeface="Canva Sans"/>
                <a:cs typeface="Canva Sans"/>
                <a:sym typeface="Canva Sans"/>
                <a:hlinkClick r:id="rId4" tooltip="https://www.outsourcinghubindia.com"/>
              </a:rPr>
              <a:t>www.outsourcinghubindia.com</a:t>
            </a:r>
          </a:p>
        </p:txBody>
      </p:sp>
      <p:sp>
        <p:nvSpPr>
          <p:cNvPr name="TextBox 25" id="25"/>
          <p:cNvSpPr txBox="true"/>
          <p:nvPr/>
        </p:nvSpPr>
        <p:spPr>
          <a:xfrm rot="0">
            <a:off x="1281982" y="8815439"/>
            <a:ext cx="4790838" cy="580957"/>
          </a:xfrm>
          <a:prstGeom prst="rect">
            <a:avLst/>
          </a:prstGeom>
        </p:spPr>
        <p:txBody>
          <a:bodyPr anchor="t" rtlCol="false" tIns="0" lIns="0" bIns="0" rIns="0">
            <a:spAutoFit/>
          </a:bodyPr>
          <a:lstStyle/>
          <a:p>
            <a:pPr algn="l">
              <a:lnSpc>
                <a:spcPts val="4732"/>
              </a:lnSpc>
              <a:spcBef>
                <a:spcPct val="0"/>
              </a:spcBef>
            </a:pPr>
            <a:r>
              <a:rPr lang="en-US" sz="3380" u="sng">
                <a:solidFill>
                  <a:srgbClr val="2B485F"/>
                </a:solidFill>
                <a:latin typeface="Canva Sans"/>
                <a:ea typeface="Canva Sans"/>
                <a:cs typeface="Canva Sans"/>
                <a:sym typeface="Canva Sans"/>
                <a:hlinkClick r:id="rId5" tooltip="tel:+16463678976"/>
              </a:rPr>
              <a:t>+1-646-367-8976</a:t>
            </a:r>
          </a:p>
        </p:txBody>
      </p:sp>
      <p:sp>
        <p:nvSpPr>
          <p:cNvPr name="Freeform 26" id="26"/>
          <p:cNvSpPr/>
          <p:nvPr/>
        </p:nvSpPr>
        <p:spPr>
          <a:xfrm flipH="false" flipV="false" rot="0">
            <a:off x="330363" y="0"/>
            <a:ext cx="1903238" cy="1903238"/>
          </a:xfrm>
          <a:custGeom>
            <a:avLst/>
            <a:gdLst/>
            <a:ahLst/>
            <a:cxnLst/>
            <a:rect r="r" b="b" t="t" l="l"/>
            <a:pathLst>
              <a:path h="1903238" w="1903238">
                <a:moveTo>
                  <a:pt x="0" y="0"/>
                </a:moveTo>
                <a:lnTo>
                  <a:pt x="1903238" y="0"/>
                </a:lnTo>
                <a:lnTo>
                  <a:pt x="1903238" y="1903238"/>
                </a:lnTo>
                <a:lnTo>
                  <a:pt x="0" y="1903238"/>
                </a:lnTo>
                <a:lnTo>
                  <a:pt x="0" y="0"/>
                </a:lnTo>
                <a:close/>
              </a:path>
            </a:pathLst>
          </a:custGeom>
          <a:blipFill>
            <a:blip r:embed="rId6"/>
            <a:stretch>
              <a:fillRect l="0" t="0" r="0" b="0"/>
            </a:stretch>
          </a:blipFill>
        </p:spPr>
      </p:sp>
      <p:sp>
        <p:nvSpPr>
          <p:cNvPr name="TextBox 27" id="27"/>
          <p:cNvSpPr txBox="true"/>
          <p:nvPr/>
        </p:nvSpPr>
        <p:spPr>
          <a:xfrm rot="0">
            <a:off x="4830055" y="5457125"/>
            <a:ext cx="9408181" cy="599563"/>
          </a:xfrm>
          <a:prstGeom prst="rect">
            <a:avLst/>
          </a:prstGeom>
        </p:spPr>
        <p:txBody>
          <a:bodyPr anchor="t" rtlCol="false" tIns="0" lIns="0" bIns="0" rIns="0">
            <a:spAutoFit/>
          </a:bodyPr>
          <a:lstStyle/>
          <a:p>
            <a:pPr algn="ctr">
              <a:lnSpc>
                <a:spcPts val="4987"/>
              </a:lnSpc>
            </a:pPr>
            <a:r>
              <a:rPr lang="en-US" sz="3562" b="true">
                <a:solidFill>
                  <a:srgbClr val="2B485F"/>
                </a:solidFill>
                <a:latin typeface="Canva Sans Bold"/>
                <a:ea typeface="Canva Sans Bold"/>
                <a:cs typeface="Canva Sans Bold"/>
                <a:sym typeface="Canva Sans Bold"/>
              </a:rPr>
              <a:t>Visit Our Website For More Usefull Insights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DAGz4VTCB3c</dc:identifier>
  <dcterms:modified xsi:type="dcterms:W3CDTF">2011-08-01T06:04:30Z</dcterms:modified>
  <cp:revision>1</cp:revision>
  <dc:title>Property-Financial-Management-Decision-Checklist.pptx</dc:title>
</cp:coreProperties>
</file>