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Canva Sans" charset="1" panose="020B0503030501040103"/>
      <p:regular r:id="rId21"/>
    </p:embeddedFont>
    <p:embeddedFont>
      <p:font typeface="Canva Sans Bold" charset="1" panose="020B0803030501040103"/>
      <p:regular r:id="rId32"/>
    </p:embeddedFont>
    <p:embeddedFont>
      <p:font typeface="Bebas Neue Bold" charset="1" panose="020B0606020202050201"/>
      <p:regular r:id="rId33"/>
    </p:embeddedFont>
    <p:embeddedFont>
      <p:font typeface="Poppins" charset="1" panose="0000050000000000000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notesMasters/notesMaster1.xml" Type="http://schemas.openxmlformats.org/officeDocument/2006/relationships/notesMaster"/><Relationship Id="rId19" Target="theme/theme2.xml" Type="http://schemas.openxmlformats.org/officeDocument/2006/relationships/theme"/><Relationship Id="rId2" Target="presProps.xml" Type="http://schemas.openxmlformats.org/officeDocument/2006/relationships/presProps"/><Relationship Id="rId20" Target="notesSlides/notesSlide1.xml" Type="http://schemas.openxmlformats.org/officeDocument/2006/relationships/notesSlide"/><Relationship Id="rId21" Target="fonts/font21.fntdata" Type="http://schemas.openxmlformats.org/officeDocument/2006/relationships/font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notesSlides/notesSlide4.xml" Type="http://schemas.openxmlformats.org/officeDocument/2006/relationships/notesSlide"/><Relationship Id="rId25" Target="notesSlides/notesSlide5.xml" Type="http://schemas.openxmlformats.org/officeDocument/2006/relationships/notesSlide"/><Relationship Id="rId26" Target="notesSlides/notesSlide6.xml" Type="http://schemas.openxmlformats.org/officeDocument/2006/relationships/notesSlide"/><Relationship Id="rId27" Target="notesSlides/notesSlide7.xml" Type="http://schemas.openxmlformats.org/officeDocument/2006/relationships/notesSlide"/><Relationship Id="rId28" Target="notesSlides/notesSlide8.xml" Type="http://schemas.openxmlformats.org/officeDocument/2006/relationships/notesSlide"/><Relationship Id="rId29" Target="notesSlides/notesSlide9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10.xml" Type="http://schemas.openxmlformats.org/officeDocument/2006/relationships/notesSlide"/><Relationship Id="rId31" Target="notesSlides/notesSlide11.xml" Type="http://schemas.openxmlformats.org/officeDocument/2006/relationships/notesSlide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svg" Type="http://schemas.openxmlformats.org/officeDocument/2006/relationships/image"/><Relationship Id="rId11" Target="../media/image11.png" Type="http://schemas.openxmlformats.org/officeDocument/2006/relationships/image"/><Relationship Id="rId12" Target="../media/image12.png" Type="http://schemas.openxmlformats.org/officeDocument/2006/relationships/image"/><Relationship Id="rId2" Target="../notesSlides/notesSlide2.xml" Type="http://schemas.openxmlformats.org/officeDocument/2006/relationships/notesSlid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../media/image11.png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13.jpe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11.png" Type="http://schemas.openxmlformats.org/officeDocument/2006/relationships/image"/><Relationship Id="rId2" Target="../notesSlides/notesSlide4.xml" Type="http://schemas.openxmlformats.org/officeDocument/2006/relationships/notesSlide"/><Relationship Id="rId3" Target="../media/image22.jpe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svg" Type="http://schemas.openxmlformats.org/officeDocument/2006/relationships/image"/><Relationship Id="rId12" Target="../media/image11.png" Type="http://schemas.openxmlformats.org/officeDocument/2006/relationships/image"/><Relationship Id="rId2" Target="../notesSlides/notesSlide5.xml" Type="http://schemas.openxmlformats.org/officeDocument/2006/relationships/notesSlide"/><Relationship Id="rId3" Target="../media/image31.jpe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png" Type="http://schemas.openxmlformats.org/officeDocument/2006/relationships/image"/><Relationship Id="rId11" Target="../media/image48.svg" Type="http://schemas.openxmlformats.org/officeDocument/2006/relationships/image"/><Relationship Id="rId12" Target="../media/image11.png" Type="http://schemas.openxmlformats.org/officeDocument/2006/relationships/image"/><Relationship Id="rId2" Target="../notesSlides/notesSlide6.xml" Type="http://schemas.openxmlformats.org/officeDocument/2006/relationships/notesSlide"/><Relationship Id="rId3" Target="../media/image40.jpe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Relationship Id="rId8" Target="../media/image45.png" Type="http://schemas.openxmlformats.org/officeDocument/2006/relationships/image"/><Relationship Id="rId9" Target="../media/image4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11" Target="../media/image57.svg" Type="http://schemas.openxmlformats.org/officeDocument/2006/relationships/image"/><Relationship Id="rId12" Target="../media/image11.png" Type="http://schemas.openxmlformats.org/officeDocument/2006/relationships/image"/><Relationship Id="rId2" Target="../notesSlides/notesSlide7.xml" Type="http://schemas.openxmlformats.org/officeDocument/2006/relationships/notesSlide"/><Relationship Id="rId3" Target="../media/image49.jpeg" Type="http://schemas.openxmlformats.org/officeDocument/2006/relationships/image"/><Relationship Id="rId4" Target="../media/image50.png" Type="http://schemas.openxmlformats.org/officeDocument/2006/relationships/image"/><Relationship Id="rId5" Target="../media/image51.sv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54.png" Type="http://schemas.openxmlformats.org/officeDocument/2006/relationships/image"/><Relationship Id="rId9" Target="../media/image5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5.png" Type="http://schemas.openxmlformats.org/officeDocument/2006/relationships/image"/><Relationship Id="rId11" Target="../media/image66.svg" Type="http://schemas.openxmlformats.org/officeDocument/2006/relationships/image"/><Relationship Id="rId12" Target="../media/image11.png" Type="http://schemas.openxmlformats.org/officeDocument/2006/relationships/image"/><Relationship Id="rId2" Target="../notesSlides/notesSlide8.xml" Type="http://schemas.openxmlformats.org/officeDocument/2006/relationships/notesSlide"/><Relationship Id="rId3" Target="../media/image58.jpeg" Type="http://schemas.openxmlformats.org/officeDocument/2006/relationships/image"/><Relationship Id="rId4" Target="../media/image59.png" Type="http://schemas.openxmlformats.org/officeDocument/2006/relationships/image"/><Relationship Id="rId5" Target="../media/image60.svg" Type="http://schemas.openxmlformats.org/officeDocument/2006/relationships/image"/><Relationship Id="rId6" Target="../media/image61.png" Type="http://schemas.openxmlformats.org/officeDocument/2006/relationships/image"/><Relationship Id="rId7" Target="../media/image62.svg" Type="http://schemas.openxmlformats.org/officeDocument/2006/relationships/image"/><Relationship Id="rId8" Target="../media/image63.png" Type="http://schemas.openxmlformats.org/officeDocument/2006/relationships/image"/><Relationship Id="rId9" Target="../media/image6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4.png" Type="http://schemas.openxmlformats.org/officeDocument/2006/relationships/image"/><Relationship Id="rId11" Target="../media/image75.svg" Type="http://schemas.openxmlformats.org/officeDocument/2006/relationships/image"/><Relationship Id="rId12" Target="../media/image11.png" Type="http://schemas.openxmlformats.org/officeDocument/2006/relationships/image"/><Relationship Id="rId2" Target="../notesSlides/notesSlide9.xml" Type="http://schemas.openxmlformats.org/officeDocument/2006/relationships/notesSlide"/><Relationship Id="rId3" Target="../media/image67.jpeg" Type="http://schemas.openxmlformats.org/officeDocument/2006/relationships/image"/><Relationship Id="rId4" Target="../media/image68.png" Type="http://schemas.openxmlformats.org/officeDocument/2006/relationships/image"/><Relationship Id="rId5" Target="../media/image69.svg" Type="http://schemas.openxmlformats.org/officeDocument/2006/relationships/image"/><Relationship Id="rId6" Target="../media/image70.png" Type="http://schemas.openxmlformats.org/officeDocument/2006/relationships/image"/><Relationship Id="rId7" Target="../media/image71.svg" Type="http://schemas.openxmlformats.org/officeDocument/2006/relationships/image"/><Relationship Id="rId8" Target="../media/image72.png" Type="http://schemas.openxmlformats.org/officeDocument/2006/relationships/image"/><Relationship Id="rId9" Target="../media/image7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3.png" Type="http://schemas.openxmlformats.org/officeDocument/2006/relationships/image"/><Relationship Id="rId11" Target="../media/image84.svg" Type="http://schemas.openxmlformats.org/officeDocument/2006/relationships/image"/><Relationship Id="rId12" Target="../media/image11.png" Type="http://schemas.openxmlformats.org/officeDocument/2006/relationships/image"/><Relationship Id="rId2" Target="../notesSlides/notesSlide10.xml" Type="http://schemas.openxmlformats.org/officeDocument/2006/relationships/notesSlide"/><Relationship Id="rId3" Target="../media/image76.jpeg" Type="http://schemas.openxmlformats.org/officeDocument/2006/relationships/image"/><Relationship Id="rId4" Target="../media/image77.png" Type="http://schemas.openxmlformats.org/officeDocument/2006/relationships/image"/><Relationship Id="rId5" Target="../media/image78.svg" Type="http://schemas.openxmlformats.org/officeDocument/2006/relationships/image"/><Relationship Id="rId6" Target="../media/image79.png" Type="http://schemas.openxmlformats.org/officeDocument/2006/relationships/image"/><Relationship Id="rId7" Target="../media/image80.svg" Type="http://schemas.openxmlformats.org/officeDocument/2006/relationships/image"/><Relationship Id="rId8" Target="../media/image81.png" Type="http://schemas.openxmlformats.org/officeDocument/2006/relationships/image"/><Relationship Id="rId9" Target="../media/image8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85.jpe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http://www.outsourcinghubindia.com" TargetMode="External" Type="http://schemas.openxmlformats.org/officeDocument/2006/relationships/hyperlink"/><Relationship Id="rId4" Target="tel:+16463678976" TargetMode="External" Type="http://schemas.openxmlformats.org/officeDocument/2006/relationships/hyperlink"/><Relationship Id="rId5" Target="mailto:info@outsourcinghubindia.com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558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1714" y="1104104"/>
            <a:ext cx="8996688" cy="7022335"/>
            <a:chOff x="0" y="0"/>
            <a:chExt cx="11995584" cy="93631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995585" cy="9363114"/>
            </a:xfrm>
            <a:custGeom>
              <a:avLst/>
              <a:gdLst/>
              <a:ahLst/>
              <a:cxnLst/>
              <a:rect r="r" b="b" t="t" l="l"/>
              <a:pathLst>
                <a:path h="9363114" w="11995585">
                  <a:moveTo>
                    <a:pt x="0" y="0"/>
                  </a:moveTo>
                  <a:lnTo>
                    <a:pt x="11995585" y="0"/>
                  </a:lnTo>
                  <a:lnTo>
                    <a:pt x="11995585" y="9363114"/>
                  </a:lnTo>
                  <a:lnTo>
                    <a:pt x="0" y="9363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995584" cy="940121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35"/>
                </a:lnSpc>
              </a:pPr>
              <a:r>
                <a:rPr lang="en-US" sz="6615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Step-by-Step Yardi Setup Checklist for Residential &amp; Commercial Real Estate Portfolios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1714" y="8260128"/>
            <a:ext cx="9348831" cy="766649"/>
            <a:chOff x="0" y="0"/>
            <a:chExt cx="12465108" cy="102219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465108" cy="1022198"/>
            </a:xfrm>
            <a:custGeom>
              <a:avLst/>
              <a:gdLst/>
              <a:ahLst/>
              <a:cxnLst/>
              <a:rect r="r" b="b" t="t" l="l"/>
              <a:pathLst>
                <a:path h="1022198" w="12465108">
                  <a:moveTo>
                    <a:pt x="0" y="0"/>
                  </a:moveTo>
                  <a:lnTo>
                    <a:pt x="12465108" y="0"/>
                  </a:lnTo>
                  <a:lnTo>
                    <a:pt x="12465108" y="1022198"/>
                  </a:lnTo>
                  <a:lnTo>
                    <a:pt x="0" y="10221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2465108" cy="105077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90"/>
                </a:lnSpc>
              </a:pPr>
              <a:r>
                <a:rPr lang="en-US" sz="2065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An introductory slide for a step-by-step guide on setting up Yardi for residential and commercial real estate portfolios.</a:t>
              </a:r>
            </a:p>
          </p:txBody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0" y="0"/>
            <a:ext cx="8570356" cy="10284429"/>
            <a:chOff x="0" y="0"/>
            <a:chExt cx="11427142" cy="13712572"/>
          </a:xfrm>
        </p:grpSpPr>
        <p:sp>
          <p:nvSpPr>
            <p:cNvPr name="Freeform 9" id="9" descr="real estate office"/>
            <p:cNvSpPr/>
            <p:nvPr/>
          </p:nvSpPr>
          <p:spPr>
            <a:xfrm flipH="false" flipV="false" rot="0">
              <a:off x="0" y="0"/>
              <a:ext cx="11427079" cy="13712571"/>
            </a:xfrm>
            <a:custGeom>
              <a:avLst/>
              <a:gdLst/>
              <a:ahLst/>
              <a:cxnLst/>
              <a:rect r="r" b="b" t="t" l="l"/>
              <a:pathLst>
                <a:path h="13712571" w="11427079">
                  <a:moveTo>
                    <a:pt x="0" y="0"/>
                  </a:moveTo>
                  <a:lnTo>
                    <a:pt x="11427079" y="0"/>
                  </a:lnTo>
                  <a:lnTo>
                    <a:pt x="11427079" y="13712571"/>
                  </a:lnTo>
                  <a:lnTo>
                    <a:pt x="0" y="13712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0002" t="0" r="-70002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260084" y="411532"/>
            <a:ext cx="1999216" cy="559221"/>
          </a:xfrm>
          <a:custGeom>
            <a:avLst/>
            <a:gdLst/>
            <a:ahLst/>
            <a:cxnLst/>
            <a:rect r="r" b="b" t="t" l="l"/>
            <a:pathLst>
              <a:path h="559221" w="1999216">
                <a:moveTo>
                  <a:pt x="0" y="0"/>
                </a:moveTo>
                <a:lnTo>
                  <a:pt x="1999216" y="0"/>
                </a:lnTo>
                <a:lnTo>
                  <a:pt x="1999216" y="559221"/>
                </a:lnTo>
                <a:lnTo>
                  <a:pt x="0" y="559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2758" y="2556382"/>
            <a:ext cx="1328406" cy="1599800"/>
          </a:xfrm>
          <a:custGeom>
            <a:avLst/>
            <a:gdLst/>
            <a:ahLst/>
            <a:cxnLst/>
            <a:rect r="r" b="b" t="t" l="l"/>
            <a:pathLst>
              <a:path h="1599800" w="1328406">
                <a:moveTo>
                  <a:pt x="0" y="0"/>
                </a:moveTo>
                <a:lnTo>
                  <a:pt x="1328406" y="0"/>
                </a:lnTo>
                <a:lnTo>
                  <a:pt x="1328406" y="1599799"/>
                </a:lnTo>
                <a:lnTo>
                  <a:pt x="0" y="15997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79" t="0" r="-17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75094" y="2713505"/>
            <a:ext cx="1285554" cy="1285554"/>
          </a:xfrm>
          <a:custGeom>
            <a:avLst/>
            <a:gdLst/>
            <a:ahLst/>
            <a:cxnLst/>
            <a:rect r="r" b="b" t="t" l="l"/>
            <a:pathLst>
              <a:path h="1285554" w="1285554">
                <a:moveTo>
                  <a:pt x="0" y="0"/>
                </a:moveTo>
                <a:lnTo>
                  <a:pt x="1285554" y="0"/>
                </a:lnTo>
                <a:lnTo>
                  <a:pt x="1285554" y="1285553"/>
                </a:lnTo>
                <a:lnTo>
                  <a:pt x="0" y="12855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861465" y="2713505"/>
            <a:ext cx="1299837" cy="1228418"/>
          </a:xfrm>
          <a:custGeom>
            <a:avLst/>
            <a:gdLst/>
            <a:ahLst/>
            <a:cxnLst/>
            <a:rect r="r" b="b" t="t" l="l"/>
            <a:pathLst>
              <a:path h="1228418" w="1299837">
                <a:moveTo>
                  <a:pt x="0" y="0"/>
                </a:moveTo>
                <a:lnTo>
                  <a:pt x="1299837" y="0"/>
                </a:lnTo>
                <a:lnTo>
                  <a:pt x="1299837" y="1228417"/>
                </a:lnTo>
                <a:lnTo>
                  <a:pt x="0" y="12284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203" r="0" b="-20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980270" y="2727789"/>
            <a:ext cx="1499812" cy="1271270"/>
          </a:xfrm>
          <a:custGeom>
            <a:avLst/>
            <a:gdLst/>
            <a:ahLst/>
            <a:cxnLst/>
            <a:rect r="r" b="b" t="t" l="l"/>
            <a:pathLst>
              <a:path h="1271270" w="1499812">
                <a:moveTo>
                  <a:pt x="0" y="0"/>
                </a:moveTo>
                <a:lnTo>
                  <a:pt x="1499812" y="0"/>
                </a:lnTo>
                <a:lnTo>
                  <a:pt x="1499812" y="1271269"/>
                </a:lnTo>
                <a:lnTo>
                  <a:pt x="0" y="12712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401" r="0" b="-401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8570356"/>
            <a:ext cx="18283428" cy="1714071"/>
            <a:chOff x="0" y="0"/>
            <a:chExt cx="24377904" cy="22854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377904" cy="2285365"/>
            </a:xfrm>
            <a:custGeom>
              <a:avLst/>
              <a:gdLst/>
              <a:ahLst/>
              <a:cxnLst/>
              <a:rect r="r" b="b" t="t" l="l"/>
              <a:pathLst>
                <a:path h="2285365" w="24377904">
                  <a:moveTo>
                    <a:pt x="0" y="0"/>
                  </a:moveTo>
                  <a:lnTo>
                    <a:pt x="24377904" y="0"/>
                  </a:lnTo>
                  <a:lnTo>
                    <a:pt x="24377904" y="2285365"/>
                  </a:lnTo>
                  <a:lnTo>
                    <a:pt x="0" y="2285365"/>
                  </a:lnTo>
                  <a:close/>
                </a:path>
              </a:pathLst>
            </a:custGeom>
            <a:solidFill>
              <a:srgbClr val="14558C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2937510" y="8985986"/>
            <a:ext cx="12412979" cy="960743"/>
            <a:chOff x="0" y="0"/>
            <a:chExt cx="16550639" cy="128099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550639" cy="1280991"/>
            </a:xfrm>
            <a:custGeom>
              <a:avLst/>
              <a:gdLst/>
              <a:ahLst/>
              <a:cxnLst/>
              <a:rect r="r" b="b" t="t" l="l"/>
              <a:pathLst>
                <a:path h="1280991" w="16550639">
                  <a:moveTo>
                    <a:pt x="0" y="0"/>
                  </a:moveTo>
                  <a:lnTo>
                    <a:pt x="16550639" y="0"/>
                  </a:lnTo>
                  <a:lnTo>
                    <a:pt x="16550639" y="1280991"/>
                  </a:lnTo>
                  <a:lnTo>
                    <a:pt x="0" y="12809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6550639" cy="1309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02"/>
                </a:lnSpc>
              </a:pPr>
              <a:r>
                <a:rPr lang="en-US" sz="27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Laying the groundwork for a successful Yardi implementation through careful planning and preparation.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457563" y="150421"/>
            <a:ext cx="1490622" cy="1490622"/>
          </a:xfrm>
          <a:custGeom>
            <a:avLst/>
            <a:gdLst/>
            <a:ahLst/>
            <a:cxnLst/>
            <a:rect r="r" b="b" t="t" l="l"/>
            <a:pathLst>
              <a:path h="1490622" w="1490622">
                <a:moveTo>
                  <a:pt x="0" y="0"/>
                </a:moveTo>
                <a:lnTo>
                  <a:pt x="1490622" y="0"/>
                </a:lnTo>
                <a:lnTo>
                  <a:pt x="1490622" y="1490622"/>
                </a:lnTo>
                <a:lnTo>
                  <a:pt x="0" y="149062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8640" y="2825704"/>
            <a:ext cx="18070719" cy="5017282"/>
          </a:xfrm>
          <a:custGeom>
            <a:avLst/>
            <a:gdLst/>
            <a:ahLst/>
            <a:cxnLst/>
            <a:rect r="r" b="b" t="t" l="l"/>
            <a:pathLst>
              <a:path h="5017282" w="18070719">
                <a:moveTo>
                  <a:pt x="0" y="0"/>
                </a:moveTo>
                <a:lnTo>
                  <a:pt x="18070720" y="0"/>
                </a:lnTo>
                <a:lnTo>
                  <a:pt x="18070720" y="5017282"/>
                </a:lnTo>
                <a:lnTo>
                  <a:pt x="0" y="50172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6000"/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0" y="935303"/>
            <a:ext cx="18283428" cy="744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4"/>
              </a:lnSpc>
            </a:pPr>
            <a:r>
              <a:rPr lang="en-US" sz="4782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Phase 1 – Pre-Implementation Planning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3792" y="4651369"/>
            <a:ext cx="4219694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Assemble cross-functional team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57563" y="5909437"/>
            <a:ext cx="4045923" cy="139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Bring together key stakeholders from project management, leasing, finance, IT, and Yardi administration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255961" y="4716796"/>
            <a:ext cx="3723820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Map workflows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255961" y="5982800"/>
            <a:ext cx="3723820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Document existing processes for rent collection, leasing, maintenance, and reporting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735892" y="4774432"/>
            <a:ext cx="3550985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Assess data quality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359734" y="5909437"/>
            <a:ext cx="4050018" cy="139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Evaluate the accuracy and completeness of lease information, vendor records, and the chart of accounts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789704" y="4716796"/>
            <a:ext cx="3880944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Define system requirements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789704" y="5982800"/>
            <a:ext cx="3880944" cy="139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Identify compliance needs, integration points, and reporting requirements for the new Yardi system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572" y="1044229"/>
            <a:ext cx="18283428" cy="744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4"/>
              </a:lnSpc>
            </a:pPr>
            <a:r>
              <a:rPr lang="en-US" sz="4782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Phase 2 – Chart of Accounts &amp; Entity Setup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976760" y="2791348"/>
            <a:ext cx="957022" cy="1242702"/>
          </a:xfrm>
          <a:custGeom>
            <a:avLst/>
            <a:gdLst/>
            <a:ahLst/>
            <a:cxnLst/>
            <a:rect r="r" b="b" t="t" l="l"/>
            <a:pathLst>
              <a:path h="1242702" w="957022">
                <a:moveTo>
                  <a:pt x="0" y="0"/>
                </a:moveTo>
                <a:lnTo>
                  <a:pt x="957022" y="0"/>
                </a:lnTo>
                <a:lnTo>
                  <a:pt x="957022" y="1242702"/>
                </a:lnTo>
                <a:lnTo>
                  <a:pt x="0" y="12427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7" t="0" r="-57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69793" y="4790161"/>
            <a:ext cx="3770956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Standardize COA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51644" y="6418603"/>
            <a:ext cx="3770956" cy="692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Establish a consistent chart of accounts across all entities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659882" y="2791348"/>
            <a:ext cx="571357" cy="1057011"/>
          </a:xfrm>
          <a:custGeom>
            <a:avLst/>
            <a:gdLst/>
            <a:ahLst/>
            <a:cxnLst/>
            <a:rect r="r" b="b" t="t" l="l"/>
            <a:pathLst>
              <a:path h="1057011" w="571357">
                <a:moveTo>
                  <a:pt x="0" y="0"/>
                </a:moveTo>
                <a:lnTo>
                  <a:pt x="571358" y="0"/>
                </a:lnTo>
                <a:lnTo>
                  <a:pt x="571358" y="1057011"/>
                </a:lnTo>
                <a:lnTo>
                  <a:pt x="0" y="10570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833" t="0" r="-833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199638" y="4790161"/>
            <a:ext cx="3598122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Use 4-digit numbering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199638" y="6418603"/>
            <a:ext cx="3598122" cy="139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Employ a structured numbering system (1000s Assets, 2000s Liabilities, etc.)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859356" y="2727071"/>
            <a:ext cx="957022" cy="1371257"/>
          </a:xfrm>
          <a:custGeom>
            <a:avLst/>
            <a:gdLst/>
            <a:ahLst/>
            <a:cxnLst/>
            <a:rect r="r" b="b" t="t" l="l"/>
            <a:pathLst>
              <a:path h="1371257" w="957022">
                <a:moveTo>
                  <a:pt x="0" y="0"/>
                </a:moveTo>
                <a:lnTo>
                  <a:pt x="957022" y="0"/>
                </a:lnTo>
                <a:lnTo>
                  <a:pt x="957022" y="1371257"/>
                </a:lnTo>
                <a:lnTo>
                  <a:pt x="0" y="13712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97" r="0" b="-97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656649" y="4790161"/>
            <a:ext cx="3362436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Apply clear naming conventions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656649" y="6418603"/>
            <a:ext cx="3362436" cy="692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Ensure account names are intuitive and standardized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094092" y="2769922"/>
            <a:ext cx="1285554" cy="1285554"/>
          </a:xfrm>
          <a:custGeom>
            <a:avLst/>
            <a:gdLst/>
            <a:ahLst/>
            <a:cxnLst/>
            <a:rect r="r" b="b" t="t" l="l"/>
            <a:pathLst>
              <a:path h="1285554" w="1285554">
                <a:moveTo>
                  <a:pt x="0" y="0"/>
                </a:moveTo>
                <a:lnTo>
                  <a:pt x="1285554" y="0"/>
                </a:lnTo>
                <a:lnTo>
                  <a:pt x="1285554" y="1285554"/>
                </a:lnTo>
                <a:lnTo>
                  <a:pt x="0" y="12855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3741404" y="4790161"/>
            <a:ext cx="3990930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Validate COA in Yardi before go-live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741404" y="6418603"/>
            <a:ext cx="3990930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Review and test the chart of accounts setup within the Yardi system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0" y="8570356"/>
            <a:ext cx="18283428" cy="1714071"/>
            <a:chOff x="0" y="0"/>
            <a:chExt cx="24377904" cy="228542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377904" cy="2285365"/>
            </a:xfrm>
            <a:custGeom>
              <a:avLst/>
              <a:gdLst/>
              <a:ahLst/>
              <a:cxnLst/>
              <a:rect r="r" b="b" t="t" l="l"/>
              <a:pathLst>
                <a:path h="2285365" w="24377904">
                  <a:moveTo>
                    <a:pt x="0" y="0"/>
                  </a:moveTo>
                  <a:lnTo>
                    <a:pt x="24377904" y="0"/>
                  </a:lnTo>
                  <a:lnTo>
                    <a:pt x="24377904" y="2285365"/>
                  </a:lnTo>
                  <a:lnTo>
                    <a:pt x="0" y="2285365"/>
                  </a:lnTo>
                  <a:close/>
                </a:path>
              </a:pathLst>
            </a:custGeom>
            <a:solidFill>
              <a:srgbClr val="14558C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2552804" y="8947021"/>
            <a:ext cx="13826842" cy="960743"/>
            <a:chOff x="0" y="0"/>
            <a:chExt cx="18435790" cy="128099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435789" cy="1280991"/>
            </a:xfrm>
            <a:custGeom>
              <a:avLst/>
              <a:gdLst/>
              <a:ahLst/>
              <a:cxnLst/>
              <a:rect r="r" b="b" t="t" l="l"/>
              <a:pathLst>
                <a:path h="1280991" w="18435789">
                  <a:moveTo>
                    <a:pt x="0" y="0"/>
                  </a:moveTo>
                  <a:lnTo>
                    <a:pt x="18435789" y="0"/>
                  </a:lnTo>
                  <a:lnTo>
                    <a:pt x="18435789" y="1280991"/>
                  </a:lnTo>
                  <a:lnTo>
                    <a:pt x="0" y="12809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18435790" cy="1309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02"/>
                </a:lnSpc>
              </a:pPr>
              <a:r>
                <a:rPr lang="en-US" sz="27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 well-designed chart of accounts and entity structure is the foundation for accurate reporting and effective Yardi implementation.</a:t>
              </a: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486138" y="150421"/>
            <a:ext cx="1490622" cy="1490622"/>
          </a:xfrm>
          <a:custGeom>
            <a:avLst/>
            <a:gdLst/>
            <a:ahLst/>
            <a:cxnLst/>
            <a:rect r="r" b="b" t="t" l="l"/>
            <a:pathLst>
              <a:path h="1490622" w="1490622">
                <a:moveTo>
                  <a:pt x="0" y="0"/>
                </a:moveTo>
                <a:lnTo>
                  <a:pt x="1490622" y="0"/>
                </a:lnTo>
                <a:lnTo>
                  <a:pt x="1490622" y="1490622"/>
                </a:lnTo>
                <a:lnTo>
                  <a:pt x="0" y="149062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666" r="0" b="-16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572" y="1621993"/>
            <a:ext cx="18283428" cy="744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4"/>
              </a:lnSpc>
            </a:pPr>
            <a:r>
              <a:rPr lang="en-US" sz="4782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Phase 3 – Data Migration &amp; QA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812086" y="3493983"/>
            <a:ext cx="1414108" cy="1314122"/>
          </a:xfrm>
          <a:custGeom>
            <a:avLst/>
            <a:gdLst/>
            <a:ahLst/>
            <a:cxnLst/>
            <a:rect r="r" b="b" t="t" l="l"/>
            <a:pathLst>
              <a:path h="1314122" w="1414108">
                <a:moveTo>
                  <a:pt x="0" y="0"/>
                </a:moveTo>
                <a:lnTo>
                  <a:pt x="1414108" y="0"/>
                </a:lnTo>
                <a:lnTo>
                  <a:pt x="1414108" y="1314121"/>
                </a:lnTo>
                <a:lnTo>
                  <a:pt x="0" y="13141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554" r="0" b="-55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359919" y="3391537"/>
            <a:ext cx="1171282" cy="1485528"/>
          </a:xfrm>
          <a:custGeom>
            <a:avLst/>
            <a:gdLst/>
            <a:ahLst/>
            <a:cxnLst/>
            <a:rect r="r" b="b" t="t" l="l"/>
            <a:pathLst>
              <a:path h="1485528" w="1171282">
                <a:moveTo>
                  <a:pt x="0" y="0"/>
                </a:moveTo>
                <a:lnTo>
                  <a:pt x="1171282" y="0"/>
                </a:lnTo>
                <a:lnTo>
                  <a:pt x="1171282" y="1485528"/>
                </a:lnTo>
                <a:lnTo>
                  <a:pt x="0" y="14855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20" r="0" b="-32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664926" y="3493983"/>
            <a:ext cx="1342689" cy="1271270"/>
          </a:xfrm>
          <a:custGeom>
            <a:avLst/>
            <a:gdLst/>
            <a:ahLst/>
            <a:cxnLst/>
            <a:rect r="r" b="b" t="t" l="l"/>
            <a:pathLst>
              <a:path h="1271270" w="1342689">
                <a:moveTo>
                  <a:pt x="0" y="0"/>
                </a:moveTo>
                <a:lnTo>
                  <a:pt x="1342690" y="0"/>
                </a:lnTo>
                <a:lnTo>
                  <a:pt x="1342690" y="1271269"/>
                </a:lnTo>
                <a:lnTo>
                  <a:pt x="0" y="12712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520" t="0" r="-52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251664" y="3493983"/>
            <a:ext cx="957022" cy="1514097"/>
          </a:xfrm>
          <a:custGeom>
            <a:avLst/>
            <a:gdLst/>
            <a:ahLst/>
            <a:cxnLst/>
            <a:rect r="r" b="b" t="t" l="l"/>
            <a:pathLst>
              <a:path h="1514097" w="957022">
                <a:moveTo>
                  <a:pt x="0" y="0"/>
                </a:moveTo>
                <a:lnTo>
                  <a:pt x="957022" y="0"/>
                </a:lnTo>
                <a:lnTo>
                  <a:pt x="957022" y="1514097"/>
                </a:lnTo>
                <a:lnTo>
                  <a:pt x="0" y="15140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48" t="0" r="-248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0" y="8570356"/>
            <a:ext cx="18283428" cy="1714071"/>
            <a:chOff x="0" y="0"/>
            <a:chExt cx="24377904" cy="228542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77904" cy="2285365"/>
            </a:xfrm>
            <a:custGeom>
              <a:avLst/>
              <a:gdLst/>
              <a:ahLst/>
              <a:cxnLst/>
              <a:rect r="r" b="b" t="t" l="l"/>
              <a:pathLst>
                <a:path h="2285365" w="24377904">
                  <a:moveTo>
                    <a:pt x="0" y="0"/>
                  </a:moveTo>
                  <a:lnTo>
                    <a:pt x="24377904" y="0"/>
                  </a:lnTo>
                  <a:lnTo>
                    <a:pt x="24377904" y="2285365"/>
                  </a:lnTo>
                  <a:lnTo>
                    <a:pt x="0" y="2285365"/>
                  </a:lnTo>
                  <a:close/>
                </a:path>
              </a:pathLst>
            </a:custGeom>
            <a:solidFill>
              <a:srgbClr val="14558C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157587" y="8933291"/>
            <a:ext cx="13968253" cy="960743"/>
            <a:chOff x="0" y="0"/>
            <a:chExt cx="18624338" cy="12809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624338" cy="1280991"/>
            </a:xfrm>
            <a:custGeom>
              <a:avLst/>
              <a:gdLst/>
              <a:ahLst/>
              <a:cxnLst/>
              <a:rect r="r" b="b" t="t" l="l"/>
              <a:pathLst>
                <a:path h="1280991" w="18624338">
                  <a:moveTo>
                    <a:pt x="0" y="0"/>
                  </a:moveTo>
                  <a:lnTo>
                    <a:pt x="18624338" y="0"/>
                  </a:lnTo>
                  <a:lnTo>
                    <a:pt x="18624338" y="1280991"/>
                  </a:lnTo>
                  <a:lnTo>
                    <a:pt x="0" y="12809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18624338" cy="1309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02"/>
                </a:lnSpc>
              </a:pPr>
              <a:r>
                <a:rPr lang="en-US" sz="27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By thoroughly cleaning and validating data, mapping fields, and running parallel tests, you can ensure a smooth and accurate transition to Yardi.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457563" y="150421"/>
            <a:ext cx="1490622" cy="1490622"/>
          </a:xfrm>
          <a:custGeom>
            <a:avLst/>
            <a:gdLst/>
            <a:ahLst/>
            <a:cxnLst/>
            <a:rect r="r" b="b" t="t" l="l"/>
            <a:pathLst>
              <a:path h="1490622" w="1490622">
                <a:moveTo>
                  <a:pt x="0" y="0"/>
                </a:moveTo>
                <a:lnTo>
                  <a:pt x="1490622" y="0"/>
                </a:lnTo>
                <a:lnTo>
                  <a:pt x="1490622" y="1490622"/>
                </a:lnTo>
                <a:lnTo>
                  <a:pt x="0" y="149062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17041" y="5329450"/>
            <a:ext cx="3472424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Clean data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17041" y="6623765"/>
            <a:ext cx="3472424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Remove duplicates, verify leases, and clean up vendor records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73664" y="5329450"/>
            <a:ext cx="3943793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Map fields to Yardi requirements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973664" y="6623765"/>
            <a:ext cx="3943793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Ensure all data fields align with Yardi's structure and specifications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397396" y="5329451"/>
            <a:ext cx="3880944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Test migration for accuracy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397396" y="6623765"/>
            <a:ext cx="3880944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Validate that tenant, lease, and vendor data has migrated correctly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844697" y="5329450"/>
            <a:ext cx="3770956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Run parallel testing with old system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844697" y="6623765"/>
            <a:ext cx="3770956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Perform side-by-side comparisons to ensure data integrity and consistency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717840"/>
            <a:ext cx="18283428" cy="744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4"/>
              </a:lnSpc>
            </a:pPr>
            <a:r>
              <a:rPr lang="en-US" sz="4782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Phase 4 – User Management &amp; Security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950643" y="3262984"/>
            <a:ext cx="1199850" cy="1485528"/>
          </a:xfrm>
          <a:custGeom>
            <a:avLst/>
            <a:gdLst/>
            <a:ahLst/>
            <a:cxnLst/>
            <a:rect r="r" b="b" t="t" l="l"/>
            <a:pathLst>
              <a:path h="1485528" w="1199850">
                <a:moveTo>
                  <a:pt x="0" y="0"/>
                </a:moveTo>
                <a:lnTo>
                  <a:pt x="1199850" y="0"/>
                </a:lnTo>
                <a:lnTo>
                  <a:pt x="1199850" y="1485528"/>
                </a:lnTo>
                <a:lnTo>
                  <a:pt x="0" y="14855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6" t="0" r="-3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25782" y="3196044"/>
            <a:ext cx="1456961" cy="1628368"/>
          </a:xfrm>
          <a:custGeom>
            <a:avLst/>
            <a:gdLst/>
            <a:ahLst/>
            <a:cxnLst/>
            <a:rect r="r" b="b" t="t" l="l"/>
            <a:pathLst>
              <a:path h="1628368" w="1456961">
                <a:moveTo>
                  <a:pt x="0" y="0"/>
                </a:moveTo>
                <a:lnTo>
                  <a:pt x="1456960" y="0"/>
                </a:lnTo>
                <a:lnTo>
                  <a:pt x="1456960" y="1628368"/>
                </a:lnTo>
                <a:lnTo>
                  <a:pt x="0" y="16283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326" t="0" r="-326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601354" y="3497329"/>
            <a:ext cx="1471245" cy="999874"/>
          </a:xfrm>
          <a:custGeom>
            <a:avLst/>
            <a:gdLst/>
            <a:ahLst/>
            <a:cxnLst/>
            <a:rect r="r" b="b" t="t" l="l"/>
            <a:pathLst>
              <a:path h="999874" w="1471245">
                <a:moveTo>
                  <a:pt x="0" y="0"/>
                </a:moveTo>
                <a:lnTo>
                  <a:pt x="1471244" y="0"/>
                </a:lnTo>
                <a:lnTo>
                  <a:pt x="1471244" y="999875"/>
                </a:lnTo>
                <a:lnTo>
                  <a:pt x="0" y="9998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313" r="0" b="-313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976916" y="3547545"/>
            <a:ext cx="1499812" cy="928455"/>
          </a:xfrm>
          <a:custGeom>
            <a:avLst/>
            <a:gdLst/>
            <a:ahLst/>
            <a:cxnLst/>
            <a:rect r="r" b="b" t="t" l="l"/>
            <a:pathLst>
              <a:path h="928455" w="1499812">
                <a:moveTo>
                  <a:pt x="0" y="0"/>
                </a:moveTo>
                <a:lnTo>
                  <a:pt x="1499813" y="0"/>
                </a:lnTo>
                <a:lnTo>
                  <a:pt x="1499813" y="928455"/>
                </a:lnTo>
                <a:lnTo>
                  <a:pt x="0" y="9284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534" t="0" r="-534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0" y="8570356"/>
            <a:ext cx="18283428" cy="1714071"/>
            <a:chOff x="0" y="0"/>
            <a:chExt cx="24377904" cy="228542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77904" cy="2285365"/>
            </a:xfrm>
            <a:custGeom>
              <a:avLst/>
              <a:gdLst/>
              <a:ahLst/>
              <a:cxnLst/>
              <a:rect r="r" b="b" t="t" l="l"/>
              <a:pathLst>
                <a:path h="2285365" w="24377904">
                  <a:moveTo>
                    <a:pt x="0" y="0"/>
                  </a:moveTo>
                  <a:lnTo>
                    <a:pt x="24377904" y="0"/>
                  </a:lnTo>
                  <a:lnTo>
                    <a:pt x="24377904" y="2285365"/>
                  </a:lnTo>
                  <a:lnTo>
                    <a:pt x="0" y="2285365"/>
                  </a:lnTo>
                  <a:close/>
                </a:path>
              </a:pathLst>
            </a:custGeom>
            <a:solidFill>
              <a:srgbClr val="14558C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306855" y="8933291"/>
            <a:ext cx="13669719" cy="960743"/>
            <a:chOff x="0" y="0"/>
            <a:chExt cx="18226292" cy="12809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226292" cy="1280991"/>
            </a:xfrm>
            <a:custGeom>
              <a:avLst/>
              <a:gdLst/>
              <a:ahLst/>
              <a:cxnLst/>
              <a:rect r="r" b="b" t="t" l="l"/>
              <a:pathLst>
                <a:path h="1280991" w="18226292">
                  <a:moveTo>
                    <a:pt x="0" y="0"/>
                  </a:moveTo>
                  <a:lnTo>
                    <a:pt x="18226292" y="0"/>
                  </a:lnTo>
                  <a:lnTo>
                    <a:pt x="18226292" y="1280991"/>
                  </a:lnTo>
                  <a:lnTo>
                    <a:pt x="0" y="12809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18226292" cy="1309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02"/>
                </a:lnSpc>
              </a:pPr>
              <a:r>
                <a:rPr lang="en-US" sz="27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Establish a robust user management and security framework to ensure data integrity, compliance, and a streamlined user experience.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457563" y="150421"/>
            <a:ext cx="1490622" cy="1490622"/>
          </a:xfrm>
          <a:custGeom>
            <a:avLst/>
            <a:gdLst/>
            <a:ahLst/>
            <a:cxnLst/>
            <a:rect r="r" b="b" t="t" l="l"/>
            <a:pathLst>
              <a:path h="1490622" w="1490622">
                <a:moveTo>
                  <a:pt x="0" y="0"/>
                </a:moveTo>
                <a:lnTo>
                  <a:pt x="1490622" y="0"/>
                </a:lnTo>
                <a:lnTo>
                  <a:pt x="1490622" y="1490622"/>
                </a:lnTo>
                <a:lnTo>
                  <a:pt x="0" y="149062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40609" y="5198752"/>
            <a:ext cx="3425286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Define roles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40609" y="5877657"/>
            <a:ext cx="3425286" cy="1749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Establish user roles such as Property Manager, Leasing Agent, Accountant, Maintenance Technician, Regional Manager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97232" y="5198752"/>
            <a:ext cx="3896655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Set up security groups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005934" y="5877657"/>
            <a:ext cx="3896655" cy="139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Create security groups to control access to sensitive data and functionalities based on user roles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326691" y="5198752"/>
            <a:ext cx="4022354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Create custom menus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370323" y="5877657"/>
            <a:ext cx="4022354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Simplify the user experience by configuring custom menus and dashboards for each user role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860410" y="5198752"/>
            <a:ext cx="3739533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Review permissions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860410" y="5877657"/>
            <a:ext cx="3739533" cy="1749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Regularly review user permissions to ensure appropriate access levels and remove access for terminated employees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8518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798443"/>
            <a:ext cx="18283428" cy="744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4"/>
              </a:lnSpc>
            </a:pPr>
            <a:r>
              <a:rPr lang="en-US" sz="4782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Phase 5 – Accounting Engine Setup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984128" y="3544200"/>
            <a:ext cx="1156998" cy="1156998"/>
          </a:xfrm>
          <a:custGeom>
            <a:avLst/>
            <a:gdLst/>
            <a:ahLst/>
            <a:cxnLst/>
            <a:rect r="r" b="b" t="t" l="l"/>
            <a:pathLst>
              <a:path h="1156998" w="1156998">
                <a:moveTo>
                  <a:pt x="0" y="0"/>
                </a:moveTo>
                <a:lnTo>
                  <a:pt x="1156998" y="0"/>
                </a:lnTo>
                <a:lnTo>
                  <a:pt x="1156998" y="1156998"/>
                </a:lnTo>
                <a:lnTo>
                  <a:pt x="0" y="11569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41646" y="3343322"/>
            <a:ext cx="1785490" cy="1571232"/>
          </a:xfrm>
          <a:custGeom>
            <a:avLst/>
            <a:gdLst/>
            <a:ahLst/>
            <a:cxnLst/>
            <a:rect r="r" b="b" t="t" l="l"/>
            <a:pathLst>
              <a:path h="1571232" w="1785490">
                <a:moveTo>
                  <a:pt x="0" y="0"/>
                </a:moveTo>
                <a:lnTo>
                  <a:pt x="1785490" y="0"/>
                </a:lnTo>
                <a:lnTo>
                  <a:pt x="1785490" y="1571232"/>
                </a:lnTo>
                <a:lnTo>
                  <a:pt x="0" y="15712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33" t="0" r="-133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5928" y="3493983"/>
            <a:ext cx="657060" cy="1328406"/>
          </a:xfrm>
          <a:custGeom>
            <a:avLst/>
            <a:gdLst/>
            <a:ahLst/>
            <a:cxnLst/>
            <a:rect r="r" b="b" t="t" l="l"/>
            <a:pathLst>
              <a:path h="1328406" w="657060">
                <a:moveTo>
                  <a:pt x="0" y="0"/>
                </a:moveTo>
                <a:lnTo>
                  <a:pt x="657060" y="0"/>
                </a:lnTo>
                <a:lnTo>
                  <a:pt x="657060" y="1328406"/>
                </a:lnTo>
                <a:lnTo>
                  <a:pt x="0" y="13284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265" t="0" r="-1265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261486" y="3611156"/>
            <a:ext cx="971307" cy="1142715"/>
          </a:xfrm>
          <a:custGeom>
            <a:avLst/>
            <a:gdLst/>
            <a:ahLst/>
            <a:cxnLst/>
            <a:rect r="r" b="b" t="t" l="l"/>
            <a:pathLst>
              <a:path h="1142715" w="971307">
                <a:moveTo>
                  <a:pt x="0" y="0"/>
                </a:moveTo>
                <a:lnTo>
                  <a:pt x="971307" y="0"/>
                </a:lnTo>
                <a:lnTo>
                  <a:pt x="971307" y="1142714"/>
                </a:lnTo>
                <a:lnTo>
                  <a:pt x="0" y="11427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833" r="0" b="-833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0" y="8570356"/>
            <a:ext cx="18283428" cy="1714071"/>
            <a:chOff x="0" y="0"/>
            <a:chExt cx="24377904" cy="228542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77904" cy="2285365"/>
            </a:xfrm>
            <a:custGeom>
              <a:avLst/>
              <a:gdLst/>
              <a:ahLst/>
              <a:cxnLst/>
              <a:rect r="r" b="b" t="t" l="l"/>
              <a:pathLst>
                <a:path h="2285365" w="24377904">
                  <a:moveTo>
                    <a:pt x="0" y="0"/>
                  </a:moveTo>
                  <a:lnTo>
                    <a:pt x="24377904" y="0"/>
                  </a:lnTo>
                  <a:lnTo>
                    <a:pt x="24377904" y="2285365"/>
                  </a:lnTo>
                  <a:lnTo>
                    <a:pt x="0" y="2285365"/>
                  </a:lnTo>
                  <a:close/>
                </a:path>
              </a:pathLst>
            </a:custGeom>
            <a:solidFill>
              <a:srgbClr val="14558C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391005" y="8988608"/>
            <a:ext cx="11501420" cy="960743"/>
            <a:chOff x="0" y="0"/>
            <a:chExt cx="15335226" cy="12809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335227" cy="1280991"/>
            </a:xfrm>
            <a:custGeom>
              <a:avLst/>
              <a:gdLst/>
              <a:ahLst/>
              <a:cxnLst/>
              <a:rect r="r" b="b" t="t" l="l"/>
              <a:pathLst>
                <a:path h="1280991" w="15335227">
                  <a:moveTo>
                    <a:pt x="0" y="0"/>
                  </a:moveTo>
                  <a:lnTo>
                    <a:pt x="15335227" y="0"/>
                  </a:lnTo>
                  <a:lnTo>
                    <a:pt x="15335227" y="1280991"/>
                  </a:lnTo>
                  <a:lnTo>
                    <a:pt x="0" y="12809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15335226" cy="1309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02"/>
                </a:lnSpc>
              </a:pPr>
              <a:r>
                <a:rPr lang="en-US" sz="27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Streamline your accounting operations and ensure financial accuracy and compliance across your real estate portfolio.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457563" y="150421"/>
            <a:ext cx="1490622" cy="1490622"/>
          </a:xfrm>
          <a:custGeom>
            <a:avLst/>
            <a:gdLst/>
            <a:ahLst/>
            <a:cxnLst/>
            <a:rect r="r" b="b" t="t" l="l"/>
            <a:pathLst>
              <a:path h="1490622" w="1490622">
                <a:moveTo>
                  <a:pt x="0" y="0"/>
                </a:moveTo>
                <a:lnTo>
                  <a:pt x="1490622" y="0"/>
                </a:lnTo>
                <a:lnTo>
                  <a:pt x="1490622" y="1490622"/>
                </a:lnTo>
                <a:lnTo>
                  <a:pt x="0" y="149062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49931" y="5329450"/>
            <a:ext cx="4006643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Configure entity-level roll-ups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49931" y="6726578"/>
            <a:ext cx="4006643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Set up rules for consolidating financial data across multiple entities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044370" y="5329451"/>
            <a:ext cx="3802382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Enable trust accounting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044370" y="6726578"/>
            <a:ext cx="3802382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Manage security deposits, prepaid rents, and other trust-related transactions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397396" y="5329450"/>
            <a:ext cx="3880944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Set up bank feeds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397396" y="6726578"/>
            <a:ext cx="3880944" cy="692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Automate bank reconciliations and cash flow management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726856" y="5329450"/>
            <a:ext cx="4006643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Define revenue recognition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726856" y="6726578"/>
            <a:ext cx="4006643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Establish policies for recognizing rental income, fees, and other revenue sources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36" t="0" r="-1136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12700" y="2237489"/>
            <a:ext cx="18283428" cy="744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4"/>
              </a:lnSpc>
            </a:pPr>
            <a:r>
              <a:rPr lang="en-US" sz="4782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Phase 6 – Residential Portfolio Setup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084562" y="3614493"/>
            <a:ext cx="928455" cy="1328406"/>
          </a:xfrm>
          <a:custGeom>
            <a:avLst/>
            <a:gdLst/>
            <a:ahLst/>
            <a:cxnLst/>
            <a:rect r="r" b="b" t="t" l="l"/>
            <a:pathLst>
              <a:path h="1328406" w="928455">
                <a:moveTo>
                  <a:pt x="0" y="0"/>
                </a:moveTo>
                <a:lnTo>
                  <a:pt x="928455" y="0"/>
                </a:lnTo>
                <a:lnTo>
                  <a:pt x="928455" y="1328406"/>
                </a:lnTo>
                <a:lnTo>
                  <a:pt x="0" y="13284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636" r="0" b="-636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92868" y="3627202"/>
            <a:ext cx="1314121" cy="1299837"/>
          </a:xfrm>
          <a:custGeom>
            <a:avLst/>
            <a:gdLst/>
            <a:ahLst/>
            <a:cxnLst/>
            <a:rect r="r" b="b" t="t" l="l"/>
            <a:pathLst>
              <a:path h="1299837" w="1314121">
                <a:moveTo>
                  <a:pt x="0" y="0"/>
                </a:moveTo>
                <a:lnTo>
                  <a:pt x="1314121" y="0"/>
                </a:lnTo>
                <a:lnTo>
                  <a:pt x="1314121" y="1299838"/>
                </a:lnTo>
                <a:lnTo>
                  <a:pt x="0" y="12998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49" r="0" b="-54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902655" y="3597764"/>
            <a:ext cx="871320" cy="1342689"/>
          </a:xfrm>
          <a:custGeom>
            <a:avLst/>
            <a:gdLst/>
            <a:ahLst/>
            <a:cxnLst/>
            <a:rect r="r" b="b" t="t" l="l"/>
            <a:pathLst>
              <a:path h="1342689" w="871320">
                <a:moveTo>
                  <a:pt x="0" y="0"/>
                </a:moveTo>
                <a:lnTo>
                  <a:pt x="871321" y="0"/>
                </a:lnTo>
                <a:lnTo>
                  <a:pt x="871321" y="1342688"/>
                </a:lnTo>
                <a:lnTo>
                  <a:pt x="0" y="13426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73" t="0" r="-273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077350" y="3614500"/>
            <a:ext cx="1299837" cy="1299837"/>
          </a:xfrm>
          <a:custGeom>
            <a:avLst/>
            <a:gdLst/>
            <a:ahLst/>
            <a:cxnLst/>
            <a:rect r="r" b="b" t="t" l="l"/>
            <a:pathLst>
              <a:path h="1299837" w="1299837">
                <a:moveTo>
                  <a:pt x="0" y="0"/>
                </a:moveTo>
                <a:lnTo>
                  <a:pt x="1299838" y="0"/>
                </a:lnTo>
                <a:lnTo>
                  <a:pt x="1299838" y="1299838"/>
                </a:lnTo>
                <a:lnTo>
                  <a:pt x="0" y="12998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0" y="8570356"/>
            <a:ext cx="18283428" cy="1714071"/>
            <a:chOff x="0" y="0"/>
            <a:chExt cx="24377904" cy="228542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77904" cy="2285365"/>
            </a:xfrm>
            <a:custGeom>
              <a:avLst/>
              <a:gdLst/>
              <a:ahLst/>
              <a:cxnLst/>
              <a:rect r="r" b="b" t="t" l="l"/>
              <a:pathLst>
                <a:path h="2285365" w="24377904">
                  <a:moveTo>
                    <a:pt x="0" y="0"/>
                  </a:moveTo>
                  <a:lnTo>
                    <a:pt x="24377904" y="0"/>
                  </a:lnTo>
                  <a:lnTo>
                    <a:pt x="24377904" y="2285365"/>
                  </a:lnTo>
                  <a:lnTo>
                    <a:pt x="0" y="2285365"/>
                  </a:lnTo>
                  <a:close/>
                </a:path>
              </a:pathLst>
            </a:custGeom>
            <a:solidFill>
              <a:srgbClr val="14558C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71294" y="8988608"/>
            <a:ext cx="16140838" cy="960743"/>
            <a:chOff x="0" y="0"/>
            <a:chExt cx="21521118" cy="12809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521117" cy="1280991"/>
            </a:xfrm>
            <a:custGeom>
              <a:avLst/>
              <a:gdLst/>
              <a:ahLst/>
              <a:cxnLst/>
              <a:rect r="r" b="b" t="t" l="l"/>
              <a:pathLst>
                <a:path h="1280991" w="21521117">
                  <a:moveTo>
                    <a:pt x="0" y="0"/>
                  </a:moveTo>
                  <a:lnTo>
                    <a:pt x="21521117" y="0"/>
                  </a:lnTo>
                  <a:lnTo>
                    <a:pt x="21521117" y="1280991"/>
                  </a:lnTo>
                  <a:lnTo>
                    <a:pt x="0" y="12809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21521118" cy="1309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02"/>
                </a:lnSpc>
              </a:pPr>
              <a:r>
                <a:rPr lang="en-US" sz="27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Streamline residential portfolio management with comprehensive lease, tenant, and compliance controls, along with an integrated self-service platform for renters.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457563" y="150421"/>
            <a:ext cx="1490622" cy="1490622"/>
          </a:xfrm>
          <a:custGeom>
            <a:avLst/>
            <a:gdLst/>
            <a:ahLst/>
            <a:cxnLst/>
            <a:rect r="r" b="b" t="t" l="l"/>
            <a:pathLst>
              <a:path h="1490622" w="1490622">
                <a:moveTo>
                  <a:pt x="0" y="0"/>
                </a:moveTo>
                <a:lnTo>
                  <a:pt x="1490622" y="0"/>
                </a:lnTo>
                <a:lnTo>
                  <a:pt x="1490622" y="1490622"/>
                </a:lnTo>
                <a:lnTo>
                  <a:pt x="0" y="149062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67773" y="5466576"/>
            <a:ext cx="3770956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Configure lease terms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67773" y="6495351"/>
            <a:ext cx="3770956" cy="692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Set up rent, deposits, pet fees, and other lease parameters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57951" y="5466576"/>
            <a:ext cx="4186048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Handle tenant workflows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957951" y="6495351"/>
            <a:ext cx="3975217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Manage applications, move-ins, maintenance requests, and other tenant-related processes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342404" y="5466576"/>
            <a:ext cx="3990930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Ensure compliance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330619" y="6599479"/>
            <a:ext cx="3990930" cy="692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Adhere to fair housing laws and rent control regulations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718998" y="5466576"/>
            <a:ext cx="4022353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Integrate RentCafe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718998" y="6599479"/>
            <a:ext cx="4022353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Enable online payments, tenant portal, and other renter-facing functionality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313" r="0" b="-931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297026"/>
            <a:ext cx="18283428" cy="744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4"/>
              </a:lnSpc>
            </a:pPr>
            <a:r>
              <a:rPr lang="en-US" sz="4782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Phase 7 – Commercial Portfolio Setup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885360" y="2851429"/>
            <a:ext cx="471369" cy="671344"/>
          </a:xfrm>
          <a:custGeom>
            <a:avLst/>
            <a:gdLst/>
            <a:ahLst/>
            <a:cxnLst/>
            <a:rect r="r" b="b" t="t" l="l"/>
            <a:pathLst>
              <a:path h="671344" w="471369">
                <a:moveTo>
                  <a:pt x="0" y="0"/>
                </a:moveTo>
                <a:lnTo>
                  <a:pt x="471370" y="0"/>
                </a:lnTo>
                <a:lnTo>
                  <a:pt x="471370" y="671345"/>
                </a:lnTo>
                <a:lnTo>
                  <a:pt x="0" y="6713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553" r="0" b="-55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85360" y="5827731"/>
            <a:ext cx="585641" cy="585640"/>
          </a:xfrm>
          <a:custGeom>
            <a:avLst/>
            <a:gdLst/>
            <a:ahLst/>
            <a:cxnLst/>
            <a:rect r="r" b="b" t="t" l="l"/>
            <a:pathLst>
              <a:path h="585640" w="585641">
                <a:moveTo>
                  <a:pt x="0" y="0"/>
                </a:moveTo>
                <a:lnTo>
                  <a:pt x="585641" y="0"/>
                </a:lnTo>
                <a:lnTo>
                  <a:pt x="585641" y="585641"/>
                </a:lnTo>
                <a:lnTo>
                  <a:pt x="0" y="585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58280" y="2717205"/>
            <a:ext cx="542790" cy="685629"/>
          </a:xfrm>
          <a:custGeom>
            <a:avLst/>
            <a:gdLst/>
            <a:ahLst/>
            <a:cxnLst/>
            <a:rect r="r" b="b" t="t" l="l"/>
            <a:pathLst>
              <a:path h="685629" w="542790">
                <a:moveTo>
                  <a:pt x="0" y="0"/>
                </a:moveTo>
                <a:lnTo>
                  <a:pt x="542790" y="0"/>
                </a:lnTo>
                <a:lnTo>
                  <a:pt x="542790" y="685629"/>
                </a:lnTo>
                <a:lnTo>
                  <a:pt x="0" y="6856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877" t="0" r="-877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722570" y="5834872"/>
            <a:ext cx="614209" cy="571358"/>
          </a:xfrm>
          <a:custGeom>
            <a:avLst/>
            <a:gdLst/>
            <a:ahLst/>
            <a:cxnLst/>
            <a:rect r="r" b="b" t="t" l="l"/>
            <a:pathLst>
              <a:path h="571358" w="614209">
                <a:moveTo>
                  <a:pt x="0" y="0"/>
                </a:moveTo>
                <a:lnTo>
                  <a:pt x="614210" y="0"/>
                </a:lnTo>
                <a:lnTo>
                  <a:pt x="614210" y="571358"/>
                </a:lnTo>
                <a:lnTo>
                  <a:pt x="0" y="5713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442" r="0" b="-442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0" y="8570356"/>
            <a:ext cx="18283428" cy="1714071"/>
            <a:chOff x="0" y="0"/>
            <a:chExt cx="24377904" cy="228542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77904" cy="2285365"/>
            </a:xfrm>
            <a:custGeom>
              <a:avLst/>
              <a:gdLst/>
              <a:ahLst/>
              <a:cxnLst/>
              <a:rect r="r" b="b" t="t" l="l"/>
              <a:pathLst>
                <a:path h="2285365" w="24377904">
                  <a:moveTo>
                    <a:pt x="0" y="0"/>
                  </a:moveTo>
                  <a:lnTo>
                    <a:pt x="24377904" y="0"/>
                  </a:lnTo>
                  <a:lnTo>
                    <a:pt x="24377904" y="2285365"/>
                  </a:lnTo>
                  <a:lnTo>
                    <a:pt x="0" y="2285365"/>
                  </a:lnTo>
                  <a:close/>
                </a:path>
              </a:pathLst>
            </a:custGeom>
            <a:solidFill>
              <a:srgbClr val="14558C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12822" y="8999896"/>
            <a:ext cx="16462356" cy="854991"/>
            <a:chOff x="0" y="0"/>
            <a:chExt cx="21949808" cy="113998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949809" cy="1139988"/>
            </a:xfrm>
            <a:custGeom>
              <a:avLst/>
              <a:gdLst/>
              <a:ahLst/>
              <a:cxnLst/>
              <a:rect r="r" b="b" t="t" l="l"/>
              <a:pathLst>
                <a:path h="1139988" w="21949809">
                  <a:moveTo>
                    <a:pt x="0" y="0"/>
                  </a:moveTo>
                  <a:lnTo>
                    <a:pt x="21949809" y="0"/>
                  </a:lnTo>
                  <a:lnTo>
                    <a:pt x="21949809" y="1139988"/>
                  </a:lnTo>
                  <a:lnTo>
                    <a:pt x="0" y="11399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21949808" cy="11495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63"/>
                </a:lnSpc>
              </a:pPr>
              <a:r>
                <a:rPr lang="en-US" sz="242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Yardi's commercial real estate capabilities allow you to handle the complexities of your commercial portfolio, from lease management to financial reporting and construction tracking, all in a single, integrated platform.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457563" y="150421"/>
            <a:ext cx="1490622" cy="1490622"/>
          </a:xfrm>
          <a:custGeom>
            <a:avLst/>
            <a:gdLst/>
            <a:ahLst/>
            <a:cxnLst/>
            <a:rect r="r" b="b" t="t" l="l"/>
            <a:pathLst>
              <a:path h="1490622" w="1490622">
                <a:moveTo>
                  <a:pt x="0" y="0"/>
                </a:moveTo>
                <a:lnTo>
                  <a:pt x="1490622" y="0"/>
                </a:lnTo>
                <a:lnTo>
                  <a:pt x="1490622" y="1490622"/>
                </a:lnTo>
                <a:lnTo>
                  <a:pt x="0" y="149062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999625" y="2841904"/>
            <a:ext cx="6363490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Handle NNN, CAM, % rent, escalation clauses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999625" y="3893522"/>
            <a:ext cx="6363490" cy="139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Properly configure Yardi to handle complex commercial lease terms such as triple net (NNN), common area maintenance (CAM) charges, percentage rent, and rent escalation clauses.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999625" y="5776355"/>
            <a:ext cx="6363490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Track TI allowances &amp; operating expense recoveries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99625" y="6831672"/>
            <a:ext cx="6363490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Utilize Yardi to manage tenant improvement (TI) allowances and accurately track operating expense recoveries from commercial tenants.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855785" y="2841905"/>
            <a:ext cx="6363490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Configure NOI &amp; cash flow reporting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855785" y="3893522"/>
            <a:ext cx="6363490" cy="1044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Set up Yardi to generate detailed net operating income (NOI) and cash flow reporting for the commercial real estate portfolio.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855785" y="5818206"/>
            <a:ext cx="6363490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Enable deal pipeline &amp; construction management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855785" y="6831672"/>
            <a:ext cx="6363490" cy="139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Leverage Yardi's deal pipeline and construction management modules to streamline the process of acquiring new commercial properties and managing ongoing renovations.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3667" r="0" b="-8366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009650"/>
            <a:ext cx="18283428" cy="744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4"/>
              </a:lnSpc>
            </a:pPr>
            <a:r>
              <a:rPr lang="en-US" sz="4782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Phase 8 – Training &amp; Go-Live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874765" y="2188433"/>
            <a:ext cx="1356973" cy="1699788"/>
          </a:xfrm>
          <a:custGeom>
            <a:avLst/>
            <a:gdLst/>
            <a:ahLst/>
            <a:cxnLst/>
            <a:rect r="r" b="b" t="t" l="l"/>
            <a:pathLst>
              <a:path h="1699788" w="1356973">
                <a:moveTo>
                  <a:pt x="0" y="0"/>
                </a:moveTo>
                <a:lnTo>
                  <a:pt x="1356974" y="0"/>
                </a:lnTo>
                <a:lnTo>
                  <a:pt x="1356974" y="1699788"/>
                </a:lnTo>
                <a:lnTo>
                  <a:pt x="0" y="16997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85" t="0" r="-385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388487" y="2418452"/>
            <a:ext cx="1114146" cy="971307"/>
          </a:xfrm>
          <a:custGeom>
            <a:avLst/>
            <a:gdLst/>
            <a:ahLst/>
            <a:cxnLst/>
            <a:rect r="r" b="b" t="t" l="l"/>
            <a:pathLst>
              <a:path h="971307" w="1114146">
                <a:moveTo>
                  <a:pt x="0" y="0"/>
                </a:moveTo>
                <a:lnTo>
                  <a:pt x="1114146" y="0"/>
                </a:lnTo>
                <a:lnTo>
                  <a:pt x="1114146" y="971306"/>
                </a:lnTo>
                <a:lnTo>
                  <a:pt x="0" y="9713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27" t="0" r="-427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901231" y="2254186"/>
            <a:ext cx="1071294" cy="1299837"/>
          </a:xfrm>
          <a:custGeom>
            <a:avLst/>
            <a:gdLst/>
            <a:ahLst/>
            <a:cxnLst/>
            <a:rect r="r" b="b" t="t" l="l"/>
            <a:pathLst>
              <a:path h="1299837" w="1071294">
                <a:moveTo>
                  <a:pt x="0" y="0"/>
                </a:moveTo>
                <a:lnTo>
                  <a:pt x="1071294" y="0"/>
                </a:lnTo>
                <a:lnTo>
                  <a:pt x="1071294" y="1299838"/>
                </a:lnTo>
                <a:lnTo>
                  <a:pt x="0" y="12998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81" t="0" r="-481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25300" y="2614257"/>
            <a:ext cx="1285554" cy="1242702"/>
          </a:xfrm>
          <a:custGeom>
            <a:avLst/>
            <a:gdLst/>
            <a:ahLst/>
            <a:cxnLst/>
            <a:rect r="r" b="b" t="t" l="l"/>
            <a:pathLst>
              <a:path h="1242702" w="1285554">
                <a:moveTo>
                  <a:pt x="0" y="0"/>
                </a:moveTo>
                <a:lnTo>
                  <a:pt x="1285554" y="0"/>
                </a:lnTo>
                <a:lnTo>
                  <a:pt x="1285554" y="1242702"/>
                </a:lnTo>
                <a:lnTo>
                  <a:pt x="0" y="12427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78" t="0" r="-178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0" y="8570356"/>
            <a:ext cx="18283428" cy="1714071"/>
            <a:chOff x="0" y="0"/>
            <a:chExt cx="24377904" cy="228542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77904" cy="2285365"/>
            </a:xfrm>
            <a:custGeom>
              <a:avLst/>
              <a:gdLst/>
              <a:ahLst/>
              <a:cxnLst/>
              <a:rect r="r" b="b" t="t" l="l"/>
              <a:pathLst>
                <a:path h="2285365" w="24377904">
                  <a:moveTo>
                    <a:pt x="0" y="0"/>
                  </a:moveTo>
                  <a:lnTo>
                    <a:pt x="24377904" y="0"/>
                  </a:lnTo>
                  <a:lnTo>
                    <a:pt x="24377904" y="2285365"/>
                  </a:lnTo>
                  <a:lnTo>
                    <a:pt x="0" y="2285365"/>
                  </a:lnTo>
                  <a:close/>
                </a:path>
              </a:pathLst>
            </a:custGeom>
            <a:solidFill>
              <a:srgbClr val="14558C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770368" y="8988608"/>
            <a:ext cx="12742692" cy="960743"/>
            <a:chOff x="0" y="0"/>
            <a:chExt cx="16990256" cy="12809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6990256" cy="1280991"/>
            </a:xfrm>
            <a:custGeom>
              <a:avLst/>
              <a:gdLst/>
              <a:ahLst/>
              <a:cxnLst/>
              <a:rect r="r" b="b" t="t" l="l"/>
              <a:pathLst>
                <a:path h="1280991" w="16990256">
                  <a:moveTo>
                    <a:pt x="0" y="0"/>
                  </a:moveTo>
                  <a:lnTo>
                    <a:pt x="16990256" y="0"/>
                  </a:lnTo>
                  <a:lnTo>
                    <a:pt x="16990256" y="1280991"/>
                  </a:lnTo>
                  <a:lnTo>
                    <a:pt x="0" y="12809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16990256" cy="1309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02"/>
                </a:lnSpc>
              </a:pPr>
              <a:r>
                <a:rPr lang="en-US" sz="27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Thorough training and ongoing support ensures a successful Yardi implementation and long-term adoption across your organization.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457563" y="150421"/>
            <a:ext cx="1490622" cy="1490622"/>
          </a:xfrm>
          <a:custGeom>
            <a:avLst/>
            <a:gdLst/>
            <a:ahLst/>
            <a:cxnLst/>
            <a:rect r="r" b="b" t="t" l="l"/>
            <a:pathLst>
              <a:path h="1490622" w="1490622">
                <a:moveTo>
                  <a:pt x="0" y="0"/>
                </a:moveTo>
                <a:lnTo>
                  <a:pt x="1490622" y="0"/>
                </a:lnTo>
                <a:lnTo>
                  <a:pt x="1490622" y="1490622"/>
                </a:lnTo>
                <a:lnTo>
                  <a:pt x="0" y="149062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32520" y="4483047"/>
            <a:ext cx="4038066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Conduct role-based training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4219" y="6224164"/>
            <a:ext cx="4038066" cy="139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Provide comprehensive training for each user role (PM, Leasing, Accounting, Maintenance) on relevant Yardi functionality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89376" y="4483047"/>
            <a:ext cx="3912367" cy="130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Run 30-60-90 day refresh training sessions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989376" y="6224164"/>
            <a:ext cx="3912367" cy="139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Schedule recurring training sessions to reinforce new skills and address any questions or issues that arise post go-live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448640" y="4549030"/>
            <a:ext cx="3708108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Assign "power users" for first-line support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448640" y="6274700"/>
            <a:ext cx="3708108" cy="139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Identify and empower experienced users to provide initial troubleshooting and guidance to their teams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703643" y="4549030"/>
            <a:ext cx="4045923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Document key SOPs for internal use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703643" y="6274700"/>
            <a:ext cx="4045923" cy="139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Capture and maintain standard operating procedures (SOPs) for common Yardi processes and workflows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1067" y="1083538"/>
            <a:ext cx="18283428" cy="744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4"/>
              </a:lnSpc>
            </a:pPr>
            <a:r>
              <a:rPr lang="en-US" sz="4782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Phase 9 – Post-Go-Live Optimization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968472" y="2826017"/>
            <a:ext cx="1128430" cy="957023"/>
          </a:xfrm>
          <a:custGeom>
            <a:avLst/>
            <a:gdLst/>
            <a:ahLst/>
            <a:cxnLst/>
            <a:rect r="r" b="b" t="t" l="l"/>
            <a:pathLst>
              <a:path h="957023" w="1128430">
                <a:moveTo>
                  <a:pt x="0" y="0"/>
                </a:moveTo>
                <a:lnTo>
                  <a:pt x="1128431" y="0"/>
                </a:lnTo>
                <a:lnTo>
                  <a:pt x="1128431" y="957022"/>
                </a:lnTo>
                <a:lnTo>
                  <a:pt x="0" y="9570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82" t="0" r="-382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98215" y="2647467"/>
            <a:ext cx="1385541" cy="1314122"/>
          </a:xfrm>
          <a:custGeom>
            <a:avLst/>
            <a:gdLst/>
            <a:ahLst/>
            <a:cxnLst/>
            <a:rect r="r" b="b" t="t" l="l"/>
            <a:pathLst>
              <a:path h="1314122" w="1385541">
                <a:moveTo>
                  <a:pt x="0" y="0"/>
                </a:moveTo>
                <a:lnTo>
                  <a:pt x="1385541" y="0"/>
                </a:lnTo>
                <a:lnTo>
                  <a:pt x="1385541" y="1314122"/>
                </a:lnTo>
                <a:lnTo>
                  <a:pt x="0" y="13141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911" r="0" b="-91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680807" y="2704604"/>
            <a:ext cx="1314121" cy="1256985"/>
          </a:xfrm>
          <a:custGeom>
            <a:avLst/>
            <a:gdLst/>
            <a:ahLst/>
            <a:cxnLst/>
            <a:rect r="r" b="b" t="t" l="l"/>
            <a:pathLst>
              <a:path h="1256985" w="1314121">
                <a:moveTo>
                  <a:pt x="0" y="0"/>
                </a:moveTo>
                <a:lnTo>
                  <a:pt x="1314121" y="0"/>
                </a:lnTo>
                <a:lnTo>
                  <a:pt x="1314121" y="1256985"/>
                </a:lnTo>
                <a:lnTo>
                  <a:pt x="0" y="12569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724" t="0" r="-724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2389" y="2826017"/>
            <a:ext cx="1128430" cy="1199850"/>
          </a:xfrm>
          <a:custGeom>
            <a:avLst/>
            <a:gdLst/>
            <a:ahLst/>
            <a:cxnLst/>
            <a:rect r="r" b="b" t="t" l="l"/>
            <a:pathLst>
              <a:path h="1199850" w="1128430">
                <a:moveTo>
                  <a:pt x="0" y="0"/>
                </a:moveTo>
                <a:lnTo>
                  <a:pt x="1128431" y="0"/>
                </a:lnTo>
                <a:lnTo>
                  <a:pt x="1128431" y="1199850"/>
                </a:lnTo>
                <a:lnTo>
                  <a:pt x="0" y="11998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10" t="0" r="-21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0" y="8570356"/>
            <a:ext cx="18283428" cy="1714071"/>
            <a:chOff x="0" y="0"/>
            <a:chExt cx="24377904" cy="228542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77904" cy="2285365"/>
            </a:xfrm>
            <a:custGeom>
              <a:avLst/>
              <a:gdLst/>
              <a:ahLst/>
              <a:cxnLst/>
              <a:rect r="r" b="b" t="t" l="l"/>
              <a:pathLst>
                <a:path h="2285365" w="24377904">
                  <a:moveTo>
                    <a:pt x="0" y="0"/>
                  </a:moveTo>
                  <a:lnTo>
                    <a:pt x="24377904" y="0"/>
                  </a:lnTo>
                  <a:lnTo>
                    <a:pt x="24377904" y="2285365"/>
                  </a:lnTo>
                  <a:lnTo>
                    <a:pt x="0" y="2285365"/>
                  </a:lnTo>
                  <a:close/>
                </a:path>
              </a:pathLst>
            </a:custGeom>
            <a:solidFill>
              <a:srgbClr val="14558C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165444" y="8988608"/>
            <a:ext cx="13952541" cy="960743"/>
            <a:chOff x="0" y="0"/>
            <a:chExt cx="18603388" cy="12809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603389" cy="1280991"/>
            </a:xfrm>
            <a:custGeom>
              <a:avLst/>
              <a:gdLst/>
              <a:ahLst/>
              <a:cxnLst/>
              <a:rect r="r" b="b" t="t" l="l"/>
              <a:pathLst>
                <a:path h="1280991" w="18603389">
                  <a:moveTo>
                    <a:pt x="0" y="0"/>
                  </a:moveTo>
                  <a:lnTo>
                    <a:pt x="18603389" y="0"/>
                  </a:lnTo>
                  <a:lnTo>
                    <a:pt x="18603389" y="1280991"/>
                  </a:lnTo>
                  <a:lnTo>
                    <a:pt x="0" y="12809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18603388" cy="1309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02"/>
                </a:lnSpc>
              </a:pPr>
              <a:r>
                <a:rPr lang="en-US" sz="27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Maintain a focus on user adoption, data accuracy, and operational efficiency to ensure the long-term success of your Yardi implementation.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457563" y="150421"/>
            <a:ext cx="1490622" cy="1490622"/>
          </a:xfrm>
          <a:custGeom>
            <a:avLst/>
            <a:gdLst/>
            <a:ahLst/>
            <a:cxnLst/>
            <a:rect r="r" b="b" t="t" l="l"/>
            <a:pathLst>
              <a:path h="1490622" w="1490622">
                <a:moveTo>
                  <a:pt x="0" y="0"/>
                </a:moveTo>
                <a:lnTo>
                  <a:pt x="1490622" y="0"/>
                </a:lnTo>
                <a:lnTo>
                  <a:pt x="1490622" y="1490622"/>
                </a:lnTo>
                <a:lnTo>
                  <a:pt x="0" y="149062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77760" y="4595711"/>
            <a:ext cx="3550985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Monitor KPIs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77760" y="5960474"/>
            <a:ext cx="3550985" cy="1240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Track adoption rates, transaction speed, and error rates to identify areas for improvement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067938" y="4595711"/>
            <a:ext cx="3770956" cy="42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Gather user feedback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067938" y="5997784"/>
            <a:ext cx="3770956" cy="926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Conduct regular surveys and interviews to understand user needs and pain points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578088" y="4595711"/>
            <a:ext cx="3519559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Schedule ongoing support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581845" y="6079653"/>
            <a:ext cx="3519559" cy="926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Provide continuous training and updates to keep users confident and productive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703643" y="4595711"/>
            <a:ext cx="4045923" cy="8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</a:pPr>
            <a:r>
              <a:rPr lang="en-US" sz="2759">
                <a:solidFill>
                  <a:srgbClr val="2A2921"/>
                </a:solidFill>
                <a:latin typeface="Canva Sans"/>
                <a:ea typeface="Canva Sans"/>
                <a:cs typeface="Canva Sans"/>
                <a:sym typeface="Canva Sans"/>
              </a:rPr>
              <a:t>Plan for continuous improvement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703643" y="5997784"/>
            <a:ext cx="4045923" cy="926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5A5A4C"/>
                </a:solidFill>
                <a:latin typeface="Canva Sans"/>
                <a:ea typeface="Canva Sans"/>
                <a:cs typeface="Canva Sans"/>
                <a:sym typeface="Canva Sans"/>
              </a:rPr>
              <a:t>Establish a process to regularly review system performance and implement enhancements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313" r="0" b="-931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8692" y="283389"/>
            <a:ext cx="1490622" cy="1490622"/>
          </a:xfrm>
          <a:custGeom>
            <a:avLst/>
            <a:gdLst/>
            <a:ahLst/>
            <a:cxnLst/>
            <a:rect r="r" b="b" t="t" l="l"/>
            <a:pathLst>
              <a:path h="1490622" w="1490622">
                <a:moveTo>
                  <a:pt x="0" y="0"/>
                </a:moveTo>
                <a:lnTo>
                  <a:pt x="1490622" y="0"/>
                </a:lnTo>
                <a:lnTo>
                  <a:pt x="1490622" y="1490622"/>
                </a:lnTo>
                <a:lnTo>
                  <a:pt x="0" y="14906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14422" y="5458467"/>
            <a:ext cx="16044878" cy="1818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2"/>
              </a:lnSpc>
              <a:spcBef>
                <a:spcPct val="0"/>
              </a:spcBef>
            </a:pPr>
            <a:r>
              <a:rPr lang="en-US" sz="38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By setting u</a:t>
            </a:r>
            <a:r>
              <a:rPr lang="en-US" sz="38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 Yardi the right way and refi</a:t>
            </a:r>
            <a:r>
              <a:rPr lang="en-US" sz="38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ning it over time, you ensure efficient operations, reliable data, and the flexibility to grow your real estate portfolio with confidence.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28692" y="3228414"/>
            <a:ext cx="17245176" cy="763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22"/>
              </a:lnSpc>
              <a:spcBef>
                <a:spcPct val="0"/>
              </a:spcBef>
            </a:pPr>
            <a:r>
              <a:rPr lang="en-US" b="true" sz="485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Efficient Operations. Reliable Data. Confident Growth.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558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60204" y="4411803"/>
            <a:ext cx="12163052" cy="1810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Follow</a:t>
            </a:r>
            <a:r>
              <a:rPr lang="en-US" b="true" sz="51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us for more Yardi tips &amp; real estate tech insights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269157" y="2940747"/>
            <a:ext cx="15990143" cy="4472767"/>
          </a:xfrm>
          <a:custGeom>
            <a:avLst/>
            <a:gdLst/>
            <a:ahLst/>
            <a:cxnLst/>
            <a:rect r="r" b="b" t="t" l="l"/>
            <a:pathLst>
              <a:path h="4472767" w="15990143">
                <a:moveTo>
                  <a:pt x="0" y="0"/>
                </a:moveTo>
                <a:lnTo>
                  <a:pt x="15990143" y="0"/>
                </a:lnTo>
                <a:lnTo>
                  <a:pt x="15990143" y="4472767"/>
                </a:lnTo>
                <a:lnTo>
                  <a:pt x="0" y="44727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0999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24399" y="469479"/>
            <a:ext cx="1999216" cy="559221"/>
          </a:xfrm>
          <a:custGeom>
            <a:avLst/>
            <a:gdLst/>
            <a:ahLst/>
            <a:cxnLst/>
            <a:rect r="r" b="b" t="t" l="l"/>
            <a:pathLst>
              <a:path h="559221" w="1999216">
                <a:moveTo>
                  <a:pt x="0" y="0"/>
                </a:moveTo>
                <a:lnTo>
                  <a:pt x="1999216" y="0"/>
                </a:lnTo>
                <a:lnTo>
                  <a:pt x="1999216" y="559221"/>
                </a:lnTo>
                <a:lnTo>
                  <a:pt x="0" y="5592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1503" y="1755440"/>
            <a:ext cx="17404994" cy="2751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84"/>
              </a:lnSpc>
            </a:pPr>
            <a:r>
              <a:rPr lang="en-US" b="true" sz="20484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THANKYOU!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798594" y="7601329"/>
            <a:ext cx="6190003" cy="45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3"/>
              </a:lnSpc>
            </a:pPr>
            <a:r>
              <a:rPr lang="en-US" sz="3103">
                <a:solidFill>
                  <a:srgbClr val="E6E6E6"/>
                </a:solidFill>
                <a:latin typeface="Poppins"/>
                <a:ea typeface="Poppins"/>
                <a:cs typeface="Poppins"/>
                <a:sym typeface="Poppins"/>
                <a:hlinkClick r:id="rId3" tooltip="http://www.outsourcinghubindia.com"/>
              </a:rPr>
              <a:t>www.outsourcinghubindia.com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98594" y="8940340"/>
            <a:ext cx="5174231" cy="45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3"/>
              </a:lnSpc>
            </a:pPr>
            <a:r>
              <a:rPr lang="en-US" sz="3103">
                <a:solidFill>
                  <a:srgbClr val="E6E6E6"/>
                </a:solidFill>
                <a:latin typeface="Poppins"/>
                <a:ea typeface="Poppins"/>
                <a:cs typeface="Poppins"/>
                <a:sym typeface="Poppins"/>
                <a:hlinkClick r:id="rId4" tooltip="tel:+16463678976"/>
              </a:rPr>
              <a:t>+1-646-367-8976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51666" y="7601329"/>
            <a:ext cx="2274364" cy="45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3"/>
              </a:lnSpc>
            </a:pPr>
            <a:r>
              <a:rPr lang="en-US" sz="3103">
                <a:solidFill>
                  <a:srgbClr val="E6E6E6"/>
                </a:solidFill>
                <a:latin typeface="Poppins"/>
                <a:ea typeface="Poppins"/>
                <a:cs typeface="Poppins"/>
                <a:sym typeface="Poppins"/>
              </a:rPr>
              <a:t>Website: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451666" y="8940340"/>
            <a:ext cx="2307131" cy="45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3"/>
              </a:lnSpc>
            </a:pPr>
            <a:r>
              <a:rPr lang="en-US" sz="3103">
                <a:solidFill>
                  <a:srgbClr val="E6E6E6"/>
                </a:solidFill>
                <a:latin typeface="Poppins"/>
                <a:ea typeface="Poppins"/>
                <a:cs typeface="Poppins"/>
                <a:sym typeface="Poppins"/>
              </a:rPr>
              <a:t>Phone no.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798594" y="8270679"/>
            <a:ext cx="7009174" cy="45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3"/>
              </a:lnSpc>
            </a:pPr>
            <a:r>
              <a:rPr lang="en-US" sz="3103">
                <a:solidFill>
                  <a:srgbClr val="E6E6E6"/>
                </a:solidFill>
                <a:latin typeface="Poppins"/>
                <a:ea typeface="Poppins"/>
                <a:cs typeface="Poppins"/>
                <a:sym typeface="Poppins"/>
                <a:hlinkClick r:id="rId5" tooltip="mailto:info@outsourcinghubindia.com"/>
              </a:rPr>
              <a:t>info@outsourcinghubindia.com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484433" y="8270679"/>
            <a:ext cx="2274364" cy="45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3"/>
              </a:lnSpc>
            </a:pPr>
            <a:r>
              <a:rPr lang="en-US" sz="3103">
                <a:solidFill>
                  <a:srgbClr val="E6E6E6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DAGzaLoFsGI</dc:identifier>
  <dcterms:modified xsi:type="dcterms:W3CDTF">2011-08-01T06:04:30Z</dcterms:modified>
  <cp:revision>1</cp:revision>
  <dc:title>Beautiful.ai - Step-by-Step Yardi Setup Checklist for Residential &amp; Commercial Real Estate Portfolios.pptx</dc:title>
</cp:coreProperties>
</file>