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6"/>
  </p:notes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Poppins Bold" charset="1" panose="00000800000000000000"/>
      <p:regular r:id="rId19"/>
    </p:embeddedFont>
    <p:embeddedFont>
      <p:font typeface="Poppins" charset="1" panose="00000500000000000000"/>
      <p:regular r:id="rId20"/>
    </p:embeddedFont>
    <p:embeddedFont>
      <p:font typeface="Consolas" charset="1" panose="020B0609020204030204"/>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notesMasters/notesMaster1.xml" Type="http://schemas.openxmlformats.org/officeDocument/2006/relationships/notesMaster"/><Relationship Id="rId17" Target="theme/theme2.xml" Type="http://schemas.openxmlformats.org/officeDocument/2006/relationships/theme"/><Relationship Id="rId18" Target="notesSlides/notesSlide1.xml" Type="http://schemas.openxmlformats.org/officeDocument/2006/relationships/note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notesSlides/notesSlide2.xml" Type="http://schemas.openxmlformats.org/officeDocument/2006/relationships/notesSlide"/><Relationship Id="rId22" Target="notesSlides/notesSlide3.xml" Type="http://schemas.openxmlformats.org/officeDocument/2006/relationships/notesSlide"/><Relationship Id="rId23" Target="notesSlides/notesSlide4.xml" Type="http://schemas.openxmlformats.org/officeDocument/2006/relationships/notesSlide"/><Relationship Id="rId24" Target="fonts/font24.fntdata" Type="http://schemas.openxmlformats.org/officeDocument/2006/relationships/font"/><Relationship Id="rId25" Target="notesSlides/notesSlide5.xml" Type="http://schemas.openxmlformats.org/officeDocument/2006/relationships/notesSlide"/><Relationship Id="rId26" Target="notesSlides/notesSlide6.xml" Type="http://schemas.openxmlformats.org/officeDocument/2006/relationships/notesSlide"/><Relationship Id="rId27" Target="notesSlides/notesSlide7.xml" Type="http://schemas.openxmlformats.org/officeDocument/2006/relationships/notesSlide"/><Relationship Id="rId28" Target="notesSlides/notesSlide8.xml" Type="http://schemas.openxmlformats.org/officeDocument/2006/relationships/notesSlide"/><Relationship Id="rId29" Target="notesSlides/notesSlide9.xml" Type="http://schemas.openxmlformats.org/officeDocument/2006/relationships/notesSlide"/><Relationship Id="rId3" Target="viewProps.xml" Type="http://schemas.openxmlformats.org/officeDocument/2006/relationships/viewProps"/><Relationship Id="rId30" Target="notesSlides/notesSlide10.xml" Type="http://schemas.openxmlformats.org/officeDocument/2006/relationships/notesSlide"/><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3.png" Type="http://schemas.openxmlformats.org/officeDocument/2006/relationships/image"/><Relationship Id="rId4" Target="../media/image4.png" Type="http://schemas.openxmlformats.org/officeDocument/2006/relationships/image"/><Relationship Id="rId5" Target="../media/image5.png" Type="http://schemas.openxmlformats.org/officeDocument/2006/relationships/image"/><Relationship Id="rId6" Target="../media/image6.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7.png" Type="http://schemas.openxmlformats.org/officeDocument/2006/relationships/image"/><Relationship Id="rId4" Target="../media/image8.png" Type="http://schemas.openxmlformats.org/officeDocument/2006/relationships/image"/><Relationship Id="rId5" Target="../media/image6.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9.png" Type="http://schemas.openxmlformats.org/officeDocument/2006/relationships/image"/><Relationship Id="rId4" Target="../media/image10.png" Type="http://schemas.openxmlformats.org/officeDocument/2006/relationships/image"/><Relationship Id="rId5" Target="../media/image1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2.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8.png" Type="http://schemas.openxmlformats.org/officeDocument/2006/relationships/image"/><Relationship Id="rId4" Target="../media/image19.png" Type="http://schemas.openxmlformats.org/officeDocument/2006/relationships/image"/><Relationship Id="rId5" Target="../media/image20.png" Type="http://schemas.openxmlformats.org/officeDocument/2006/relationships/image"/><Relationship Id="rId6" Target="../media/image21.png" Type="http://schemas.openxmlformats.org/officeDocument/2006/relationships/image"/><Relationship Id="rId7" Target="../media/image22.png" Type="http://schemas.openxmlformats.org/officeDocument/2006/relationships/image"/><Relationship Id="rId8" Target="../media/image17.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23.png" Type="http://schemas.openxmlformats.org/officeDocument/2006/relationships/image"/><Relationship Id="rId4" Target="../media/image24.png" Type="http://schemas.openxmlformats.org/officeDocument/2006/relationships/image"/><Relationship Id="rId5" Target="../media/image6.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25.png" Type="http://schemas.openxmlformats.org/officeDocument/2006/relationships/image"/><Relationship Id="rId4" Target="../media/image26.png" Type="http://schemas.openxmlformats.org/officeDocument/2006/relationships/image"/><Relationship Id="rId5" Target="../media/image27.png" Type="http://schemas.openxmlformats.org/officeDocument/2006/relationships/image"/><Relationship Id="rId6" Target="../media/image28.png" Type="http://schemas.openxmlformats.org/officeDocument/2006/relationships/image"/><Relationship Id="rId7" Target="../media/image29.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6.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30.jpeg" Type="http://schemas.openxmlformats.org/officeDocument/2006/relationships/image"/><Relationship Id="rId4" Target="../media/image17.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FEFEF"/>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CFCFC"/>
            </a:solidFill>
          </p:spPr>
        </p:sp>
      </p:grpSp>
      <p:grpSp>
        <p:nvGrpSpPr>
          <p:cNvPr name="Group 6" id="6"/>
          <p:cNvGrpSpPr>
            <a:grpSpLocks noChangeAspect="true"/>
          </p:cNvGrpSpPr>
          <p:nvPr/>
        </p:nvGrpSpPr>
        <p:grpSpPr>
          <a:xfrm rot="0">
            <a:off x="0" y="0"/>
            <a:ext cx="6858000" cy="10287000"/>
            <a:chOff x="0" y="0"/>
            <a:chExt cx="9144000" cy="13716000"/>
          </a:xfrm>
        </p:grpSpPr>
        <p:sp>
          <p:nvSpPr>
            <p:cNvPr name="Freeform 7" id="7" descr="preencoded.png"/>
            <p:cNvSpPr/>
            <p:nvPr/>
          </p:nvSpPr>
          <p:spPr>
            <a:xfrm flipH="false" flipV="false" rot="0">
              <a:off x="0" y="0"/>
              <a:ext cx="9144000" cy="13716000"/>
            </a:xfrm>
            <a:custGeom>
              <a:avLst/>
              <a:gdLst/>
              <a:ahLst/>
              <a:cxnLst/>
              <a:rect r="r" b="b" t="t" l="l"/>
              <a:pathLst>
                <a:path h="13716000" w="9144000">
                  <a:moveTo>
                    <a:pt x="0" y="0"/>
                  </a:moveTo>
                  <a:lnTo>
                    <a:pt x="9144000" y="0"/>
                  </a:lnTo>
                  <a:lnTo>
                    <a:pt x="9144000" y="13716000"/>
                  </a:lnTo>
                  <a:lnTo>
                    <a:pt x="0" y="13716000"/>
                  </a:lnTo>
                  <a:lnTo>
                    <a:pt x="0" y="0"/>
                  </a:lnTo>
                  <a:close/>
                </a:path>
              </a:pathLst>
            </a:custGeom>
            <a:blipFill>
              <a:blip r:embed="rId3"/>
              <a:stretch>
                <a:fillRect l="0" t="0" r="0" b="0"/>
              </a:stretch>
            </a:blipFill>
          </p:spPr>
        </p:sp>
      </p:grpSp>
      <p:sp>
        <p:nvSpPr>
          <p:cNvPr name="Freeform 8" id="8"/>
          <p:cNvSpPr/>
          <p:nvPr/>
        </p:nvSpPr>
        <p:spPr>
          <a:xfrm flipH="false" flipV="false" rot="0">
            <a:off x="222572" y="254298"/>
            <a:ext cx="1612256" cy="450981"/>
          </a:xfrm>
          <a:custGeom>
            <a:avLst/>
            <a:gdLst/>
            <a:ahLst/>
            <a:cxnLst/>
            <a:rect r="r" b="b" t="t" l="l"/>
            <a:pathLst>
              <a:path h="450981" w="1612256">
                <a:moveTo>
                  <a:pt x="0" y="0"/>
                </a:moveTo>
                <a:lnTo>
                  <a:pt x="1612256" y="0"/>
                </a:lnTo>
                <a:lnTo>
                  <a:pt x="1612256" y="450981"/>
                </a:lnTo>
                <a:lnTo>
                  <a:pt x="0" y="450981"/>
                </a:lnTo>
                <a:lnTo>
                  <a:pt x="0" y="0"/>
                </a:lnTo>
                <a:close/>
              </a:path>
            </a:pathLst>
          </a:custGeom>
          <a:blipFill>
            <a:blip r:embed="rId4"/>
            <a:stretch>
              <a:fillRect l="0" t="0" r="0" b="0"/>
            </a:stretch>
          </a:blipFill>
        </p:spPr>
      </p:sp>
      <p:sp>
        <p:nvSpPr>
          <p:cNvPr name="TextBox 9" id="9"/>
          <p:cNvSpPr txBox="true"/>
          <p:nvPr/>
        </p:nvSpPr>
        <p:spPr>
          <a:xfrm rot="0">
            <a:off x="7850237" y="3284503"/>
            <a:ext cx="9445526" cy="1554163"/>
          </a:xfrm>
          <a:prstGeom prst="rect">
            <a:avLst/>
          </a:prstGeom>
        </p:spPr>
        <p:txBody>
          <a:bodyPr anchor="t" rtlCol="false" tIns="0" lIns="0" bIns="0" rIns="0">
            <a:spAutoFit/>
          </a:bodyPr>
          <a:lstStyle/>
          <a:p>
            <a:pPr algn="l">
              <a:lnSpc>
                <a:spcPts val="6062"/>
              </a:lnSpc>
            </a:pPr>
            <a:r>
              <a:rPr lang="en-US" sz="4875" b="true">
                <a:solidFill>
                  <a:srgbClr val="1D1D1B"/>
                </a:solidFill>
                <a:latin typeface="Poppins Bold"/>
                <a:ea typeface="Poppins Bold"/>
                <a:cs typeface="Poppins Bold"/>
                <a:sym typeface="Poppins Bold"/>
              </a:rPr>
              <a:t>Ultimate Propertyware Customization Checklist</a:t>
            </a:r>
          </a:p>
        </p:txBody>
      </p:sp>
      <p:sp>
        <p:nvSpPr>
          <p:cNvPr name="TextBox 10" id="10"/>
          <p:cNvSpPr txBox="true"/>
          <p:nvPr/>
        </p:nvSpPr>
        <p:spPr>
          <a:xfrm rot="0">
            <a:off x="7850237" y="5215533"/>
            <a:ext cx="9445526" cy="1556015"/>
          </a:xfrm>
          <a:prstGeom prst="rect">
            <a:avLst/>
          </a:prstGeom>
        </p:spPr>
        <p:txBody>
          <a:bodyPr anchor="t" rtlCol="false" tIns="0" lIns="0" bIns="0" rIns="0">
            <a:spAutoFit/>
          </a:bodyPr>
          <a:lstStyle/>
          <a:p>
            <a:pPr algn="l">
              <a:lnSpc>
                <a:spcPts val="3125"/>
              </a:lnSpc>
            </a:pPr>
            <a:r>
              <a:rPr lang="en-US" sz="1937">
                <a:solidFill>
                  <a:srgbClr val="61615C"/>
                </a:solidFill>
                <a:latin typeface="Poppins"/>
                <a:ea typeface="Poppins"/>
                <a:cs typeface="Poppins"/>
                <a:sym typeface="Poppins"/>
              </a:rPr>
              <a:t>Unlock the full potential of Propertyware by tailoring the platform to your unique property management needs. Proper customization enhances efficiency, accuracy, and owner satisfaction. This guide provides a step-by-step approach to optimizing your Propertyware experience.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FEFEF"/>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CFCFC"/>
            </a:solidFill>
          </p:spPr>
        </p:sp>
      </p:grpSp>
      <p:grpSp>
        <p:nvGrpSpPr>
          <p:cNvPr name="Group 6" id="6"/>
          <p:cNvGrpSpPr>
            <a:grpSpLocks noChangeAspect="true"/>
          </p:cNvGrpSpPr>
          <p:nvPr/>
        </p:nvGrpSpPr>
        <p:grpSpPr>
          <a:xfrm rot="0">
            <a:off x="992238" y="6241256"/>
            <a:ext cx="5434459" cy="992237"/>
            <a:chOff x="0" y="0"/>
            <a:chExt cx="7245945" cy="1322983"/>
          </a:xfrm>
        </p:grpSpPr>
        <p:sp>
          <p:nvSpPr>
            <p:cNvPr name="Freeform 7" id="7" descr="preencoded.png"/>
            <p:cNvSpPr/>
            <p:nvPr/>
          </p:nvSpPr>
          <p:spPr>
            <a:xfrm flipH="false" flipV="false" rot="0">
              <a:off x="0" y="0"/>
              <a:ext cx="7245985" cy="1322959"/>
            </a:xfrm>
            <a:custGeom>
              <a:avLst/>
              <a:gdLst/>
              <a:ahLst/>
              <a:cxnLst/>
              <a:rect r="r" b="b" t="t" l="l"/>
              <a:pathLst>
                <a:path h="1322959" w="7245985">
                  <a:moveTo>
                    <a:pt x="0" y="0"/>
                  </a:moveTo>
                  <a:lnTo>
                    <a:pt x="7245985" y="0"/>
                  </a:lnTo>
                  <a:lnTo>
                    <a:pt x="7245985" y="1322959"/>
                  </a:lnTo>
                  <a:lnTo>
                    <a:pt x="0" y="1322959"/>
                  </a:lnTo>
                  <a:lnTo>
                    <a:pt x="0" y="0"/>
                  </a:lnTo>
                  <a:close/>
                </a:path>
              </a:pathLst>
            </a:custGeom>
            <a:blipFill>
              <a:blip r:embed="rId3"/>
              <a:stretch>
                <a:fillRect l="-122" t="0" r="-121" b="-1"/>
              </a:stretch>
            </a:blipFill>
          </p:spPr>
        </p:sp>
      </p:grpSp>
      <p:grpSp>
        <p:nvGrpSpPr>
          <p:cNvPr name="Group 8" id="8"/>
          <p:cNvGrpSpPr>
            <a:grpSpLocks noChangeAspect="true"/>
          </p:cNvGrpSpPr>
          <p:nvPr/>
        </p:nvGrpSpPr>
        <p:grpSpPr>
          <a:xfrm rot="0">
            <a:off x="6426696" y="6241256"/>
            <a:ext cx="5434459" cy="992237"/>
            <a:chOff x="0" y="0"/>
            <a:chExt cx="7245945" cy="1322983"/>
          </a:xfrm>
        </p:grpSpPr>
        <p:sp>
          <p:nvSpPr>
            <p:cNvPr name="Freeform 9" id="9" descr="preencoded.png"/>
            <p:cNvSpPr/>
            <p:nvPr/>
          </p:nvSpPr>
          <p:spPr>
            <a:xfrm flipH="false" flipV="false" rot="0">
              <a:off x="0" y="0"/>
              <a:ext cx="7245985" cy="1322959"/>
            </a:xfrm>
            <a:custGeom>
              <a:avLst/>
              <a:gdLst/>
              <a:ahLst/>
              <a:cxnLst/>
              <a:rect r="r" b="b" t="t" l="l"/>
              <a:pathLst>
                <a:path h="1322959" w="7245985">
                  <a:moveTo>
                    <a:pt x="0" y="0"/>
                  </a:moveTo>
                  <a:lnTo>
                    <a:pt x="7245985" y="0"/>
                  </a:lnTo>
                  <a:lnTo>
                    <a:pt x="7245985" y="1322959"/>
                  </a:lnTo>
                  <a:lnTo>
                    <a:pt x="0" y="1322959"/>
                  </a:lnTo>
                  <a:lnTo>
                    <a:pt x="0" y="0"/>
                  </a:lnTo>
                  <a:close/>
                </a:path>
              </a:pathLst>
            </a:custGeom>
            <a:blipFill>
              <a:blip r:embed="rId4"/>
              <a:stretch>
                <a:fillRect l="-122" t="0" r="-121" b="-1"/>
              </a:stretch>
            </a:blipFill>
          </p:spPr>
        </p:sp>
      </p:grpSp>
      <p:grpSp>
        <p:nvGrpSpPr>
          <p:cNvPr name="Group 10" id="10"/>
          <p:cNvGrpSpPr>
            <a:grpSpLocks noChangeAspect="true"/>
          </p:cNvGrpSpPr>
          <p:nvPr/>
        </p:nvGrpSpPr>
        <p:grpSpPr>
          <a:xfrm rot="0">
            <a:off x="11861155" y="6241256"/>
            <a:ext cx="5434459" cy="992237"/>
            <a:chOff x="0" y="0"/>
            <a:chExt cx="7245945" cy="1322983"/>
          </a:xfrm>
        </p:grpSpPr>
        <p:sp>
          <p:nvSpPr>
            <p:cNvPr name="Freeform 11" id="11" descr="preencoded.png"/>
            <p:cNvSpPr/>
            <p:nvPr/>
          </p:nvSpPr>
          <p:spPr>
            <a:xfrm flipH="false" flipV="false" rot="0">
              <a:off x="0" y="0"/>
              <a:ext cx="7245985" cy="1322959"/>
            </a:xfrm>
            <a:custGeom>
              <a:avLst/>
              <a:gdLst/>
              <a:ahLst/>
              <a:cxnLst/>
              <a:rect r="r" b="b" t="t" l="l"/>
              <a:pathLst>
                <a:path h="1322959" w="7245985">
                  <a:moveTo>
                    <a:pt x="0" y="0"/>
                  </a:moveTo>
                  <a:lnTo>
                    <a:pt x="7245985" y="0"/>
                  </a:lnTo>
                  <a:lnTo>
                    <a:pt x="7245985" y="1322959"/>
                  </a:lnTo>
                  <a:lnTo>
                    <a:pt x="0" y="1322959"/>
                  </a:lnTo>
                  <a:lnTo>
                    <a:pt x="0" y="0"/>
                  </a:lnTo>
                  <a:close/>
                </a:path>
              </a:pathLst>
            </a:custGeom>
            <a:blipFill>
              <a:blip r:embed="rId5"/>
              <a:stretch>
                <a:fillRect l="-122" t="0" r="-121" b="-1"/>
              </a:stretch>
            </a:blipFill>
          </p:spPr>
        </p:sp>
      </p:grpSp>
      <p:sp>
        <p:nvSpPr>
          <p:cNvPr name="Freeform 12" id="12"/>
          <p:cNvSpPr/>
          <p:nvPr/>
        </p:nvSpPr>
        <p:spPr>
          <a:xfrm flipH="false" flipV="false" rot="0">
            <a:off x="1028700" y="154092"/>
            <a:ext cx="1324664" cy="1324664"/>
          </a:xfrm>
          <a:custGeom>
            <a:avLst/>
            <a:gdLst/>
            <a:ahLst/>
            <a:cxnLst/>
            <a:rect r="r" b="b" t="t" l="l"/>
            <a:pathLst>
              <a:path h="1324664" w="1324664">
                <a:moveTo>
                  <a:pt x="0" y="0"/>
                </a:moveTo>
                <a:lnTo>
                  <a:pt x="1324664" y="0"/>
                </a:lnTo>
                <a:lnTo>
                  <a:pt x="1324664" y="1324664"/>
                </a:lnTo>
                <a:lnTo>
                  <a:pt x="0" y="1324664"/>
                </a:lnTo>
                <a:lnTo>
                  <a:pt x="0" y="0"/>
                </a:lnTo>
                <a:close/>
              </a:path>
            </a:pathLst>
          </a:custGeom>
          <a:blipFill>
            <a:blip r:embed="rId6"/>
            <a:stretch>
              <a:fillRect l="0" t="0" r="0" b="0"/>
            </a:stretch>
          </a:blipFill>
        </p:spPr>
      </p:sp>
      <p:sp>
        <p:nvSpPr>
          <p:cNvPr name="TextBox 13" id="13"/>
          <p:cNvSpPr txBox="true"/>
          <p:nvPr/>
        </p:nvSpPr>
        <p:spPr>
          <a:xfrm rot="0">
            <a:off x="7593360" y="1595586"/>
            <a:ext cx="3101131" cy="390459"/>
          </a:xfrm>
          <a:prstGeom prst="rect">
            <a:avLst/>
          </a:prstGeom>
        </p:spPr>
        <p:txBody>
          <a:bodyPr anchor="t" rtlCol="false" tIns="0" lIns="0" bIns="0" rIns="0">
            <a:spAutoFit/>
          </a:bodyPr>
          <a:lstStyle/>
          <a:p>
            <a:pPr algn="ctr">
              <a:lnSpc>
                <a:spcPts val="2999"/>
              </a:lnSpc>
            </a:pPr>
            <a:r>
              <a:rPr lang="en-US" sz="2437" b="true">
                <a:solidFill>
                  <a:srgbClr val="1D1D1B"/>
                </a:solidFill>
                <a:latin typeface="Poppins Bold"/>
                <a:ea typeface="Poppins Bold"/>
                <a:cs typeface="Poppins Bold"/>
                <a:sym typeface="Poppins Bold"/>
              </a:rPr>
              <a:t>Introduction</a:t>
            </a:r>
          </a:p>
        </p:txBody>
      </p:sp>
      <p:sp>
        <p:nvSpPr>
          <p:cNvPr name="TextBox 14" id="14"/>
          <p:cNvSpPr txBox="true"/>
          <p:nvPr/>
        </p:nvSpPr>
        <p:spPr>
          <a:xfrm rot="0">
            <a:off x="992237" y="2164556"/>
            <a:ext cx="16303526" cy="2165482"/>
          </a:xfrm>
          <a:prstGeom prst="rect">
            <a:avLst/>
          </a:prstGeom>
        </p:spPr>
        <p:txBody>
          <a:bodyPr anchor="t" rtlCol="false" tIns="0" lIns="0" bIns="0" rIns="0">
            <a:spAutoFit/>
          </a:bodyPr>
          <a:lstStyle/>
          <a:p>
            <a:pPr algn="ctr">
              <a:lnSpc>
                <a:spcPts val="8375"/>
              </a:lnSpc>
            </a:pPr>
            <a:r>
              <a:rPr lang="en-US" sz="6687" b="true">
                <a:solidFill>
                  <a:srgbClr val="1D1D1B"/>
                </a:solidFill>
                <a:latin typeface="Poppins Bold"/>
                <a:ea typeface="Poppins Bold"/>
                <a:cs typeface="Poppins Bold"/>
                <a:sym typeface="Poppins Bold"/>
              </a:rPr>
              <a:t>Tailoring Propertyware for Peak Performance</a:t>
            </a:r>
          </a:p>
        </p:txBody>
      </p:sp>
      <p:sp>
        <p:nvSpPr>
          <p:cNvPr name="TextBox 15" id="15"/>
          <p:cNvSpPr txBox="true"/>
          <p:nvPr/>
        </p:nvSpPr>
        <p:spPr>
          <a:xfrm rot="0">
            <a:off x="992237" y="4676180"/>
            <a:ext cx="16303526" cy="1165423"/>
          </a:xfrm>
          <a:prstGeom prst="rect">
            <a:avLst/>
          </a:prstGeom>
        </p:spPr>
        <p:txBody>
          <a:bodyPr anchor="t" rtlCol="false" tIns="0" lIns="0" bIns="0" rIns="0">
            <a:spAutoFit/>
          </a:bodyPr>
          <a:lstStyle/>
          <a:p>
            <a:pPr algn="l">
              <a:lnSpc>
                <a:spcPts val="3125"/>
              </a:lnSpc>
            </a:pPr>
            <a:r>
              <a:rPr lang="en-US" sz="1937">
                <a:solidFill>
                  <a:srgbClr val="61615C"/>
                </a:solidFill>
                <a:latin typeface="Poppins"/>
                <a:ea typeface="Poppins"/>
                <a:cs typeface="Poppins"/>
                <a:sym typeface="Poppins"/>
              </a:rPr>
              <a:t>This checklist guides property managers and operations teams through the process of customizing Propertyware dashboards, fields, and workflows. By aligning the software with your specific operational needs, you can streamline processes, improve data accuracy, and ultimately enhance the satisfaction of both your residents and property owners.</a:t>
            </a:r>
          </a:p>
        </p:txBody>
      </p:sp>
      <p:sp>
        <p:nvSpPr>
          <p:cNvPr name="TextBox 16" id="16"/>
          <p:cNvSpPr txBox="true"/>
          <p:nvPr/>
        </p:nvSpPr>
        <p:spPr>
          <a:xfrm rot="0">
            <a:off x="1240185" y="7452866"/>
            <a:ext cx="4938564" cy="390459"/>
          </a:xfrm>
          <a:prstGeom prst="rect">
            <a:avLst/>
          </a:prstGeom>
        </p:spPr>
        <p:txBody>
          <a:bodyPr anchor="t" rtlCol="false" tIns="0" lIns="0" bIns="0" rIns="0">
            <a:spAutoFit/>
          </a:bodyPr>
          <a:lstStyle/>
          <a:p>
            <a:pPr algn="l">
              <a:lnSpc>
                <a:spcPts val="2999"/>
              </a:lnSpc>
            </a:pPr>
            <a:r>
              <a:rPr lang="en-US" sz="2437" b="true">
                <a:solidFill>
                  <a:srgbClr val="61615C"/>
                </a:solidFill>
                <a:latin typeface="Poppins Bold"/>
                <a:ea typeface="Poppins Bold"/>
                <a:cs typeface="Poppins Bold"/>
                <a:sym typeface="Poppins Bold"/>
              </a:rPr>
              <a:t>Custom Dashboards</a:t>
            </a:r>
          </a:p>
        </p:txBody>
      </p:sp>
      <p:sp>
        <p:nvSpPr>
          <p:cNvPr name="TextBox 17" id="17"/>
          <p:cNvSpPr txBox="true"/>
          <p:nvPr/>
        </p:nvSpPr>
        <p:spPr>
          <a:xfrm rot="0">
            <a:off x="1240185" y="7922716"/>
            <a:ext cx="4938564" cy="384241"/>
          </a:xfrm>
          <a:prstGeom prst="rect">
            <a:avLst/>
          </a:prstGeom>
        </p:spPr>
        <p:txBody>
          <a:bodyPr anchor="t" rtlCol="false" tIns="0" lIns="0" bIns="0" rIns="0">
            <a:spAutoFit/>
          </a:bodyPr>
          <a:lstStyle/>
          <a:p>
            <a:pPr algn="l">
              <a:lnSpc>
                <a:spcPts val="3125"/>
              </a:lnSpc>
            </a:pPr>
            <a:r>
              <a:rPr lang="en-US" sz="1937">
                <a:solidFill>
                  <a:srgbClr val="61615C"/>
                </a:solidFill>
                <a:latin typeface="Poppins"/>
                <a:ea typeface="Poppins"/>
                <a:cs typeface="Poppins"/>
                <a:sym typeface="Poppins"/>
              </a:rPr>
              <a:t>Gain real-time insights.</a:t>
            </a:r>
          </a:p>
        </p:txBody>
      </p:sp>
      <p:sp>
        <p:nvSpPr>
          <p:cNvPr name="TextBox 18" id="18"/>
          <p:cNvSpPr txBox="true"/>
          <p:nvPr/>
        </p:nvSpPr>
        <p:spPr>
          <a:xfrm rot="0">
            <a:off x="6674644" y="7452866"/>
            <a:ext cx="3101131" cy="390459"/>
          </a:xfrm>
          <a:prstGeom prst="rect">
            <a:avLst/>
          </a:prstGeom>
        </p:spPr>
        <p:txBody>
          <a:bodyPr anchor="t" rtlCol="false" tIns="0" lIns="0" bIns="0" rIns="0">
            <a:spAutoFit/>
          </a:bodyPr>
          <a:lstStyle/>
          <a:p>
            <a:pPr algn="l">
              <a:lnSpc>
                <a:spcPts val="2999"/>
              </a:lnSpc>
            </a:pPr>
            <a:r>
              <a:rPr lang="en-US" sz="2437" b="true">
                <a:solidFill>
                  <a:srgbClr val="61615C"/>
                </a:solidFill>
                <a:latin typeface="Poppins Bold"/>
                <a:ea typeface="Poppins Bold"/>
                <a:cs typeface="Poppins Bold"/>
                <a:sym typeface="Poppins Bold"/>
              </a:rPr>
              <a:t>Tailored Fields</a:t>
            </a:r>
          </a:p>
        </p:txBody>
      </p:sp>
      <p:sp>
        <p:nvSpPr>
          <p:cNvPr name="TextBox 19" id="19"/>
          <p:cNvSpPr txBox="true"/>
          <p:nvPr/>
        </p:nvSpPr>
        <p:spPr>
          <a:xfrm rot="0">
            <a:off x="6674644" y="7922716"/>
            <a:ext cx="4938564" cy="384241"/>
          </a:xfrm>
          <a:prstGeom prst="rect">
            <a:avLst/>
          </a:prstGeom>
        </p:spPr>
        <p:txBody>
          <a:bodyPr anchor="t" rtlCol="false" tIns="0" lIns="0" bIns="0" rIns="0">
            <a:spAutoFit/>
          </a:bodyPr>
          <a:lstStyle/>
          <a:p>
            <a:pPr algn="l">
              <a:lnSpc>
                <a:spcPts val="3125"/>
              </a:lnSpc>
            </a:pPr>
            <a:r>
              <a:rPr lang="en-US" sz="1937">
                <a:solidFill>
                  <a:srgbClr val="61615C"/>
                </a:solidFill>
                <a:latin typeface="Poppins"/>
                <a:ea typeface="Poppins"/>
                <a:cs typeface="Poppins"/>
                <a:sym typeface="Poppins"/>
              </a:rPr>
              <a:t>Capture precise data.</a:t>
            </a:r>
          </a:p>
        </p:txBody>
      </p:sp>
      <p:sp>
        <p:nvSpPr>
          <p:cNvPr name="TextBox 20" id="20"/>
          <p:cNvSpPr txBox="true"/>
          <p:nvPr/>
        </p:nvSpPr>
        <p:spPr>
          <a:xfrm rot="0">
            <a:off x="12109102" y="7452866"/>
            <a:ext cx="4297027" cy="390459"/>
          </a:xfrm>
          <a:prstGeom prst="rect">
            <a:avLst/>
          </a:prstGeom>
        </p:spPr>
        <p:txBody>
          <a:bodyPr anchor="t" rtlCol="false" tIns="0" lIns="0" bIns="0" rIns="0">
            <a:spAutoFit/>
          </a:bodyPr>
          <a:lstStyle/>
          <a:p>
            <a:pPr algn="l">
              <a:lnSpc>
                <a:spcPts val="2999"/>
              </a:lnSpc>
            </a:pPr>
            <a:r>
              <a:rPr lang="en-US" sz="2437" b="true">
                <a:solidFill>
                  <a:srgbClr val="61615C"/>
                </a:solidFill>
                <a:latin typeface="Poppins Bold"/>
                <a:ea typeface="Poppins Bold"/>
                <a:cs typeface="Poppins Bold"/>
                <a:sym typeface="Poppins Bold"/>
              </a:rPr>
              <a:t>Automated Workflows</a:t>
            </a:r>
          </a:p>
        </p:txBody>
      </p:sp>
      <p:sp>
        <p:nvSpPr>
          <p:cNvPr name="TextBox 21" id="21"/>
          <p:cNvSpPr txBox="true"/>
          <p:nvPr/>
        </p:nvSpPr>
        <p:spPr>
          <a:xfrm rot="0">
            <a:off x="12109102" y="7922716"/>
            <a:ext cx="4938564" cy="384241"/>
          </a:xfrm>
          <a:prstGeom prst="rect">
            <a:avLst/>
          </a:prstGeom>
        </p:spPr>
        <p:txBody>
          <a:bodyPr anchor="t" rtlCol="false" tIns="0" lIns="0" bIns="0" rIns="0">
            <a:spAutoFit/>
          </a:bodyPr>
          <a:lstStyle/>
          <a:p>
            <a:pPr algn="l">
              <a:lnSpc>
                <a:spcPts val="3125"/>
              </a:lnSpc>
            </a:pPr>
            <a:r>
              <a:rPr lang="en-US" sz="1937">
                <a:solidFill>
                  <a:srgbClr val="61615C"/>
                </a:solidFill>
                <a:latin typeface="Poppins"/>
                <a:ea typeface="Poppins"/>
                <a:cs typeface="Poppins"/>
                <a:sym typeface="Poppins"/>
              </a:rPr>
              <a:t>Boost operational efficiency.</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475367" y="-839588"/>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FEFEF"/>
            </a:solidFill>
          </p:spPr>
        </p:sp>
      </p:grpSp>
      <p:grpSp>
        <p:nvGrpSpPr>
          <p:cNvPr name="Group 4" id="4"/>
          <p:cNvGrpSpPr/>
          <p:nvPr/>
        </p:nvGrpSpPr>
        <p:grpSpPr>
          <a:xfrm rot="0">
            <a:off x="-275184" y="156055"/>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CFCFC"/>
            </a:solidFill>
          </p:spPr>
        </p:sp>
      </p:grpSp>
      <p:sp>
        <p:nvSpPr>
          <p:cNvPr name="TextBox 6" id="6"/>
          <p:cNvSpPr txBox="true"/>
          <p:nvPr/>
        </p:nvSpPr>
        <p:spPr>
          <a:xfrm rot="0">
            <a:off x="496044" y="1573955"/>
            <a:ext cx="4248373" cy="308777"/>
          </a:xfrm>
          <a:prstGeom prst="rect">
            <a:avLst/>
          </a:prstGeom>
        </p:spPr>
        <p:txBody>
          <a:bodyPr anchor="t" rtlCol="false" tIns="0" lIns="0" bIns="0" rIns="0">
            <a:spAutoFit/>
          </a:bodyPr>
          <a:lstStyle/>
          <a:p>
            <a:pPr algn="l">
              <a:lnSpc>
                <a:spcPts val="2384"/>
              </a:lnSpc>
            </a:pPr>
            <a:r>
              <a:rPr lang="en-US" sz="1887" b="true">
                <a:solidFill>
                  <a:srgbClr val="1D1D1B"/>
                </a:solidFill>
                <a:latin typeface="Poppins Bold"/>
                <a:ea typeface="Poppins Bold"/>
                <a:cs typeface="Poppins Bold"/>
                <a:sym typeface="Poppins Bold"/>
              </a:rPr>
              <a:t>Phase 1: Foundation &amp; Planning</a:t>
            </a:r>
          </a:p>
        </p:txBody>
      </p:sp>
      <p:sp>
        <p:nvSpPr>
          <p:cNvPr name="TextBox 7" id="7"/>
          <p:cNvSpPr txBox="true"/>
          <p:nvPr/>
        </p:nvSpPr>
        <p:spPr>
          <a:xfrm rot="0">
            <a:off x="496044" y="1970704"/>
            <a:ext cx="7597858" cy="558134"/>
          </a:xfrm>
          <a:prstGeom prst="rect">
            <a:avLst/>
          </a:prstGeom>
        </p:spPr>
        <p:txBody>
          <a:bodyPr anchor="t" rtlCol="false" tIns="0" lIns="0" bIns="0" rIns="0">
            <a:spAutoFit/>
          </a:bodyPr>
          <a:lstStyle/>
          <a:p>
            <a:pPr algn="l">
              <a:lnSpc>
                <a:spcPts val="4230"/>
              </a:lnSpc>
            </a:pPr>
            <a:r>
              <a:rPr lang="en-US" sz="3437" b="true">
                <a:solidFill>
                  <a:srgbClr val="1D1D1B"/>
                </a:solidFill>
                <a:latin typeface="Poppins Bold"/>
                <a:ea typeface="Poppins Bold"/>
                <a:cs typeface="Poppins Bold"/>
                <a:sym typeface="Poppins Bold"/>
              </a:rPr>
              <a:t>Assess Objectives and Map Data</a:t>
            </a:r>
          </a:p>
        </p:txBody>
      </p:sp>
      <p:sp>
        <p:nvSpPr>
          <p:cNvPr name="TextBox 8" id="8"/>
          <p:cNvSpPr txBox="true"/>
          <p:nvPr/>
        </p:nvSpPr>
        <p:spPr>
          <a:xfrm rot="0">
            <a:off x="496044" y="2663618"/>
            <a:ext cx="8496746" cy="1017575"/>
          </a:xfrm>
          <a:prstGeom prst="rect">
            <a:avLst/>
          </a:prstGeom>
        </p:spPr>
        <p:txBody>
          <a:bodyPr anchor="t" rtlCol="false" tIns="0" lIns="0" bIns="0" rIns="0">
            <a:spAutoFit/>
          </a:bodyPr>
          <a:lstStyle/>
          <a:p>
            <a:pPr algn="l">
              <a:lnSpc>
                <a:spcPts val="2729"/>
              </a:lnSpc>
            </a:pPr>
            <a:r>
              <a:rPr lang="en-US" sz="1637">
                <a:solidFill>
                  <a:srgbClr val="61615C"/>
                </a:solidFill>
                <a:latin typeface="Poppins"/>
                <a:ea typeface="Poppins"/>
                <a:cs typeface="Poppins"/>
                <a:sym typeface="Poppins"/>
              </a:rPr>
              <a:t>Before diving into the platform, it's crucial to understand your current state and future goals. This phase focuses on internal assessment and meticulous data mapping.</a:t>
            </a:r>
          </a:p>
        </p:txBody>
      </p:sp>
      <p:grpSp>
        <p:nvGrpSpPr>
          <p:cNvPr name="Group 9" id="9"/>
          <p:cNvGrpSpPr/>
          <p:nvPr/>
        </p:nvGrpSpPr>
        <p:grpSpPr>
          <a:xfrm rot="0">
            <a:off x="496044" y="3990538"/>
            <a:ext cx="8496746" cy="1247031"/>
            <a:chOff x="0" y="0"/>
            <a:chExt cx="11328995" cy="1662708"/>
          </a:xfrm>
        </p:grpSpPr>
        <p:sp>
          <p:nvSpPr>
            <p:cNvPr name="Freeform 10" id="10"/>
            <p:cNvSpPr/>
            <p:nvPr/>
          </p:nvSpPr>
          <p:spPr>
            <a:xfrm flipH="false" flipV="false" rot="0">
              <a:off x="0" y="0"/>
              <a:ext cx="11328908" cy="1662684"/>
            </a:xfrm>
            <a:custGeom>
              <a:avLst/>
              <a:gdLst/>
              <a:ahLst/>
              <a:cxnLst/>
              <a:rect r="r" b="b" t="t" l="l"/>
              <a:pathLst>
                <a:path h="1662684" w="11328908">
                  <a:moveTo>
                    <a:pt x="0" y="24765"/>
                  </a:moveTo>
                  <a:cubicBezTo>
                    <a:pt x="0" y="11049"/>
                    <a:pt x="11049" y="0"/>
                    <a:pt x="24765" y="0"/>
                  </a:cubicBezTo>
                  <a:lnTo>
                    <a:pt x="11304143" y="0"/>
                  </a:lnTo>
                  <a:cubicBezTo>
                    <a:pt x="11317860" y="0"/>
                    <a:pt x="11328908" y="11049"/>
                    <a:pt x="11328908" y="24765"/>
                  </a:cubicBezTo>
                  <a:lnTo>
                    <a:pt x="11328908" y="1637919"/>
                  </a:lnTo>
                  <a:cubicBezTo>
                    <a:pt x="11328908" y="1651635"/>
                    <a:pt x="11317860" y="1662684"/>
                    <a:pt x="11304143" y="1662684"/>
                  </a:cubicBezTo>
                  <a:lnTo>
                    <a:pt x="24765" y="1662684"/>
                  </a:lnTo>
                  <a:cubicBezTo>
                    <a:pt x="11049" y="1662684"/>
                    <a:pt x="0" y="1651635"/>
                    <a:pt x="0" y="1637919"/>
                  </a:cubicBezTo>
                  <a:close/>
                </a:path>
              </a:pathLst>
            </a:custGeom>
            <a:solidFill>
              <a:srgbClr val="F0EAEA"/>
            </a:solidFill>
          </p:spPr>
        </p:sp>
      </p:grpSp>
      <p:sp>
        <p:nvSpPr>
          <p:cNvPr name="TextBox 11" id="11"/>
          <p:cNvSpPr txBox="true"/>
          <p:nvPr/>
        </p:nvSpPr>
        <p:spPr>
          <a:xfrm rot="0">
            <a:off x="620017" y="4095462"/>
            <a:ext cx="3973735" cy="245244"/>
          </a:xfrm>
          <a:prstGeom prst="rect">
            <a:avLst/>
          </a:prstGeom>
        </p:spPr>
        <p:txBody>
          <a:bodyPr anchor="t" rtlCol="false" tIns="0" lIns="0" bIns="0" rIns="0">
            <a:spAutoFit/>
          </a:bodyPr>
          <a:lstStyle/>
          <a:p>
            <a:pPr algn="l">
              <a:lnSpc>
                <a:spcPts val="1878"/>
              </a:lnSpc>
            </a:pPr>
            <a:r>
              <a:rPr lang="en-US" sz="1487" b="true">
                <a:solidFill>
                  <a:srgbClr val="61615C"/>
                </a:solidFill>
                <a:latin typeface="Poppins Bold"/>
                <a:ea typeface="Poppins Bold"/>
                <a:cs typeface="Poppins Bold"/>
                <a:sym typeface="Poppins Bold"/>
              </a:rPr>
              <a:t>Identify Key Workflows</a:t>
            </a:r>
          </a:p>
        </p:txBody>
      </p:sp>
      <p:sp>
        <p:nvSpPr>
          <p:cNvPr name="TextBox 12" id="12"/>
          <p:cNvSpPr txBox="true"/>
          <p:nvPr/>
        </p:nvSpPr>
        <p:spPr>
          <a:xfrm rot="0">
            <a:off x="620018" y="4365584"/>
            <a:ext cx="8248799" cy="250475"/>
          </a:xfrm>
          <a:prstGeom prst="rect">
            <a:avLst/>
          </a:prstGeom>
        </p:spPr>
        <p:txBody>
          <a:bodyPr anchor="t" rtlCol="false" tIns="0" lIns="0" bIns="0" rIns="0">
            <a:spAutoFit/>
          </a:bodyPr>
          <a:lstStyle/>
          <a:p>
            <a:pPr algn="l" marL="186629" indent="-93315" lvl="1">
              <a:lnSpc>
                <a:spcPts val="2062"/>
              </a:lnSpc>
              <a:buFont typeface="Arial"/>
              <a:buChar char="•"/>
            </a:pPr>
            <a:r>
              <a:rPr lang="en-US" sz="1237">
                <a:solidFill>
                  <a:srgbClr val="61615C"/>
                </a:solidFill>
                <a:latin typeface="Poppins"/>
                <a:ea typeface="Poppins"/>
                <a:cs typeface="Poppins"/>
                <a:sym typeface="Poppins"/>
              </a:rPr>
              <a:t>Leasing &amp; Tenant Onboarding</a:t>
            </a:r>
          </a:p>
        </p:txBody>
      </p:sp>
      <p:sp>
        <p:nvSpPr>
          <p:cNvPr name="TextBox 13" id="13"/>
          <p:cNvSpPr txBox="true"/>
          <p:nvPr/>
        </p:nvSpPr>
        <p:spPr>
          <a:xfrm rot="0">
            <a:off x="620018" y="4607133"/>
            <a:ext cx="8248799" cy="250475"/>
          </a:xfrm>
          <a:prstGeom prst="rect">
            <a:avLst/>
          </a:prstGeom>
        </p:spPr>
        <p:txBody>
          <a:bodyPr anchor="t" rtlCol="false" tIns="0" lIns="0" bIns="0" rIns="0">
            <a:spAutoFit/>
          </a:bodyPr>
          <a:lstStyle/>
          <a:p>
            <a:pPr algn="l" marL="186629" indent="-93315" lvl="1">
              <a:lnSpc>
                <a:spcPts val="2062"/>
              </a:lnSpc>
              <a:buFont typeface="Arial"/>
              <a:buChar char="•"/>
            </a:pPr>
            <a:r>
              <a:rPr lang="en-US" sz="1237">
                <a:solidFill>
                  <a:srgbClr val="61615C"/>
                </a:solidFill>
                <a:latin typeface="Poppins"/>
                <a:ea typeface="Poppins"/>
                <a:cs typeface="Poppins"/>
                <a:sym typeface="Poppins"/>
              </a:rPr>
              <a:t>Maintenance &amp; Repairs</a:t>
            </a:r>
          </a:p>
        </p:txBody>
      </p:sp>
      <p:sp>
        <p:nvSpPr>
          <p:cNvPr name="TextBox 14" id="14"/>
          <p:cNvSpPr txBox="true"/>
          <p:nvPr/>
        </p:nvSpPr>
        <p:spPr>
          <a:xfrm rot="0">
            <a:off x="620018" y="4848680"/>
            <a:ext cx="8248799" cy="250475"/>
          </a:xfrm>
          <a:prstGeom prst="rect">
            <a:avLst/>
          </a:prstGeom>
        </p:spPr>
        <p:txBody>
          <a:bodyPr anchor="t" rtlCol="false" tIns="0" lIns="0" bIns="0" rIns="0">
            <a:spAutoFit/>
          </a:bodyPr>
          <a:lstStyle/>
          <a:p>
            <a:pPr algn="l" marL="186629" indent="-93315" lvl="1">
              <a:lnSpc>
                <a:spcPts val="2062"/>
              </a:lnSpc>
              <a:buFont typeface="Arial"/>
              <a:buChar char="•"/>
            </a:pPr>
            <a:r>
              <a:rPr lang="en-US" sz="1237">
                <a:solidFill>
                  <a:srgbClr val="61615C"/>
                </a:solidFill>
                <a:latin typeface="Poppins"/>
                <a:ea typeface="Poppins"/>
                <a:cs typeface="Poppins"/>
                <a:sym typeface="Poppins"/>
              </a:rPr>
              <a:t>Owner Reporting &amp; Accounting</a:t>
            </a:r>
          </a:p>
        </p:txBody>
      </p:sp>
      <p:grpSp>
        <p:nvGrpSpPr>
          <p:cNvPr name="Group 15" id="15"/>
          <p:cNvGrpSpPr/>
          <p:nvPr/>
        </p:nvGrpSpPr>
        <p:grpSpPr>
          <a:xfrm rot="0">
            <a:off x="496044" y="5361542"/>
            <a:ext cx="8496746" cy="1247031"/>
            <a:chOff x="0" y="0"/>
            <a:chExt cx="11328995" cy="1662708"/>
          </a:xfrm>
        </p:grpSpPr>
        <p:sp>
          <p:nvSpPr>
            <p:cNvPr name="Freeform 16" id="16"/>
            <p:cNvSpPr/>
            <p:nvPr/>
          </p:nvSpPr>
          <p:spPr>
            <a:xfrm flipH="false" flipV="false" rot="0">
              <a:off x="0" y="0"/>
              <a:ext cx="11328908" cy="1662684"/>
            </a:xfrm>
            <a:custGeom>
              <a:avLst/>
              <a:gdLst/>
              <a:ahLst/>
              <a:cxnLst/>
              <a:rect r="r" b="b" t="t" l="l"/>
              <a:pathLst>
                <a:path h="1662684" w="11328908">
                  <a:moveTo>
                    <a:pt x="0" y="24765"/>
                  </a:moveTo>
                  <a:cubicBezTo>
                    <a:pt x="0" y="11049"/>
                    <a:pt x="11049" y="0"/>
                    <a:pt x="24765" y="0"/>
                  </a:cubicBezTo>
                  <a:lnTo>
                    <a:pt x="11304143" y="0"/>
                  </a:lnTo>
                  <a:cubicBezTo>
                    <a:pt x="11317860" y="0"/>
                    <a:pt x="11328908" y="11049"/>
                    <a:pt x="11328908" y="24765"/>
                  </a:cubicBezTo>
                  <a:lnTo>
                    <a:pt x="11328908" y="1637919"/>
                  </a:lnTo>
                  <a:cubicBezTo>
                    <a:pt x="11328908" y="1651635"/>
                    <a:pt x="11317860" y="1662684"/>
                    <a:pt x="11304143" y="1662684"/>
                  </a:cubicBezTo>
                  <a:lnTo>
                    <a:pt x="24765" y="1662684"/>
                  </a:lnTo>
                  <a:cubicBezTo>
                    <a:pt x="11049" y="1662684"/>
                    <a:pt x="0" y="1651635"/>
                    <a:pt x="0" y="1637919"/>
                  </a:cubicBezTo>
                  <a:close/>
                </a:path>
              </a:pathLst>
            </a:custGeom>
            <a:solidFill>
              <a:srgbClr val="F0EAEA"/>
            </a:solidFill>
          </p:spPr>
        </p:sp>
      </p:grpSp>
      <p:sp>
        <p:nvSpPr>
          <p:cNvPr name="TextBox 17" id="17"/>
          <p:cNvSpPr txBox="true"/>
          <p:nvPr/>
        </p:nvSpPr>
        <p:spPr>
          <a:xfrm rot="0">
            <a:off x="620018" y="5466465"/>
            <a:ext cx="3835804" cy="245244"/>
          </a:xfrm>
          <a:prstGeom prst="rect">
            <a:avLst/>
          </a:prstGeom>
        </p:spPr>
        <p:txBody>
          <a:bodyPr anchor="t" rtlCol="false" tIns="0" lIns="0" bIns="0" rIns="0">
            <a:spAutoFit/>
          </a:bodyPr>
          <a:lstStyle/>
          <a:p>
            <a:pPr algn="l">
              <a:lnSpc>
                <a:spcPts val="1878"/>
              </a:lnSpc>
            </a:pPr>
            <a:r>
              <a:rPr lang="en-US" sz="1487" b="true">
                <a:solidFill>
                  <a:srgbClr val="61615C"/>
                </a:solidFill>
                <a:latin typeface="Poppins Bold"/>
                <a:ea typeface="Poppins Bold"/>
                <a:cs typeface="Poppins Bold"/>
                <a:sym typeface="Poppins Bold"/>
              </a:rPr>
              <a:t>Determine Critical Data Points</a:t>
            </a:r>
          </a:p>
        </p:txBody>
      </p:sp>
      <p:sp>
        <p:nvSpPr>
          <p:cNvPr name="TextBox 18" id="18"/>
          <p:cNvSpPr txBox="true"/>
          <p:nvPr/>
        </p:nvSpPr>
        <p:spPr>
          <a:xfrm rot="0">
            <a:off x="620018" y="5736589"/>
            <a:ext cx="8248799" cy="250475"/>
          </a:xfrm>
          <a:prstGeom prst="rect">
            <a:avLst/>
          </a:prstGeom>
        </p:spPr>
        <p:txBody>
          <a:bodyPr anchor="t" rtlCol="false" tIns="0" lIns="0" bIns="0" rIns="0">
            <a:spAutoFit/>
          </a:bodyPr>
          <a:lstStyle/>
          <a:p>
            <a:pPr algn="l" marL="186629" indent="-93315" lvl="1">
              <a:lnSpc>
                <a:spcPts val="2062"/>
              </a:lnSpc>
              <a:buFont typeface="Arial"/>
              <a:buChar char="•"/>
            </a:pPr>
            <a:r>
              <a:rPr lang="en-US" sz="1237">
                <a:solidFill>
                  <a:srgbClr val="61615C"/>
                </a:solidFill>
                <a:latin typeface="Poppins"/>
                <a:ea typeface="Poppins"/>
                <a:cs typeface="Poppins"/>
                <a:sym typeface="Poppins"/>
              </a:rPr>
              <a:t>Pet information</a:t>
            </a:r>
          </a:p>
        </p:txBody>
      </p:sp>
      <p:sp>
        <p:nvSpPr>
          <p:cNvPr name="TextBox 19" id="19"/>
          <p:cNvSpPr txBox="true"/>
          <p:nvPr/>
        </p:nvSpPr>
        <p:spPr>
          <a:xfrm rot="0">
            <a:off x="620018" y="5978137"/>
            <a:ext cx="8248799" cy="250475"/>
          </a:xfrm>
          <a:prstGeom prst="rect">
            <a:avLst/>
          </a:prstGeom>
        </p:spPr>
        <p:txBody>
          <a:bodyPr anchor="t" rtlCol="false" tIns="0" lIns="0" bIns="0" rIns="0">
            <a:spAutoFit/>
          </a:bodyPr>
          <a:lstStyle/>
          <a:p>
            <a:pPr algn="l" marL="186629" indent="-93315" lvl="1">
              <a:lnSpc>
                <a:spcPts val="2062"/>
              </a:lnSpc>
              <a:buFont typeface="Arial"/>
              <a:buChar char="•"/>
            </a:pPr>
            <a:r>
              <a:rPr lang="en-US" sz="1237">
                <a:solidFill>
                  <a:srgbClr val="61615C"/>
                </a:solidFill>
                <a:latin typeface="Poppins"/>
                <a:ea typeface="Poppins"/>
                <a:cs typeface="Poppins"/>
                <a:sym typeface="Poppins"/>
              </a:rPr>
              <a:t>Lease specific dates</a:t>
            </a:r>
          </a:p>
        </p:txBody>
      </p:sp>
      <p:sp>
        <p:nvSpPr>
          <p:cNvPr name="TextBox 20" id="20"/>
          <p:cNvSpPr txBox="true"/>
          <p:nvPr/>
        </p:nvSpPr>
        <p:spPr>
          <a:xfrm rot="0">
            <a:off x="620018" y="6219685"/>
            <a:ext cx="8248799" cy="250475"/>
          </a:xfrm>
          <a:prstGeom prst="rect">
            <a:avLst/>
          </a:prstGeom>
        </p:spPr>
        <p:txBody>
          <a:bodyPr anchor="t" rtlCol="false" tIns="0" lIns="0" bIns="0" rIns="0">
            <a:spAutoFit/>
          </a:bodyPr>
          <a:lstStyle/>
          <a:p>
            <a:pPr algn="l" marL="186629" indent="-93315" lvl="1">
              <a:lnSpc>
                <a:spcPts val="2062"/>
              </a:lnSpc>
              <a:buFont typeface="Arial"/>
              <a:buChar char="•"/>
            </a:pPr>
            <a:r>
              <a:rPr lang="en-US" sz="1237">
                <a:solidFill>
                  <a:srgbClr val="61615C"/>
                </a:solidFill>
                <a:latin typeface="Poppins"/>
                <a:ea typeface="Poppins"/>
                <a:cs typeface="Poppins"/>
                <a:sym typeface="Poppins"/>
              </a:rPr>
              <a:t>Inspection scores</a:t>
            </a:r>
          </a:p>
        </p:txBody>
      </p:sp>
      <p:grpSp>
        <p:nvGrpSpPr>
          <p:cNvPr name="Group 21" id="21"/>
          <p:cNvGrpSpPr>
            <a:grpSpLocks noChangeAspect="true"/>
          </p:cNvGrpSpPr>
          <p:nvPr/>
        </p:nvGrpSpPr>
        <p:grpSpPr>
          <a:xfrm rot="0">
            <a:off x="9304735" y="1216989"/>
            <a:ext cx="7938939" cy="7938939"/>
            <a:chOff x="0" y="0"/>
            <a:chExt cx="10585252" cy="10585252"/>
          </a:xfrm>
        </p:grpSpPr>
        <p:sp>
          <p:nvSpPr>
            <p:cNvPr name="Freeform 22" id="22" descr="preencoded.png"/>
            <p:cNvSpPr/>
            <p:nvPr/>
          </p:nvSpPr>
          <p:spPr>
            <a:xfrm flipH="false" flipV="false" rot="0">
              <a:off x="0" y="0"/>
              <a:ext cx="10585196" cy="10585196"/>
            </a:xfrm>
            <a:custGeom>
              <a:avLst/>
              <a:gdLst/>
              <a:ahLst/>
              <a:cxnLst/>
              <a:rect r="r" b="b" t="t" l="l"/>
              <a:pathLst>
                <a:path h="10585196" w="10585196">
                  <a:moveTo>
                    <a:pt x="0" y="0"/>
                  </a:moveTo>
                  <a:lnTo>
                    <a:pt x="10585196" y="0"/>
                  </a:lnTo>
                  <a:lnTo>
                    <a:pt x="10585196" y="10585196"/>
                  </a:lnTo>
                  <a:lnTo>
                    <a:pt x="0" y="10585196"/>
                  </a:lnTo>
                  <a:lnTo>
                    <a:pt x="0" y="0"/>
                  </a:lnTo>
                  <a:close/>
                </a:path>
              </a:pathLst>
            </a:custGeom>
            <a:blipFill>
              <a:blip r:embed="rId3"/>
              <a:stretch>
                <a:fillRect l="0" t="0" r="0" b="0"/>
              </a:stretch>
            </a:blipFill>
          </p:spPr>
        </p:sp>
      </p:grpSp>
      <p:sp>
        <p:nvSpPr>
          <p:cNvPr name="TextBox 23" id="23"/>
          <p:cNvSpPr txBox="true"/>
          <p:nvPr/>
        </p:nvSpPr>
        <p:spPr>
          <a:xfrm rot="0">
            <a:off x="574130" y="7033416"/>
            <a:ext cx="3704559" cy="354731"/>
          </a:xfrm>
          <a:prstGeom prst="rect">
            <a:avLst/>
          </a:prstGeom>
        </p:spPr>
        <p:txBody>
          <a:bodyPr anchor="t" rtlCol="false" tIns="0" lIns="0" bIns="0" rIns="0">
            <a:spAutoFit/>
          </a:bodyPr>
          <a:lstStyle/>
          <a:p>
            <a:pPr algn="l">
              <a:lnSpc>
                <a:spcPts val="2636"/>
              </a:lnSpc>
            </a:pPr>
            <a:r>
              <a:rPr lang="en-US" sz="2087" b="true">
                <a:solidFill>
                  <a:srgbClr val="1D1D1B"/>
                </a:solidFill>
                <a:latin typeface="Poppins Bold"/>
                <a:ea typeface="Poppins Bold"/>
                <a:cs typeface="Poppins Bold"/>
                <a:sym typeface="Poppins Bold"/>
              </a:rPr>
              <a:t>Best Practice:</a:t>
            </a:r>
          </a:p>
        </p:txBody>
      </p:sp>
      <p:grpSp>
        <p:nvGrpSpPr>
          <p:cNvPr name="Group 24" id="24"/>
          <p:cNvGrpSpPr/>
          <p:nvPr/>
        </p:nvGrpSpPr>
        <p:grpSpPr>
          <a:xfrm rot="0">
            <a:off x="496044" y="7471417"/>
            <a:ext cx="8496746" cy="1564240"/>
            <a:chOff x="0" y="0"/>
            <a:chExt cx="11328995" cy="2085653"/>
          </a:xfrm>
        </p:grpSpPr>
        <p:sp>
          <p:nvSpPr>
            <p:cNvPr name="Freeform 25" id="25"/>
            <p:cNvSpPr/>
            <p:nvPr/>
          </p:nvSpPr>
          <p:spPr>
            <a:xfrm flipH="false" flipV="false" rot="0">
              <a:off x="0" y="0"/>
              <a:ext cx="11328908" cy="2085662"/>
            </a:xfrm>
            <a:custGeom>
              <a:avLst/>
              <a:gdLst/>
              <a:ahLst/>
              <a:cxnLst/>
              <a:rect r="r" b="b" t="t" l="l"/>
              <a:pathLst>
                <a:path h="2085662" w="11328908">
                  <a:moveTo>
                    <a:pt x="0" y="53437"/>
                  </a:moveTo>
                  <a:cubicBezTo>
                    <a:pt x="0" y="23841"/>
                    <a:pt x="11049" y="0"/>
                    <a:pt x="24765" y="0"/>
                  </a:cubicBezTo>
                  <a:lnTo>
                    <a:pt x="11304143" y="0"/>
                  </a:lnTo>
                  <a:cubicBezTo>
                    <a:pt x="11317860" y="0"/>
                    <a:pt x="11328908" y="23841"/>
                    <a:pt x="11328908" y="53437"/>
                  </a:cubicBezTo>
                  <a:lnTo>
                    <a:pt x="11328908" y="2031961"/>
                  </a:lnTo>
                  <a:cubicBezTo>
                    <a:pt x="11328908" y="2061557"/>
                    <a:pt x="11317860" y="2085398"/>
                    <a:pt x="11304143" y="2085398"/>
                  </a:cubicBezTo>
                  <a:lnTo>
                    <a:pt x="24765" y="2085398"/>
                  </a:lnTo>
                  <a:cubicBezTo>
                    <a:pt x="11049" y="2085662"/>
                    <a:pt x="0" y="2061557"/>
                    <a:pt x="0" y="2032235"/>
                  </a:cubicBezTo>
                  <a:close/>
                </a:path>
              </a:pathLst>
            </a:custGeom>
            <a:solidFill>
              <a:srgbClr val="B6D6FC"/>
            </a:solidFill>
          </p:spPr>
        </p:sp>
      </p:grpSp>
      <p:grpSp>
        <p:nvGrpSpPr>
          <p:cNvPr name="Group 26" id="26"/>
          <p:cNvGrpSpPr>
            <a:grpSpLocks noChangeAspect="true"/>
          </p:cNvGrpSpPr>
          <p:nvPr/>
        </p:nvGrpSpPr>
        <p:grpSpPr>
          <a:xfrm rot="0">
            <a:off x="620017" y="7959647"/>
            <a:ext cx="154930" cy="123974"/>
            <a:chOff x="0" y="0"/>
            <a:chExt cx="206573" cy="165298"/>
          </a:xfrm>
        </p:grpSpPr>
        <p:sp>
          <p:nvSpPr>
            <p:cNvPr name="Freeform 27" id="27" descr="preencoded.png"/>
            <p:cNvSpPr/>
            <p:nvPr/>
          </p:nvSpPr>
          <p:spPr>
            <a:xfrm flipH="false" flipV="false" rot="0">
              <a:off x="0" y="0"/>
              <a:ext cx="206629" cy="165354"/>
            </a:xfrm>
            <a:custGeom>
              <a:avLst/>
              <a:gdLst/>
              <a:ahLst/>
              <a:cxnLst/>
              <a:rect r="r" b="b" t="t" l="l"/>
              <a:pathLst>
                <a:path h="165354" w="206629">
                  <a:moveTo>
                    <a:pt x="0" y="0"/>
                  </a:moveTo>
                  <a:lnTo>
                    <a:pt x="206629" y="0"/>
                  </a:lnTo>
                  <a:lnTo>
                    <a:pt x="206629" y="165354"/>
                  </a:lnTo>
                  <a:lnTo>
                    <a:pt x="0" y="165354"/>
                  </a:lnTo>
                  <a:lnTo>
                    <a:pt x="0" y="0"/>
                  </a:lnTo>
                  <a:close/>
                </a:path>
              </a:pathLst>
            </a:custGeom>
            <a:blipFill>
              <a:blip r:embed="rId4"/>
              <a:stretch>
                <a:fillRect l="0" t="-768" r="26" b="-735"/>
              </a:stretch>
            </a:blipFill>
          </p:spPr>
        </p:sp>
      </p:grpSp>
      <p:sp>
        <p:nvSpPr>
          <p:cNvPr name="TextBox 28" id="28"/>
          <p:cNvSpPr txBox="true"/>
          <p:nvPr/>
        </p:nvSpPr>
        <p:spPr>
          <a:xfrm rot="0">
            <a:off x="898921" y="7702472"/>
            <a:ext cx="7969895" cy="956430"/>
          </a:xfrm>
          <a:prstGeom prst="rect">
            <a:avLst/>
          </a:prstGeom>
        </p:spPr>
        <p:txBody>
          <a:bodyPr anchor="t" rtlCol="false" tIns="0" lIns="0" bIns="0" rIns="0">
            <a:spAutoFit/>
          </a:bodyPr>
          <a:lstStyle/>
          <a:p>
            <a:pPr algn="l">
              <a:lnSpc>
                <a:spcPts val="2562"/>
              </a:lnSpc>
            </a:pPr>
            <a:r>
              <a:rPr lang="en-US" sz="1537">
                <a:solidFill>
                  <a:srgbClr val="000000"/>
                </a:solidFill>
                <a:latin typeface="Poppins"/>
                <a:ea typeface="Poppins"/>
                <a:cs typeface="Poppins"/>
                <a:sym typeface="Poppins"/>
              </a:rPr>
              <a:t>Document current processes and pain points. Engage all relevant stakeholders (property managers, accounting, leasing teams) to gather comprehensive insights.</a:t>
            </a:r>
          </a:p>
        </p:txBody>
      </p:sp>
      <p:sp>
        <p:nvSpPr>
          <p:cNvPr name="TextBox 29" id="29"/>
          <p:cNvSpPr txBox="true"/>
          <p:nvPr/>
        </p:nvSpPr>
        <p:spPr>
          <a:xfrm rot="0">
            <a:off x="9304735" y="10629007"/>
            <a:ext cx="2604493" cy="200025"/>
          </a:xfrm>
          <a:prstGeom prst="rect">
            <a:avLst/>
          </a:prstGeom>
        </p:spPr>
        <p:txBody>
          <a:bodyPr anchor="t" rtlCol="false" tIns="0" lIns="0" bIns="0" rIns="0">
            <a:spAutoFit/>
          </a:bodyPr>
          <a:lstStyle/>
          <a:p>
            <a:pPr algn="l">
              <a:lnSpc>
                <a:spcPts val="1500"/>
              </a:lnSpc>
            </a:pPr>
            <a:r>
              <a:rPr lang="en-US" sz="1187" b="true">
                <a:solidFill>
                  <a:srgbClr val="1D1D1B"/>
                </a:solidFill>
                <a:latin typeface="Poppins Bold"/>
                <a:ea typeface="Poppins Bold"/>
                <a:cs typeface="Poppins Bold"/>
                <a:sym typeface="Poppins Bold"/>
              </a:rPr>
              <a:t>Custom Fields Mapping Template</a:t>
            </a:r>
          </a:p>
        </p:txBody>
      </p:sp>
      <p:grpSp>
        <p:nvGrpSpPr>
          <p:cNvPr name="Group 30" id="30"/>
          <p:cNvGrpSpPr/>
          <p:nvPr/>
        </p:nvGrpSpPr>
        <p:grpSpPr>
          <a:xfrm rot="0">
            <a:off x="9299972" y="10976521"/>
            <a:ext cx="8506271" cy="1493044"/>
            <a:chOff x="0" y="0"/>
            <a:chExt cx="11341695" cy="1990725"/>
          </a:xfrm>
        </p:grpSpPr>
        <p:sp>
          <p:nvSpPr>
            <p:cNvPr name="Freeform 31" id="31"/>
            <p:cNvSpPr/>
            <p:nvPr/>
          </p:nvSpPr>
          <p:spPr>
            <a:xfrm flipH="false" flipV="false" rot="0">
              <a:off x="0" y="0"/>
              <a:ext cx="11341608" cy="1990725"/>
            </a:xfrm>
            <a:custGeom>
              <a:avLst/>
              <a:gdLst/>
              <a:ahLst/>
              <a:cxnLst/>
              <a:rect r="r" b="b" t="t" l="l"/>
              <a:pathLst>
                <a:path h="1990725" w="11341608">
                  <a:moveTo>
                    <a:pt x="0" y="31115"/>
                  </a:moveTo>
                  <a:cubicBezTo>
                    <a:pt x="0" y="13970"/>
                    <a:pt x="14097" y="0"/>
                    <a:pt x="31242" y="0"/>
                  </a:cubicBezTo>
                  <a:lnTo>
                    <a:pt x="11310366" y="0"/>
                  </a:lnTo>
                  <a:lnTo>
                    <a:pt x="11310366" y="6350"/>
                  </a:lnTo>
                  <a:lnTo>
                    <a:pt x="11310366" y="0"/>
                  </a:lnTo>
                  <a:cubicBezTo>
                    <a:pt x="11327638" y="0"/>
                    <a:pt x="11341608" y="13970"/>
                    <a:pt x="11341608" y="31115"/>
                  </a:cubicBezTo>
                  <a:lnTo>
                    <a:pt x="11335258" y="31115"/>
                  </a:lnTo>
                  <a:lnTo>
                    <a:pt x="11341608" y="31115"/>
                  </a:lnTo>
                  <a:lnTo>
                    <a:pt x="11341608" y="1959610"/>
                  </a:lnTo>
                  <a:lnTo>
                    <a:pt x="11335258" y="1959610"/>
                  </a:lnTo>
                  <a:lnTo>
                    <a:pt x="11341608" y="1959610"/>
                  </a:lnTo>
                  <a:cubicBezTo>
                    <a:pt x="11341608" y="1976882"/>
                    <a:pt x="11327511" y="1990725"/>
                    <a:pt x="11310366" y="1990725"/>
                  </a:cubicBezTo>
                  <a:lnTo>
                    <a:pt x="11310366" y="1984375"/>
                  </a:lnTo>
                  <a:lnTo>
                    <a:pt x="11310366" y="1990725"/>
                  </a:lnTo>
                  <a:lnTo>
                    <a:pt x="31242" y="1990725"/>
                  </a:lnTo>
                  <a:lnTo>
                    <a:pt x="31242" y="1984375"/>
                  </a:lnTo>
                  <a:lnTo>
                    <a:pt x="31242" y="1990725"/>
                  </a:lnTo>
                  <a:cubicBezTo>
                    <a:pt x="13970" y="1990725"/>
                    <a:pt x="0" y="1976755"/>
                    <a:pt x="0" y="1959610"/>
                  </a:cubicBezTo>
                  <a:lnTo>
                    <a:pt x="0" y="31115"/>
                  </a:lnTo>
                  <a:lnTo>
                    <a:pt x="6350" y="31115"/>
                  </a:lnTo>
                  <a:lnTo>
                    <a:pt x="0" y="31115"/>
                  </a:lnTo>
                  <a:moveTo>
                    <a:pt x="12700" y="31115"/>
                  </a:moveTo>
                  <a:lnTo>
                    <a:pt x="12700" y="1959610"/>
                  </a:lnTo>
                  <a:lnTo>
                    <a:pt x="6350" y="1959610"/>
                  </a:lnTo>
                  <a:lnTo>
                    <a:pt x="12700" y="1959610"/>
                  </a:lnTo>
                  <a:cubicBezTo>
                    <a:pt x="12700" y="1969770"/>
                    <a:pt x="20955" y="1978025"/>
                    <a:pt x="31242" y="1978025"/>
                  </a:cubicBezTo>
                  <a:lnTo>
                    <a:pt x="11310366" y="1978025"/>
                  </a:lnTo>
                  <a:cubicBezTo>
                    <a:pt x="11320653" y="1978025"/>
                    <a:pt x="11328908" y="1969770"/>
                    <a:pt x="11328908" y="1959610"/>
                  </a:cubicBezTo>
                  <a:lnTo>
                    <a:pt x="11328908" y="31115"/>
                  </a:lnTo>
                  <a:cubicBezTo>
                    <a:pt x="11328908" y="20955"/>
                    <a:pt x="11320653" y="12700"/>
                    <a:pt x="11310366" y="12700"/>
                  </a:cubicBezTo>
                  <a:lnTo>
                    <a:pt x="31242" y="12700"/>
                  </a:lnTo>
                  <a:lnTo>
                    <a:pt x="31242" y="6350"/>
                  </a:lnTo>
                  <a:lnTo>
                    <a:pt x="31242" y="12700"/>
                  </a:lnTo>
                  <a:cubicBezTo>
                    <a:pt x="20955" y="12700"/>
                    <a:pt x="12700" y="20955"/>
                    <a:pt x="12700" y="31115"/>
                  </a:cubicBezTo>
                  <a:close/>
                </a:path>
              </a:pathLst>
            </a:custGeom>
            <a:solidFill>
              <a:srgbClr val="000000">
                <a:alpha val="392"/>
              </a:srgbClr>
            </a:solidFill>
          </p:spPr>
        </p:sp>
      </p:grpSp>
      <p:grpSp>
        <p:nvGrpSpPr>
          <p:cNvPr name="Group 32" id="32"/>
          <p:cNvGrpSpPr/>
          <p:nvPr/>
        </p:nvGrpSpPr>
        <p:grpSpPr>
          <a:xfrm rot="0">
            <a:off x="9314260" y="10990809"/>
            <a:ext cx="8477696" cy="366118"/>
            <a:chOff x="0" y="0"/>
            <a:chExt cx="11303595" cy="488157"/>
          </a:xfrm>
        </p:grpSpPr>
        <p:sp>
          <p:nvSpPr>
            <p:cNvPr name="Freeform 33" id="33"/>
            <p:cNvSpPr/>
            <p:nvPr/>
          </p:nvSpPr>
          <p:spPr>
            <a:xfrm flipH="false" flipV="false" rot="0">
              <a:off x="0" y="0"/>
              <a:ext cx="11303635" cy="488188"/>
            </a:xfrm>
            <a:custGeom>
              <a:avLst/>
              <a:gdLst/>
              <a:ahLst/>
              <a:cxnLst/>
              <a:rect r="r" b="b" t="t" l="l"/>
              <a:pathLst>
                <a:path h="488188" w="11303635">
                  <a:moveTo>
                    <a:pt x="0" y="0"/>
                  </a:moveTo>
                  <a:lnTo>
                    <a:pt x="11303635" y="0"/>
                  </a:lnTo>
                  <a:lnTo>
                    <a:pt x="11303635" y="488188"/>
                  </a:lnTo>
                  <a:lnTo>
                    <a:pt x="0" y="488188"/>
                  </a:lnTo>
                  <a:close/>
                </a:path>
              </a:pathLst>
            </a:custGeom>
            <a:solidFill>
              <a:srgbClr val="FFFFFF">
                <a:alpha val="0"/>
              </a:srgbClr>
            </a:solidFill>
          </p:spPr>
        </p:sp>
      </p:grpSp>
      <p:sp>
        <p:nvSpPr>
          <p:cNvPr name="TextBox 34" id="34"/>
          <p:cNvSpPr txBox="true"/>
          <p:nvPr/>
        </p:nvSpPr>
        <p:spPr>
          <a:xfrm rot="0">
            <a:off x="9438531" y="11027123"/>
            <a:ext cx="2290465" cy="182563"/>
          </a:xfrm>
          <a:prstGeom prst="rect">
            <a:avLst/>
          </a:prstGeom>
        </p:spPr>
        <p:txBody>
          <a:bodyPr anchor="t" rtlCol="false" tIns="0" lIns="0" bIns="0" rIns="0">
            <a:spAutoFit/>
          </a:bodyPr>
          <a:lstStyle/>
          <a:p>
            <a:pPr algn="l">
              <a:lnSpc>
                <a:spcPts val="1562"/>
              </a:lnSpc>
            </a:pPr>
            <a:r>
              <a:rPr lang="en-US" sz="937" b="true">
                <a:solidFill>
                  <a:srgbClr val="61615C"/>
                </a:solidFill>
                <a:latin typeface="Poppins Bold"/>
                <a:ea typeface="Poppins Bold"/>
                <a:cs typeface="Poppins Bold"/>
                <a:sym typeface="Poppins Bold"/>
              </a:rPr>
              <a:t>Field Name</a:t>
            </a:r>
          </a:p>
        </p:txBody>
      </p:sp>
      <p:sp>
        <p:nvSpPr>
          <p:cNvPr name="TextBox 35" id="35"/>
          <p:cNvSpPr txBox="true"/>
          <p:nvPr/>
        </p:nvSpPr>
        <p:spPr>
          <a:xfrm rot="0">
            <a:off x="11986469" y="11027123"/>
            <a:ext cx="2285702" cy="182563"/>
          </a:xfrm>
          <a:prstGeom prst="rect">
            <a:avLst/>
          </a:prstGeom>
        </p:spPr>
        <p:txBody>
          <a:bodyPr anchor="t" rtlCol="false" tIns="0" lIns="0" bIns="0" rIns="0">
            <a:spAutoFit/>
          </a:bodyPr>
          <a:lstStyle/>
          <a:p>
            <a:pPr algn="l">
              <a:lnSpc>
                <a:spcPts val="1562"/>
              </a:lnSpc>
            </a:pPr>
            <a:r>
              <a:rPr lang="en-US" sz="937" b="true">
                <a:solidFill>
                  <a:srgbClr val="61615C"/>
                </a:solidFill>
                <a:latin typeface="Poppins Bold"/>
                <a:ea typeface="Poppins Bold"/>
                <a:cs typeface="Poppins Bold"/>
                <a:sym typeface="Poppins Bold"/>
              </a:rPr>
              <a:t>Data Type</a:t>
            </a:r>
          </a:p>
        </p:txBody>
      </p:sp>
      <p:sp>
        <p:nvSpPr>
          <p:cNvPr name="TextBox 36" id="36"/>
          <p:cNvSpPr txBox="true"/>
          <p:nvPr/>
        </p:nvSpPr>
        <p:spPr>
          <a:xfrm rot="0">
            <a:off x="14529644" y="11027123"/>
            <a:ext cx="3138339" cy="182563"/>
          </a:xfrm>
          <a:prstGeom prst="rect">
            <a:avLst/>
          </a:prstGeom>
        </p:spPr>
        <p:txBody>
          <a:bodyPr anchor="t" rtlCol="false" tIns="0" lIns="0" bIns="0" rIns="0">
            <a:spAutoFit/>
          </a:bodyPr>
          <a:lstStyle/>
          <a:p>
            <a:pPr algn="l">
              <a:lnSpc>
                <a:spcPts val="1562"/>
              </a:lnSpc>
            </a:pPr>
            <a:r>
              <a:rPr lang="en-US" sz="937" b="true">
                <a:solidFill>
                  <a:srgbClr val="61615C"/>
                </a:solidFill>
                <a:latin typeface="Poppins Bold"/>
                <a:ea typeface="Poppins Bold"/>
                <a:cs typeface="Poppins Bold"/>
                <a:sym typeface="Poppins Bold"/>
              </a:rPr>
              <a:t>Purpose/Use Case</a:t>
            </a:r>
          </a:p>
        </p:txBody>
      </p:sp>
      <p:grpSp>
        <p:nvGrpSpPr>
          <p:cNvPr name="Group 37" id="37"/>
          <p:cNvGrpSpPr/>
          <p:nvPr/>
        </p:nvGrpSpPr>
        <p:grpSpPr>
          <a:xfrm rot="0">
            <a:off x="9314260" y="11356925"/>
            <a:ext cx="8477696" cy="366118"/>
            <a:chOff x="0" y="0"/>
            <a:chExt cx="11303595" cy="488157"/>
          </a:xfrm>
        </p:grpSpPr>
        <p:sp>
          <p:nvSpPr>
            <p:cNvPr name="Freeform 38" id="38"/>
            <p:cNvSpPr/>
            <p:nvPr/>
          </p:nvSpPr>
          <p:spPr>
            <a:xfrm flipH="false" flipV="false" rot="0">
              <a:off x="0" y="0"/>
              <a:ext cx="11303635" cy="488188"/>
            </a:xfrm>
            <a:custGeom>
              <a:avLst/>
              <a:gdLst/>
              <a:ahLst/>
              <a:cxnLst/>
              <a:rect r="r" b="b" t="t" l="l"/>
              <a:pathLst>
                <a:path h="488188" w="11303635">
                  <a:moveTo>
                    <a:pt x="0" y="0"/>
                  </a:moveTo>
                  <a:lnTo>
                    <a:pt x="11303635" y="0"/>
                  </a:lnTo>
                  <a:lnTo>
                    <a:pt x="11303635" y="488188"/>
                  </a:lnTo>
                  <a:lnTo>
                    <a:pt x="0" y="488188"/>
                  </a:lnTo>
                  <a:close/>
                </a:path>
              </a:pathLst>
            </a:custGeom>
            <a:solidFill>
              <a:srgbClr val="000000">
                <a:alpha val="0"/>
              </a:srgbClr>
            </a:solidFill>
          </p:spPr>
        </p:sp>
      </p:grpSp>
      <p:sp>
        <p:nvSpPr>
          <p:cNvPr name="TextBox 39" id="39"/>
          <p:cNvSpPr txBox="true"/>
          <p:nvPr/>
        </p:nvSpPr>
        <p:spPr>
          <a:xfrm rot="0">
            <a:off x="9438531" y="11393240"/>
            <a:ext cx="2290465" cy="182563"/>
          </a:xfrm>
          <a:prstGeom prst="rect">
            <a:avLst/>
          </a:prstGeom>
        </p:spPr>
        <p:txBody>
          <a:bodyPr anchor="t" rtlCol="false" tIns="0" lIns="0" bIns="0" rIns="0">
            <a:spAutoFit/>
          </a:bodyPr>
          <a:lstStyle/>
          <a:p>
            <a:pPr algn="l">
              <a:lnSpc>
                <a:spcPts val="1562"/>
              </a:lnSpc>
            </a:pPr>
            <a:r>
              <a:rPr lang="en-US" sz="937">
                <a:solidFill>
                  <a:srgbClr val="61615C"/>
                </a:solidFill>
                <a:latin typeface="Poppins"/>
                <a:ea typeface="Poppins"/>
                <a:cs typeface="Poppins"/>
                <a:sym typeface="Poppins"/>
              </a:rPr>
              <a:t>Pet Type</a:t>
            </a:r>
          </a:p>
        </p:txBody>
      </p:sp>
      <p:sp>
        <p:nvSpPr>
          <p:cNvPr name="TextBox 40" id="40"/>
          <p:cNvSpPr txBox="true"/>
          <p:nvPr/>
        </p:nvSpPr>
        <p:spPr>
          <a:xfrm rot="0">
            <a:off x="11986469" y="11393240"/>
            <a:ext cx="2285702" cy="182563"/>
          </a:xfrm>
          <a:prstGeom prst="rect">
            <a:avLst/>
          </a:prstGeom>
        </p:spPr>
        <p:txBody>
          <a:bodyPr anchor="t" rtlCol="false" tIns="0" lIns="0" bIns="0" rIns="0">
            <a:spAutoFit/>
          </a:bodyPr>
          <a:lstStyle/>
          <a:p>
            <a:pPr algn="l">
              <a:lnSpc>
                <a:spcPts val="1562"/>
              </a:lnSpc>
            </a:pPr>
            <a:r>
              <a:rPr lang="en-US" sz="937">
                <a:solidFill>
                  <a:srgbClr val="61615C"/>
                </a:solidFill>
                <a:latin typeface="Poppins"/>
                <a:ea typeface="Poppins"/>
                <a:cs typeface="Poppins"/>
                <a:sym typeface="Poppins"/>
              </a:rPr>
              <a:t>Dropdown</a:t>
            </a:r>
          </a:p>
        </p:txBody>
      </p:sp>
      <p:sp>
        <p:nvSpPr>
          <p:cNvPr name="TextBox 41" id="41"/>
          <p:cNvSpPr txBox="true"/>
          <p:nvPr/>
        </p:nvSpPr>
        <p:spPr>
          <a:xfrm rot="0">
            <a:off x="14529644" y="11393240"/>
            <a:ext cx="3138339" cy="182563"/>
          </a:xfrm>
          <a:prstGeom prst="rect">
            <a:avLst/>
          </a:prstGeom>
        </p:spPr>
        <p:txBody>
          <a:bodyPr anchor="t" rtlCol="false" tIns="0" lIns="0" bIns="0" rIns="0">
            <a:spAutoFit/>
          </a:bodyPr>
          <a:lstStyle/>
          <a:p>
            <a:pPr algn="l">
              <a:lnSpc>
                <a:spcPts val="1562"/>
              </a:lnSpc>
            </a:pPr>
            <a:r>
              <a:rPr lang="en-US" sz="937">
                <a:solidFill>
                  <a:srgbClr val="61615C"/>
                </a:solidFill>
                <a:latin typeface="Poppins"/>
                <a:ea typeface="Poppins"/>
                <a:cs typeface="Poppins"/>
                <a:sym typeface="Poppins"/>
              </a:rPr>
              <a:t>Track tenant pet info</a:t>
            </a:r>
          </a:p>
        </p:txBody>
      </p:sp>
      <p:grpSp>
        <p:nvGrpSpPr>
          <p:cNvPr name="Group 42" id="42"/>
          <p:cNvGrpSpPr/>
          <p:nvPr/>
        </p:nvGrpSpPr>
        <p:grpSpPr>
          <a:xfrm rot="0">
            <a:off x="9314260" y="11723042"/>
            <a:ext cx="8477696" cy="366118"/>
            <a:chOff x="0" y="0"/>
            <a:chExt cx="11303595" cy="488157"/>
          </a:xfrm>
        </p:grpSpPr>
        <p:sp>
          <p:nvSpPr>
            <p:cNvPr name="Freeform 43" id="43"/>
            <p:cNvSpPr/>
            <p:nvPr/>
          </p:nvSpPr>
          <p:spPr>
            <a:xfrm flipH="false" flipV="false" rot="0">
              <a:off x="0" y="0"/>
              <a:ext cx="11303635" cy="488188"/>
            </a:xfrm>
            <a:custGeom>
              <a:avLst/>
              <a:gdLst/>
              <a:ahLst/>
              <a:cxnLst/>
              <a:rect r="r" b="b" t="t" l="l"/>
              <a:pathLst>
                <a:path h="488188" w="11303635">
                  <a:moveTo>
                    <a:pt x="0" y="0"/>
                  </a:moveTo>
                  <a:lnTo>
                    <a:pt x="11303635" y="0"/>
                  </a:lnTo>
                  <a:lnTo>
                    <a:pt x="11303635" y="488188"/>
                  </a:lnTo>
                  <a:lnTo>
                    <a:pt x="0" y="488188"/>
                  </a:lnTo>
                  <a:close/>
                </a:path>
              </a:pathLst>
            </a:custGeom>
            <a:solidFill>
              <a:srgbClr val="FFFFFF">
                <a:alpha val="0"/>
              </a:srgbClr>
            </a:solidFill>
          </p:spPr>
        </p:sp>
      </p:grpSp>
      <p:sp>
        <p:nvSpPr>
          <p:cNvPr name="TextBox 44" id="44"/>
          <p:cNvSpPr txBox="true"/>
          <p:nvPr/>
        </p:nvSpPr>
        <p:spPr>
          <a:xfrm rot="0">
            <a:off x="9438531" y="11759356"/>
            <a:ext cx="2290465" cy="182563"/>
          </a:xfrm>
          <a:prstGeom prst="rect">
            <a:avLst/>
          </a:prstGeom>
        </p:spPr>
        <p:txBody>
          <a:bodyPr anchor="t" rtlCol="false" tIns="0" lIns="0" bIns="0" rIns="0">
            <a:spAutoFit/>
          </a:bodyPr>
          <a:lstStyle/>
          <a:p>
            <a:pPr algn="l">
              <a:lnSpc>
                <a:spcPts val="1562"/>
              </a:lnSpc>
            </a:pPr>
            <a:r>
              <a:rPr lang="en-US" sz="937">
                <a:solidFill>
                  <a:srgbClr val="61615C"/>
                </a:solidFill>
                <a:latin typeface="Poppins"/>
                <a:ea typeface="Poppins"/>
                <a:cs typeface="Poppins"/>
                <a:sym typeface="Poppins"/>
              </a:rPr>
              <a:t>Last Inspection Date</a:t>
            </a:r>
          </a:p>
        </p:txBody>
      </p:sp>
      <p:sp>
        <p:nvSpPr>
          <p:cNvPr name="TextBox 45" id="45"/>
          <p:cNvSpPr txBox="true"/>
          <p:nvPr/>
        </p:nvSpPr>
        <p:spPr>
          <a:xfrm rot="0">
            <a:off x="11986469" y="11759356"/>
            <a:ext cx="2285702" cy="182563"/>
          </a:xfrm>
          <a:prstGeom prst="rect">
            <a:avLst/>
          </a:prstGeom>
        </p:spPr>
        <p:txBody>
          <a:bodyPr anchor="t" rtlCol="false" tIns="0" lIns="0" bIns="0" rIns="0">
            <a:spAutoFit/>
          </a:bodyPr>
          <a:lstStyle/>
          <a:p>
            <a:pPr algn="l">
              <a:lnSpc>
                <a:spcPts val="1562"/>
              </a:lnSpc>
            </a:pPr>
            <a:r>
              <a:rPr lang="en-US" sz="937">
                <a:solidFill>
                  <a:srgbClr val="61615C"/>
                </a:solidFill>
                <a:latin typeface="Poppins"/>
                <a:ea typeface="Poppins"/>
                <a:cs typeface="Poppins"/>
                <a:sym typeface="Poppins"/>
              </a:rPr>
              <a:t>Date</a:t>
            </a:r>
          </a:p>
        </p:txBody>
      </p:sp>
      <p:sp>
        <p:nvSpPr>
          <p:cNvPr name="TextBox 46" id="46"/>
          <p:cNvSpPr txBox="true"/>
          <p:nvPr/>
        </p:nvSpPr>
        <p:spPr>
          <a:xfrm rot="0">
            <a:off x="14529644" y="11759356"/>
            <a:ext cx="3138339" cy="182563"/>
          </a:xfrm>
          <a:prstGeom prst="rect">
            <a:avLst/>
          </a:prstGeom>
        </p:spPr>
        <p:txBody>
          <a:bodyPr anchor="t" rtlCol="false" tIns="0" lIns="0" bIns="0" rIns="0">
            <a:spAutoFit/>
          </a:bodyPr>
          <a:lstStyle/>
          <a:p>
            <a:pPr algn="l">
              <a:lnSpc>
                <a:spcPts val="1562"/>
              </a:lnSpc>
            </a:pPr>
            <a:r>
              <a:rPr lang="en-US" sz="937">
                <a:solidFill>
                  <a:srgbClr val="61615C"/>
                </a:solidFill>
                <a:latin typeface="Poppins"/>
                <a:ea typeface="Poppins"/>
                <a:cs typeface="Poppins"/>
                <a:sym typeface="Poppins"/>
              </a:rPr>
              <a:t>Maintenance scheduling</a:t>
            </a:r>
          </a:p>
        </p:txBody>
      </p:sp>
      <p:grpSp>
        <p:nvGrpSpPr>
          <p:cNvPr name="Group 47" id="47"/>
          <p:cNvGrpSpPr/>
          <p:nvPr/>
        </p:nvGrpSpPr>
        <p:grpSpPr>
          <a:xfrm rot="0">
            <a:off x="9314260" y="12089160"/>
            <a:ext cx="8477696" cy="366118"/>
            <a:chOff x="0" y="0"/>
            <a:chExt cx="11303595" cy="488157"/>
          </a:xfrm>
        </p:grpSpPr>
        <p:sp>
          <p:nvSpPr>
            <p:cNvPr name="Freeform 48" id="48"/>
            <p:cNvSpPr/>
            <p:nvPr/>
          </p:nvSpPr>
          <p:spPr>
            <a:xfrm flipH="false" flipV="false" rot="0">
              <a:off x="0" y="0"/>
              <a:ext cx="11303635" cy="488188"/>
            </a:xfrm>
            <a:custGeom>
              <a:avLst/>
              <a:gdLst/>
              <a:ahLst/>
              <a:cxnLst/>
              <a:rect r="r" b="b" t="t" l="l"/>
              <a:pathLst>
                <a:path h="488188" w="11303635">
                  <a:moveTo>
                    <a:pt x="0" y="0"/>
                  </a:moveTo>
                  <a:lnTo>
                    <a:pt x="11303635" y="0"/>
                  </a:lnTo>
                  <a:lnTo>
                    <a:pt x="11303635" y="488188"/>
                  </a:lnTo>
                  <a:lnTo>
                    <a:pt x="0" y="488188"/>
                  </a:lnTo>
                  <a:close/>
                </a:path>
              </a:pathLst>
            </a:custGeom>
            <a:solidFill>
              <a:srgbClr val="000000">
                <a:alpha val="0"/>
              </a:srgbClr>
            </a:solidFill>
          </p:spPr>
        </p:sp>
      </p:grpSp>
      <p:sp>
        <p:nvSpPr>
          <p:cNvPr name="TextBox 49" id="49"/>
          <p:cNvSpPr txBox="true"/>
          <p:nvPr/>
        </p:nvSpPr>
        <p:spPr>
          <a:xfrm rot="0">
            <a:off x="9438531" y="12125474"/>
            <a:ext cx="2290465" cy="182563"/>
          </a:xfrm>
          <a:prstGeom prst="rect">
            <a:avLst/>
          </a:prstGeom>
        </p:spPr>
        <p:txBody>
          <a:bodyPr anchor="t" rtlCol="false" tIns="0" lIns="0" bIns="0" rIns="0">
            <a:spAutoFit/>
          </a:bodyPr>
          <a:lstStyle/>
          <a:p>
            <a:pPr algn="l">
              <a:lnSpc>
                <a:spcPts val="1562"/>
              </a:lnSpc>
            </a:pPr>
            <a:r>
              <a:rPr lang="en-US" sz="937">
                <a:solidFill>
                  <a:srgbClr val="61615C"/>
                </a:solidFill>
                <a:latin typeface="Poppins"/>
                <a:ea typeface="Poppins"/>
                <a:cs typeface="Poppins"/>
                <a:sym typeface="Poppins"/>
              </a:rPr>
              <a:t>Lease Renewal Status</a:t>
            </a:r>
          </a:p>
        </p:txBody>
      </p:sp>
      <p:sp>
        <p:nvSpPr>
          <p:cNvPr name="TextBox 50" id="50"/>
          <p:cNvSpPr txBox="true"/>
          <p:nvPr/>
        </p:nvSpPr>
        <p:spPr>
          <a:xfrm rot="0">
            <a:off x="11986469" y="12125474"/>
            <a:ext cx="2285702" cy="182563"/>
          </a:xfrm>
          <a:prstGeom prst="rect">
            <a:avLst/>
          </a:prstGeom>
        </p:spPr>
        <p:txBody>
          <a:bodyPr anchor="t" rtlCol="false" tIns="0" lIns="0" bIns="0" rIns="0">
            <a:spAutoFit/>
          </a:bodyPr>
          <a:lstStyle/>
          <a:p>
            <a:pPr algn="l">
              <a:lnSpc>
                <a:spcPts val="1562"/>
              </a:lnSpc>
            </a:pPr>
            <a:r>
              <a:rPr lang="en-US" sz="937">
                <a:solidFill>
                  <a:srgbClr val="61615C"/>
                </a:solidFill>
                <a:latin typeface="Poppins"/>
                <a:ea typeface="Poppins"/>
                <a:cs typeface="Poppins"/>
                <a:sym typeface="Poppins"/>
              </a:rPr>
              <a:t>Dropdown</a:t>
            </a:r>
          </a:p>
        </p:txBody>
      </p:sp>
      <p:sp>
        <p:nvSpPr>
          <p:cNvPr name="TextBox 51" id="51"/>
          <p:cNvSpPr txBox="true"/>
          <p:nvPr/>
        </p:nvSpPr>
        <p:spPr>
          <a:xfrm rot="0">
            <a:off x="14529644" y="12125474"/>
            <a:ext cx="3138339" cy="182563"/>
          </a:xfrm>
          <a:prstGeom prst="rect">
            <a:avLst/>
          </a:prstGeom>
        </p:spPr>
        <p:txBody>
          <a:bodyPr anchor="t" rtlCol="false" tIns="0" lIns="0" bIns="0" rIns="0">
            <a:spAutoFit/>
          </a:bodyPr>
          <a:lstStyle/>
          <a:p>
            <a:pPr algn="l">
              <a:lnSpc>
                <a:spcPts val="1562"/>
              </a:lnSpc>
            </a:pPr>
            <a:r>
              <a:rPr lang="en-US" sz="937">
                <a:solidFill>
                  <a:srgbClr val="61615C"/>
                </a:solidFill>
                <a:latin typeface="Poppins"/>
                <a:ea typeface="Poppins"/>
                <a:cs typeface="Poppins"/>
                <a:sym typeface="Poppins"/>
              </a:rPr>
              <a:t>Renewal reminders</a:t>
            </a:r>
          </a:p>
        </p:txBody>
      </p:sp>
      <p:sp>
        <p:nvSpPr>
          <p:cNvPr name="Freeform 52" id="52"/>
          <p:cNvSpPr/>
          <p:nvPr/>
        </p:nvSpPr>
        <p:spPr>
          <a:xfrm flipH="false" flipV="false" rot="0">
            <a:off x="366368" y="220716"/>
            <a:ext cx="1324664" cy="1324664"/>
          </a:xfrm>
          <a:custGeom>
            <a:avLst/>
            <a:gdLst/>
            <a:ahLst/>
            <a:cxnLst/>
            <a:rect r="r" b="b" t="t" l="l"/>
            <a:pathLst>
              <a:path h="1324664" w="1324664">
                <a:moveTo>
                  <a:pt x="0" y="0"/>
                </a:moveTo>
                <a:lnTo>
                  <a:pt x="1324664" y="0"/>
                </a:lnTo>
                <a:lnTo>
                  <a:pt x="1324664" y="1324664"/>
                </a:lnTo>
                <a:lnTo>
                  <a:pt x="0" y="1324664"/>
                </a:lnTo>
                <a:lnTo>
                  <a:pt x="0" y="0"/>
                </a:lnTo>
                <a:close/>
              </a:path>
            </a:pathLst>
          </a:custGeom>
          <a:blipFill>
            <a:blip r:embed="rId5"/>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FEFEF"/>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CFCFC"/>
            </a:solidFill>
          </p:spPr>
        </p:sp>
      </p:grpSp>
      <p:grpSp>
        <p:nvGrpSpPr>
          <p:cNvPr name="Group 6" id="6"/>
          <p:cNvGrpSpPr/>
          <p:nvPr/>
        </p:nvGrpSpPr>
        <p:grpSpPr>
          <a:xfrm rot="0">
            <a:off x="722710" y="4997946"/>
            <a:ext cx="5954018" cy="3036837"/>
            <a:chOff x="0" y="0"/>
            <a:chExt cx="7938690" cy="4049117"/>
          </a:xfrm>
        </p:grpSpPr>
        <p:sp>
          <p:nvSpPr>
            <p:cNvPr name="Freeform 7" id="7"/>
            <p:cNvSpPr/>
            <p:nvPr/>
          </p:nvSpPr>
          <p:spPr>
            <a:xfrm flipH="false" flipV="false" rot="0">
              <a:off x="0" y="0"/>
              <a:ext cx="7938770" cy="4049141"/>
            </a:xfrm>
            <a:custGeom>
              <a:avLst/>
              <a:gdLst/>
              <a:ahLst/>
              <a:cxnLst/>
              <a:rect r="r" b="b" t="t" l="l"/>
              <a:pathLst>
                <a:path h="4049141" w="7938770">
                  <a:moveTo>
                    <a:pt x="0" y="36195"/>
                  </a:moveTo>
                  <a:cubicBezTo>
                    <a:pt x="0" y="16129"/>
                    <a:pt x="16129" y="0"/>
                    <a:pt x="36195" y="0"/>
                  </a:cubicBezTo>
                  <a:lnTo>
                    <a:pt x="7902575" y="0"/>
                  </a:lnTo>
                  <a:cubicBezTo>
                    <a:pt x="7922514" y="0"/>
                    <a:pt x="7938770" y="16129"/>
                    <a:pt x="7938770" y="36195"/>
                  </a:cubicBezTo>
                  <a:lnTo>
                    <a:pt x="7938770" y="4012946"/>
                  </a:lnTo>
                  <a:cubicBezTo>
                    <a:pt x="7938770" y="4032885"/>
                    <a:pt x="7922641" y="4049141"/>
                    <a:pt x="7902575" y="4049141"/>
                  </a:cubicBezTo>
                  <a:lnTo>
                    <a:pt x="36195" y="4049141"/>
                  </a:lnTo>
                  <a:cubicBezTo>
                    <a:pt x="16256" y="4049141"/>
                    <a:pt x="0" y="4033012"/>
                    <a:pt x="0" y="4012946"/>
                  </a:cubicBezTo>
                  <a:close/>
                </a:path>
              </a:pathLst>
            </a:custGeom>
            <a:solidFill>
              <a:srgbClr val="EFEFEF"/>
            </a:solidFill>
          </p:spPr>
        </p:sp>
      </p:grpSp>
      <p:grpSp>
        <p:nvGrpSpPr>
          <p:cNvPr name="Group 8" id="8"/>
          <p:cNvGrpSpPr>
            <a:grpSpLocks noChangeAspect="true"/>
          </p:cNvGrpSpPr>
          <p:nvPr/>
        </p:nvGrpSpPr>
        <p:grpSpPr>
          <a:xfrm rot="0">
            <a:off x="903386" y="5254675"/>
            <a:ext cx="282328" cy="225773"/>
            <a:chOff x="0" y="0"/>
            <a:chExt cx="376437" cy="301030"/>
          </a:xfrm>
        </p:grpSpPr>
        <p:sp>
          <p:nvSpPr>
            <p:cNvPr name="Freeform 9" id="9" descr="preencoded.png"/>
            <p:cNvSpPr/>
            <p:nvPr/>
          </p:nvSpPr>
          <p:spPr>
            <a:xfrm flipH="false" flipV="false" rot="0">
              <a:off x="0" y="0"/>
              <a:ext cx="376428" cy="300990"/>
            </a:xfrm>
            <a:custGeom>
              <a:avLst/>
              <a:gdLst/>
              <a:ahLst/>
              <a:cxnLst/>
              <a:rect r="r" b="b" t="t" l="l"/>
              <a:pathLst>
                <a:path h="300990" w="376428">
                  <a:moveTo>
                    <a:pt x="0" y="0"/>
                  </a:moveTo>
                  <a:lnTo>
                    <a:pt x="376428" y="0"/>
                  </a:lnTo>
                  <a:lnTo>
                    <a:pt x="376428" y="300990"/>
                  </a:lnTo>
                  <a:lnTo>
                    <a:pt x="0" y="300990"/>
                  </a:lnTo>
                  <a:lnTo>
                    <a:pt x="0" y="0"/>
                  </a:lnTo>
                  <a:close/>
                </a:path>
              </a:pathLst>
            </a:custGeom>
            <a:blipFill>
              <a:blip r:embed="rId3"/>
              <a:stretch>
                <a:fillRect l="0" t="-19" r="-2" b="-33"/>
              </a:stretch>
            </a:blipFill>
          </p:spPr>
        </p:sp>
      </p:grpSp>
      <p:grpSp>
        <p:nvGrpSpPr>
          <p:cNvPr name="Group 10" id="10"/>
          <p:cNvGrpSpPr/>
          <p:nvPr/>
        </p:nvGrpSpPr>
        <p:grpSpPr>
          <a:xfrm rot="0">
            <a:off x="7127081" y="4708921"/>
            <a:ext cx="10447585" cy="2598092"/>
            <a:chOff x="0" y="0"/>
            <a:chExt cx="13930113" cy="3464123"/>
          </a:xfrm>
        </p:grpSpPr>
        <p:sp>
          <p:nvSpPr>
            <p:cNvPr name="Freeform 11" id="11"/>
            <p:cNvSpPr/>
            <p:nvPr/>
          </p:nvSpPr>
          <p:spPr>
            <a:xfrm flipH="false" flipV="false" rot="0">
              <a:off x="0" y="0"/>
              <a:ext cx="13929995" cy="3464052"/>
            </a:xfrm>
            <a:custGeom>
              <a:avLst/>
              <a:gdLst/>
              <a:ahLst/>
              <a:cxnLst/>
              <a:rect r="r" b="b" t="t" l="l"/>
              <a:pathLst>
                <a:path h="3464052" w="13929995">
                  <a:moveTo>
                    <a:pt x="0" y="36068"/>
                  </a:moveTo>
                  <a:cubicBezTo>
                    <a:pt x="0" y="16129"/>
                    <a:pt x="16129" y="0"/>
                    <a:pt x="36068" y="0"/>
                  </a:cubicBezTo>
                  <a:lnTo>
                    <a:pt x="13893927" y="0"/>
                  </a:lnTo>
                  <a:cubicBezTo>
                    <a:pt x="13913865" y="0"/>
                    <a:pt x="13929995" y="16129"/>
                    <a:pt x="13929995" y="36068"/>
                  </a:cubicBezTo>
                  <a:lnTo>
                    <a:pt x="13929995" y="3427984"/>
                  </a:lnTo>
                  <a:cubicBezTo>
                    <a:pt x="13929995" y="3447923"/>
                    <a:pt x="13913865" y="3464052"/>
                    <a:pt x="13893927" y="3464052"/>
                  </a:cubicBezTo>
                  <a:lnTo>
                    <a:pt x="36068" y="3464052"/>
                  </a:lnTo>
                  <a:cubicBezTo>
                    <a:pt x="16129" y="3464052"/>
                    <a:pt x="0" y="3447923"/>
                    <a:pt x="0" y="3427984"/>
                  </a:cubicBezTo>
                  <a:close/>
                </a:path>
              </a:pathLst>
            </a:custGeom>
            <a:solidFill>
              <a:srgbClr val="EFEFEF"/>
            </a:solidFill>
          </p:spPr>
        </p:sp>
      </p:grpSp>
      <p:grpSp>
        <p:nvGrpSpPr>
          <p:cNvPr name="Group 12" id="12"/>
          <p:cNvGrpSpPr>
            <a:grpSpLocks noChangeAspect="true"/>
          </p:cNvGrpSpPr>
          <p:nvPr/>
        </p:nvGrpSpPr>
        <p:grpSpPr>
          <a:xfrm rot="0">
            <a:off x="7307759" y="4965650"/>
            <a:ext cx="282328" cy="225773"/>
            <a:chOff x="0" y="0"/>
            <a:chExt cx="376437" cy="301030"/>
          </a:xfrm>
        </p:grpSpPr>
        <p:sp>
          <p:nvSpPr>
            <p:cNvPr name="Freeform 13" id="13" descr="preencoded.png"/>
            <p:cNvSpPr/>
            <p:nvPr/>
          </p:nvSpPr>
          <p:spPr>
            <a:xfrm flipH="false" flipV="false" rot="0">
              <a:off x="0" y="0"/>
              <a:ext cx="376428" cy="300990"/>
            </a:xfrm>
            <a:custGeom>
              <a:avLst/>
              <a:gdLst/>
              <a:ahLst/>
              <a:cxnLst/>
              <a:rect r="r" b="b" t="t" l="l"/>
              <a:pathLst>
                <a:path h="300990" w="376428">
                  <a:moveTo>
                    <a:pt x="0" y="0"/>
                  </a:moveTo>
                  <a:lnTo>
                    <a:pt x="376428" y="0"/>
                  </a:lnTo>
                  <a:lnTo>
                    <a:pt x="376428" y="300990"/>
                  </a:lnTo>
                  <a:lnTo>
                    <a:pt x="0" y="300990"/>
                  </a:lnTo>
                  <a:lnTo>
                    <a:pt x="0" y="0"/>
                  </a:lnTo>
                  <a:close/>
                </a:path>
              </a:pathLst>
            </a:custGeom>
            <a:blipFill>
              <a:blip r:embed="rId3"/>
              <a:stretch>
                <a:fillRect l="0" t="-19" r="-2" b="-33"/>
              </a:stretch>
            </a:blipFill>
          </p:spPr>
        </p:sp>
      </p:grpSp>
      <p:grpSp>
        <p:nvGrpSpPr>
          <p:cNvPr name="Group 14" id="14"/>
          <p:cNvGrpSpPr/>
          <p:nvPr/>
        </p:nvGrpSpPr>
        <p:grpSpPr>
          <a:xfrm rot="0">
            <a:off x="7766000" y="5415409"/>
            <a:ext cx="9632751" cy="1602879"/>
            <a:chOff x="0" y="0"/>
            <a:chExt cx="12843668" cy="2137172"/>
          </a:xfrm>
        </p:grpSpPr>
        <p:sp>
          <p:nvSpPr>
            <p:cNvPr name="Freeform 15" id="15"/>
            <p:cNvSpPr/>
            <p:nvPr/>
          </p:nvSpPr>
          <p:spPr>
            <a:xfrm flipH="false" flipV="false" rot="0">
              <a:off x="0" y="0"/>
              <a:ext cx="12843637" cy="2137283"/>
            </a:xfrm>
            <a:custGeom>
              <a:avLst/>
              <a:gdLst/>
              <a:ahLst/>
              <a:cxnLst/>
              <a:rect r="r" b="b" t="t" l="l"/>
              <a:pathLst>
                <a:path h="2137283" w="12843637">
                  <a:moveTo>
                    <a:pt x="0" y="42545"/>
                  </a:moveTo>
                  <a:cubicBezTo>
                    <a:pt x="0" y="19050"/>
                    <a:pt x="19177" y="0"/>
                    <a:pt x="42672" y="0"/>
                  </a:cubicBezTo>
                  <a:lnTo>
                    <a:pt x="12800965" y="0"/>
                  </a:lnTo>
                  <a:lnTo>
                    <a:pt x="12800965" y="6350"/>
                  </a:lnTo>
                  <a:lnTo>
                    <a:pt x="12800965" y="0"/>
                  </a:lnTo>
                  <a:cubicBezTo>
                    <a:pt x="12824461" y="0"/>
                    <a:pt x="12843637" y="19050"/>
                    <a:pt x="12843637" y="42545"/>
                  </a:cubicBezTo>
                  <a:lnTo>
                    <a:pt x="12837287" y="42545"/>
                  </a:lnTo>
                  <a:lnTo>
                    <a:pt x="12843637" y="42545"/>
                  </a:lnTo>
                  <a:lnTo>
                    <a:pt x="12843637" y="2094738"/>
                  </a:lnTo>
                  <a:lnTo>
                    <a:pt x="12837287" y="2094738"/>
                  </a:lnTo>
                  <a:lnTo>
                    <a:pt x="12843637" y="2094738"/>
                  </a:lnTo>
                  <a:cubicBezTo>
                    <a:pt x="12843637" y="2118233"/>
                    <a:pt x="12824461" y="2137283"/>
                    <a:pt x="12800965" y="2137283"/>
                  </a:cubicBezTo>
                  <a:lnTo>
                    <a:pt x="12800965" y="2130933"/>
                  </a:lnTo>
                  <a:lnTo>
                    <a:pt x="12800965" y="2137283"/>
                  </a:lnTo>
                  <a:lnTo>
                    <a:pt x="42672" y="2137283"/>
                  </a:lnTo>
                  <a:lnTo>
                    <a:pt x="42672" y="2130933"/>
                  </a:lnTo>
                  <a:lnTo>
                    <a:pt x="42672" y="2137283"/>
                  </a:lnTo>
                  <a:cubicBezTo>
                    <a:pt x="19177" y="2137283"/>
                    <a:pt x="0" y="2118233"/>
                    <a:pt x="0" y="2094738"/>
                  </a:cubicBezTo>
                  <a:lnTo>
                    <a:pt x="0" y="42545"/>
                  </a:lnTo>
                  <a:lnTo>
                    <a:pt x="6350" y="42545"/>
                  </a:lnTo>
                  <a:lnTo>
                    <a:pt x="0" y="42545"/>
                  </a:lnTo>
                  <a:moveTo>
                    <a:pt x="12700" y="42545"/>
                  </a:moveTo>
                  <a:lnTo>
                    <a:pt x="12700" y="2094738"/>
                  </a:lnTo>
                  <a:lnTo>
                    <a:pt x="6350" y="2094738"/>
                  </a:lnTo>
                  <a:lnTo>
                    <a:pt x="12700" y="2094738"/>
                  </a:lnTo>
                  <a:cubicBezTo>
                    <a:pt x="12700" y="2111121"/>
                    <a:pt x="26035" y="2124583"/>
                    <a:pt x="42672" y="2124583"/>
                  </a:cubicBezTo>
                  <a:lnTo>
                    <a:pt x="12800965" y="2124583"/>
                  </a:lnTo>
                  <a:cubicBezTo>
                    <a:pt x="12817602" y="2124583"/>
                    <a:pt x="12830937" y="2111248"/>
                    <a:pt x="12830937" y="2094738"/>
                  </a:cubicBezTo>
                  <a:lnTo>
                    <a:pt x="12830937" y="42545"/>
                  </a:lnTo>
                  <a:cubicBezTo>
                    <a:pt x="12830937" y="26162"/>
                    <a:pt x="12817602" y="12700"/>
                    <a:pt x="12800965" y="12700"/>
                  </a:cubicBezTo>
                  <a:lnTo>
                    <a:pt x="42672" y="12700"/>
                  </a:lnTo>
                  <a:lnTo>
                    <a:pt x="42672" y="6350"/>
                  </a:lnTo>
                  <a:lnTo>
                    <a:pt x="42672" y="12700"/>
                  </a:lnTo>
                  <a:cubicBezTo>
                    <a:pt x="26035" y="12700"/>
                    <a:pt x="12700" y="26035"/>
                    <a:pt x="12700" y="42545"/>
                  </a:cubicBezTo>
                  <a:close/>
                </a:path>
              </a:pathLst>
            </a:custGeom>
            <a:solidFill>
              <a:srgbClr val="000000">
                <a:alpha val="392"/>
              </a:srgbClr>
            </a:solidFill>
          </p:spPr>
        </p:sp>
      </p:grpSp>
      <p:grpSp>
        <p:nvGrpSpPr>
          <p:cNvPr name="Group 16" id="16"/>
          <p:cNvGrpSpPr/>
          <p:nvPr/>
        </p:nvGrpSpPr>
        <p:grpSpPr>
          <a:xfrm rot="0">
            <a:off x="7780287" y="5429696"/>
            <a:ext cx="9604176" cy="524767"/>
            <a:chOff x="0" y="0"/>
            <a:chExt cx="12805568" cy="699690"/>
          </a:xfrm>
        </p:grpSpPr>
        <p:sp>
          <p:nvSpPr>
            <p:cNvPr name="Freeform 17" id="17"/>
            <p:cNvSpPr/>
            <p:nvPr/>
          </p:nvSpPr>
          <p:spPr>
            <a:xfrm flipH="false" flipV="false" rot="0">
              <a:off x="0" y="0"/>
              <a:ext cx="12805537" cy="699643"/>
            </a:xfrm>
            <a:custGeom>
              <a:avLst/>
              <a:gdLst/>
              <a:ahLst/>
              <a:cxnLst/>
              <a:rect r="r" b="b" t="t" l="l"/>
              <a:pathLst>
                <a:path h="699643" w="12805537">
                  <a:moveTo>
                    <a:pt x="0" y="0"/>
                  </a:moveTo>
                  <a:lnTo>
                    <a:pt x="12805537" y="0"/>
                  </a:lnTo>
                  <a:lnTo>
                    <a:pt x="12805537" y="699643"/>
                  </a:lnTo>
                  <a:lnTo>
                    <a:pt x="0" y="699643"/>
                  </a:lnTo>
                  <a:close/>
                </a:path>
              </a:pathLst>
            </a:custGeom>
            <a:solidFill>
              <a:srgbClr val="FFFFFF">
                <a:alpha val="0"/>
              </a:srgbClr>
            </a:solidFill>
          </p:spPr>
        </p:sp>
      </p:grpSp>
      <p:grpSp>
        <p:nvGrpSpPr>
          <p:cNvPr name="Group 18" id="18"/>
          <p:cNvGrpSpPr/>
          <p:nvPr/>
        </p:nvGrpSpPr>
        <p:grpSpPr>
          <a:xfrm rot="0">
            <a:off x="7780287" y="5954465"/>
            <a:ext cx="9604176" cy="524767"/>
            <a:chOff x="0" y="0"/>
            <a:chExt cx="12805568" cy="699690"/>
          </a:xfrm>
        </p:grpSpPr>
        <p:sp>
          <p:nvSpPr>
            <p:cNvPr name="Freeform 19" id="19"/>
            <p:cNvSpPr/>
            <p:nvPr/>
          </p:nvSpPr>
          <p:spPr>
            <a:xfrm flipH="false" flipV="false" rot="0">
              <a:off x="0" y="0"/>
              <a:ext cx="12805537" cy="699643"/>
            </a:xfrm>
            <a:custGeom>
              <a:avLst/>
              <a:gdLst/>
              <a:ahLst/>
              <a:cxnLst/>
              <a:rect r="r" b="b" t="t" l="l"/>
              <a:pathLst>
                <a:path h="699643" w="12805537">
                  <a:moveTo>
                    <a:pt x="0" y="0"/>
                  </a:moveTo>
                  <a:lnTo>
                    <a:pt x="12805537" y="0"/>
                  </a:lnTo>
                  <a:lnTo>
                    <a:pt x="12805537" y="699643"/>
                  </a:lnTo>
                  <a:lnTo>
                    <a:pt x="0" y="699643"/>
                  </a:lnTo>
                  <a:close/>
                </a:path>
              </a:pathLst>
            </a:custGeom>
            <a:solidFill>
              <a:srgbClr val="000000">
                <a:alpha val="0"/>
              </a:srgbClr>
            </a:solidFill>
          </p:spPr>
        </p:sp>
      </p:grpSp>
      <p:grpSp>
        <p:nvGrpSpPr>
          <p:cNvPr name="Group 20" id="20"/>
          <p:cNvGrpSpPr/>
          <p:nvPr/>
        </p:nvGrpSpPr>
        <p:grpSpPr>
          <a:xfrm rot="0">
            <a:off x="7780287" y="6479232"/>
            <a:ext cx="9604176" cy="524767"/>
            <a:chOff x="0" y="0"/>
            <a:chExt cx="12805568" cy="699690"/>
          </a:xfrm>
        </p:grpSpPr>
        <p:sp>
          <p:nvSpPr>
            <p:cNvPr name="Freeform 21" id="21"/>
            <p:cNvSpPr/>
            <p:nvPr/>
          </p:nvSpPr>
          <p:spPr>
            <a:xfrm flipH="false" flipV="false" rot="0">
              <a:off x="0" y="0"/>
              <a:ext cx="12805537" cy="699643"/>
            </a:xfrm>
            <a:custGeom>
              <a:avLst/>
              <a:gdLst/>
              <a:ahLst/>
              <a:cxnLst/>
              <a:rect r="r" b="b" t="t" l="l"/>
              <a:pathLst>
                <a:path h="699643" w="12805537">
                  <a:moveTo>
                    <a:pt x="0" y="0"/>
                  </a:moveTo>
                  <a:lnTo>
                    <a:pt x="12805537" y="0"/>
                  </a:lnTo>
                  <a:lnTo>
                    <a:pt x="12805537" y="699643"/>
                  </a:lnTo>
                  <a:lnTo>
                    <a:pt x="0" y="699643"/>
                  </a:lnTo>
                  <a:close/>
                </a:path>
              </a:pathLst>
            </a:custGeom>
            <a:solidFill>
              <a:srgbClr val="FFFFFF">
                <a:alpha val="0"/>
              </a:srgbClr>
            </a:solidFill>
          </p:spPr>
        </p:sp>
      </p:grpSp>
      <p:grpSp>
        <p:nvGrpSpPr>
          <p:cNvPr name="Group 22" id="22"/>
          <p:cNvGrpSpPr/>
          <p:nvPr/>
        </p:nvGrpSpPr>
        <p:grpSpPr>
          <a:xfrm rot="0">
            <a:off x="722710" y="8441085"/>
            <a:ext cx="16842581" cy="1056680"/>
            <a:chOff x="0" y="0"/>
            <a:chExt cx="22456775" cy="1408907"/>
          </a:xfrm>
        </p:grpSpPr>
        <p:sp>
          <p:nvSpPr>
            <p:cNvPr name="Freeform 23" id="23"/>
            <p:cNvSpPr/>
            <p:nvPr/>
          </p:nvSpPr>
          <p:spPr>
            <a:xfrm flipH="false" flipV="false" rot="0">
              <a:off x="0" y="0"/>
              <a:ext cx="22456775" cy="1408938"/>
            </a:xfrm>
            <a:custGeom>
              <a:avLst/>
              <a:gdLst/>
              <a:ahLst/>
              <a:cxnLst/>
              <a:rect r="r" b="b" t="t" l="l"/>
              <a:pathLst>
                <a:path h="1408938" w="22456775">
                  <a:moveTo>
                    <a:pt x="0" y="36195"/>
                  </a:moveTo>
                  <a:cubicBezTo>
                    <a:pt x="0" y="16129"/>
                    <a:pt x="16129" y="0"/>
                    <a:pt x="36195" y="0"/>
                  </a:cubicBezTo>
                  <a:lnTo>
                    <a:pt x="22420580" y="0"/>
                  </a:lnTo>
                  <a:cubicBezTo>
                    <a:pt x="22440519" y="0"/>
                    <a:pt x="22456775" y="16129"/>
                    <a:pt x="22456775" y="36195"/>
                  </a:cubicBezTo>
                  <a:lnTo>
                    <a:pt x="22456775" y="1372743"/>
                  </a:lnTo>
                  <a:cubicBezTo>
                    <a:pt x="22456775" y="1392682"/>
                    <a:pt x="22440646" y="1408938"/>
                    <a:pt x="22420580" y="1408938"/>
                  </a:cubicBezTo>
                  <a:lnTo>
                    <a:pt x="36195" y="1408938"/>
                  </a:lnTo>
                  <a:cubicBezTo>
                    <a:pt x="16256" y="1408938"/>
                    <a:pt x="0" y="1392809"/>
                    <a:pt x="0" y="1372743"/>
                  </a:cubicBezTo>
                  <a:close/>
                </a:path>
              </a:pathLst>
            </a:custGeom>
            <a:solidFill>
              <a:srgbClr val="B6FCB8"/>
            </a:solidFill>
          </p:spPr>
        </p:sp>
      </p:grpSp>
      <p:grpSp>
        <p:nvGrpSpPr>
          <p:cNvPr name="Group 24" id="24"/>
          <p:cNvGrpSpPr>
            <a:grpSpLocks noChangeAspect="true"/>
          </p:cNvGrpSpPr>
          <p:nvPr/>
        </p:nvGrpSpPr>
        <p:grpSpPr>
          <a:xfrm rot="0">
            <a:off x="903386" y="8718202"/>
            <a:ext cx="225772" cy="180678"/>
            <a:chOff x="0" y="0"/>
            <a:chExt cx="301030" cy="240903"/>
          </a:xfrm>
        </p:grpSpPr>
        <p:sp>
          <p:nvSpPr>
            <p:cNvPr name="Freeform 25" id="25" descr="preencoded.png"/>
            <p:cNvSpPr/>
            <p:nvPr/>
          </p:nvSpPr>
          <p:spPr>
            <a:xfrm flipH="false" flipV="false" rot="0">
              <a:off x="0" y="0"/>
              <a:ext cx="300990" cy="240919"/>
            </a:xfrm>
            <a:custGeom>
              <a:avLst/>
              <a:gdLst/>
              <a:ahLst/>
              <a:cxnLst/>
              <a:rect r="r" b="b" t="t" l="l"/>
              <a:pathLst>
                <a:path h="240919" w="300990">
                  <a:moveTo>
                    <a:pt x="0" y="0"/>
                  </a:moveTo>
                  <a:lnTo>
                    <a:pt x="300990" y="0"/>
                  </a:lnTo>
                  <a:lnTo>
                    <a:pt x="300990" y="240919"/>
                  </a:lnTo>
                  <a:lnTo>
                    <a:pt x="0" y="240919"/>
                  </a:lnTo>
                  <a:lnTo>
                    <a:pt x="0" y="0"/>
                  </a:lnTo>
                  <a:close/>
                </a:path>
              </a:pathLst>
            </a:custGeom>
            <a:blipFill>
              <a:blip r:embed="rId4"/>
              <a:stretch>
                <a:fillRect l="-543" t="0" r="-556" b="6"/>
              </a:stretch>
            </a:blipFill>
          </p:spPr>
        </p:sp>
      </p:grpSp>
      <p:sp>
        <p:nvSpPr>
          <p:cNvPr name="Freeform 26" id="26"/>
          <p:cNvSpPr/>
          <p:nvPr/>
        </p:nvSpPr>
        <p:spPr>
          <a:xfrm flipH="false" flipV="false" rot="0">
            <a:off x="16563737" y="9352525"/>
            <a:ext cx="1001554" cy="1001554"/>
          </a:xfrm>
          <a:custGeom>
            <a:avLst/>
            <a:gdLst/>
            <a:ahLst/>
            <a:cxnLst/>
            <a:rect r="r" b="b" t="t" l="l"/>
            <a:pathLst>
              <a:path h="1001554" w="1001554">
                <a:moveTo>
                  <a:pt x="0" y="0"/>
                </a:moveTo>
                <a:lnTo>
                  <a:pt x="1001554" y="0"/>
                </a:lnTo>
                <a:lnTo>
                  <a:pt x="1001554" y="1001554"/>
                </a:lnTo>
                <a:lnTo>
                  <a:pt x="0" y="1001554"/>
                </a:lnTo>
                <a:lnTo>
                  <a:pt x="0" y="0"/>
                </a:lnTo>
                <a:close/>
              </a:path>
            </a:pathLst>
          </a:custGeom>
          <a:blipFill>
            <a:blip r:embed="rId5"/>
            <a:stretch>
              <a:fillRect l="0" t="0" r="0" b="0"/>
            </a:stretch>
          </a:blipFill>
        </p:spPr>
      </p:sp>
      <p:sp>
        <p:nvSpPr>
          <p:cNvPr name="TextBox 27" id="27"/>
          <p:cNvSpPr txBox="true"/>
          <p:nvPr/>
        </p:nvSpPr>
        <p:spPr>
          <a:xfrm rot="0">
            <a:off x="722710" y="770036"/>
            <a:ext cx="5318706" cy="284096"/>
          </a:xfrm>
          <a:prstGeom prst="rect">
            <a:avLst/>
          </a:prstGeom>
        </p:spPr>
        <p:txBody>
          <a:bodyPr anchor="t" rtlCol="false" tIns="0" lIns="0" bIns="0" rIns="0">
            <a:spAutoFit/>
          </a:bodyPr>
          <a:lstStyle/>
          <a:p>
            <a:pPr algn="l">
              <a:lnSpc>
                <a:spcPts val="2187"/>
              </a:lnSpc>
            </a:pPr>
            <a:r>
              <a:rPr lang="en-US" sz="1750" b="true">
                <a:solidFill>
                  <a:srgbClr val="1D1D1B"/>
                </a:solidFill>
                <a:latin typeface="Poppins Bold"/>
                <a:ea typeface="Poppins Bold"/>
                <a:cs typeface="Poppins Bold"/>
                <a:sym typeface="Poppins Bold"/>
              </a:rPr>
              <a:t>Phase 2: Configuration</a:t>
            </a:r>
          </a:p>
        </p:txBody>
      </p:sp>
      <p:sp>
        <p:nvSpPr>
          <p:cNvPr name="TextBox 28" id="28"/>
          <p:cNvSpPr txBox="true"/>
          <p:nvPr/>
        </p:nvSpPr>
        <p:spPr>
          <a:xfrm rot="0">
            <a:off x="722710" y="1194941"/>
            <a:ext cx="10136236" cy="588896"/>
          </a:xfrm>
          <a:prstGeom prst="rect">
            <a:avLst/>
          </a:prstGeom>
        </p:spPr>
        <p:txBody>
          <a:bodyPr anchor="t" rtlCol="false" tIns="0" lIns="0" bIns="0" rIns="0">
            <a:spAutoFit/>
          </a:bodyPr>
          <a:lstStyle/>
          <a:p>
            <a:pPr algn="l">
              <a:lnSpc>
                <a:spcPts val="4437"/>
              </a:lnSpc>
            </a:pPr>
            <a:r>
              <a:rPr lang="en-US" sz="3500" b="true">
                <a:solidFill>
                  <a:srgbClr val="1D1D1B"/>
                </a:solidFill>
                <a:latin typeface="Poppins Bold"/>
                <a:ea typeface="Poppins Bold"/>
                <a:cs typeface="Poppins Bold"/>
                <a:sym typeface="Poppins Bold"/>
              </a:rPr>
              <a:t>Build Custom Fields &amp; Dashboards</a:t>
            </a:r>
          </a:p>
        </p:txBody>
      </p:sp>
      <p:sp>
        <p:nvSpPr>
          <p:cNvPr name="TextBox 29" id="29"/>
          <p:cNvSpPr txBox="true"/>
          <p:nvPr/>
        </p:nvSpPr>
        <p:spPr>
          <a:xfrm rot="0">
            <a:off x="722710" y="2011412"/>
            <a:ext cx="16842581" cy="276159"/>
          </a:xfrm>
          <a:prstGeom prst="rect">
            <a:avLst/>
          </a:prstGeom>
        </p:spPr>
        <p:txBody>
          <a:bodyPr anchor="t" rtlCol="false" tIns="0" lIns="0" bIns="0" rIns="0">
            <a:spAutoFit/>
          </a:bodyPr>
          <a:lstStyle/>
          <a:p>
            <a:pPr algn="l">
              <a:lnSpc>
                <a:spcPts val="2250"/>
              </a:lnSpc>
            </a:pPr>
            <a:r>
              <a:rPr lang="en-US" sz="1375">
                <a:solidFill>
                  <a:srgbClr val="61615C"/>
                </a:solidFill>
                <a:latin typeface="Poppins"/>
                <a:ea typeface="Poppins"/>
                <a:cs typeface="Poppins"/>
                <a:sym typeface="Poppins"/>
              </a:rPr>
              <a:t>With your data mapped, it's time to bring those requirements to life within Propertyware. This involves configuring custom fields and designing dashboards that provide actionable insights.</a:t>
            </a:r>
          </a:p>
        </p:txBody>
      </p:sp>
      <p:sp>
        <p:nvSpPr>
          <p:cNvPr name="TextBox 30" id="30"/>
          <p:cNvSpPr txBox="true"/>
          <p:nvPr/>
        </p:nvSpPr>
        <p:spPr>
          <a:xfrm rot="0">
            <a:off x="722710" y="2741414"/>
            <a:ext cx="5068118" cy="284096"/>
          </a:xfrm>
          <a:prstGeom prst="rect">
            <a:avLst/>
          </a:prstGeom>
        </p:spPr>
        <p:txBody>
          <a:bodyPr anchor="t" rtlCol="false" tIns="0" lIns="0" bIns="0" rIns="0">
            <a:spAutoFit/>
          </a:bodyPr>
          <a:lstStyle/>
          <a:p>
            <a:pPr algn="l">
              <a:lnSpc>
                <a:spcPts val="2187"/>
              </a:lnSpc>
            </a:pPr>
            <a:r>
              <a:rPr lang="en-US" sz="1750" b="true">
                <a:solidFill>
                  <a:srgbClr val="1D1D1B"/>
                </a:solidFill>
                <a:latin typeface="Poppins Bold"/>
                <a:ea typeface="Poppins Bold"/>
                <a:cs typeface="Poppins Bold"/>
                <a:sym typeface="Poppins Bold"/>
              </a:rPr>
              <a:t>Configure Custom Fields</a:t>
            </a:r>
          </a:p>
        </p:txBody>
      </p:sp>
      <p:sp>
        <p:nvSpPr>
          <p:cNvPr name="TextBox 31" id="31"/>
          <p:cNvSpPr txBox="true"/>
          <p:nvPr/>
        </p:nvSpPr>
        <p:spPr>
          <a:xfrm rot="0">
            <a:off x="722710" y="3137744"/>
            <a:ext cx="5954018" cy="374749"/>
          </a:xfrm>
          <a:prstGeom prst="rect">
            <a:avLst/>
          </a:prstGeom>
        </p:spPr>
        <p:txBody>
          <a:bodyPr anchor="t" rtlCol="false" tIns="0" lIns="0" bIns="0" rIns="0">
            <a:spAutoFit/>
          </a:bodyPr>
          <a:lstStyle/>
          <a:p>
            <a:pPr algn="l" marL="207367" indent="-103684" lvl="1">
              <a:lnSpc>
                <a:spcPts val="2250"/>
              </a:lnSpc>
              <a:buFont typeface="Arial"/>
              <a:buChar char="•"/>
            </a:pPr>
            <a:r>
              <a:rPr lang="en-US" sz="1375">
                <a:solidFill>
                  <a:srgbClr val="61615C"/>
                </a:solidFill>
                <a:latin typeface="Consolas"/>
                <a:ea typeface="Consolas"/>
                <a:cs typeface="Consolas"/>
                <a:sym typeface="Consolas"/>
              </a:rPr>
              <a:t>Navigate to Admin &gt; Custom Data Fields.</a:t>
            </a:r>
          </a:p>
        </p:txBody>
      </p:sp>
      <p:sp>
        <p:nvSpPr>
          <p:cNvPr name="TextBox 32" id="32"/>
          <p:cNvSpPr txBox="true"/>
          <p:nvPr/>
        </p:nvSpPr>
        <p:spPr>
          <a:xfrm rot="0">
            <a:off x="722710" y="3499396"/>
            <a:ext cx="6185994" cy="552318"/>
          </a:xfrm>
          <a:prstGeom prst="rect">
            <a:avLst/>
          </a:prstGeom>
        </p:spPr>
        <p:txBody>
          <a:bodyPr anchor="t" rtlCol="false" tIns="0" lIns="0" bIns="0" rIns="0">
            <a:spAutoFit/>
          </a:bodyPr>
          <a:lstStyle/>
          <a:p>
            <a:pPr algn="l" marL="207367" indent="-103684" lvl="1">
              <a:lnSpc>
                <a:spcPts val="2250"/>
              </a:lnSpc>
              <a:buFont typeface="Arial"/>
              <a:buChar char="•"/>
            </a:pPr>
            <a:r>
              <a:rPr lang="en-US" sz="1375">
                <a:solidFill>
                  <a:srgbClr val="61615C"/>
                </a:solidFill>
                <a:latin typeface="Poppins"/>
                <a:ea typeface="Poppins"/>
                <a:cs typeface="Poppins"/>
                <a:sym typeface="Poppins"/>
              </a:rPr>
              <a:t>Create each custom field from your mapping template, paying close attention to data types (Text, Number, Date, Dropdown, etc.).</a:t>
            </a:r>
          </a:p>
        </p:txBody>
      </p:sp>
      <p:sp>
        <p:nvSpPr>
          <p:cNvPr name="TextBox 33" id="33"/>
          <p:cNvSpPr txBox="true"/>
          <p:nvPr/>
        </p:nvSpPr>
        <p:spPr>
          <a:xfrm rot="0">
            <a:off x="722710" y="4140547"/>
            <a:ext cx="5954018" cy="552318"/>
          </a:xfrm>
          <a:prstGeom prst="rect">
            <a:avLst/>
          </a:prstGeom>
        </p:spPr>
        <p:txBody>
          <a:bodyPr anchor="t" rtlCol="false" tIns="0" lIns="0" bIns="0" rIns="0">
            <a:spAutoFit/>
          </a:bodyPr>
          <a:lstStyle/>
          <a:p>
            <a:pPr algn="l" marL="207367" indent="-103684" lvl="1">
              <a:lnSpc>
                <a:spcPts val="2250"/>
              </a:lnSpc>
              <a:buFont typeface="Arial"/>
              <a:buChar char="•"/>
            </a:pPr>
            <a:r>
              <a:rPr lang="en-US" sz="1375">
                <a:solidFill>
                  <a:srgbClr val="61615C"/>
                </a:solidFill>
                <a:latin typeface="Poppins"/>
                <a:ea typeface="Poppins"/>
                <a:cs typeface="Poppins"/>
                <a:sym typeface="Poppins"/>
              </a:rPr>
              <a:t>Set visibility and permissions to ensure only relevant teams can view and edit.</a:t>
            </a:r>
          </a:p>
        </p:txBody>
      </p:sp>
      <p:sp>
        <p:nvSpPr>
          <p:cNvPr name="TextBox 34" id="34"/>
          <p:cNvSpPr txBox="true"/>
          <p:nvPr/>
        </p:nvSpPr>
        <p:spPr>
          <a:xfrm rot="0">
            <a:off x="1366391" y="5204669"/>
            <a:ext cx="4424437" cy="284096"/>
          </a:xfrm>
          <a:prstGeom prst="rect">
            <a:avLst/>
          </a:prstGeom>
        </p:spPr>
        <p:txBody>
          <a:bodyPr anchor="t" rtlCol="false" tIns="0" lIns="0" bIns="0" rIns="0">
            <a:spAutoFit/>
          </a:bodyPr>
          <a:lstStyle/>
          <a:p>
            <a:pPr algn="l">
              <a:lnSpc>
                <a:spcPts val="2187"/>
              </a:lnSpc>
            </a:pPr>
            <a:r>
              <a:rPr lang="en-US" sz="1750" b="true">
                <a:solidFill>
                  <a:srgbClr val="000000"/>
                </a:solidFill>
                <a:latin typeface="Poppins Bold"/>
                <a:ea typeface="Poppins Bold"/>
                <a:cs typeface="Poppins Bold"/>
                <a:sym typeface="Poppins Bold"/>
              </a:rPr>
              <a:t>Configuration Example:</a:t>
            </a:r>
          </a:p>
        </p:txBody>
      </p:sp>
      <p:sp>
        <p:nvSpPr>
          <p:cNvPr name="TextBox 35" id="35"/>
          <p:cNvSpPr txBox="true"/>
          <p:nvPr/>
        </p:nvSpPr>
        <p:spPr>
          <a:xfrm rot="0">
            <a:off x="1366391" y="5610522"/>
            <a:ext cx="5129659" cy="276159"/>
          </a:xfrm>
          <a:prstGeom prst="rect">
            <a:avLst/>
          </a:prstGeom>
        </p:spPr>
        <p:txBody>
          <a:bodyPr anchor="t" rtlCol="false" tIns="0" lIns="0" bIns="0" rIns="0">
            <a:spAutoFit/>
          </a:bodyPr>
          <a:lstStyle/>
          <a:p>
            <a:pPr algn="l">
              <a:lnSpc>
                <a:spcPts val="2250"/>
              </a:lnSpc>
            </a:pPr>
            <a:r>
              <a:rPr lang="en-US" sz="1375" b="true">
                <a:solidFill>
                  <a:srgbClr val="000000"/>
                </a:solidFill>
                <a:latin typeface="Poppins Bold"/>
                <a:ea typeface="Poppins Bold"/>
                <a:cs typeface="Poppins Bold"/>
                <a:sym typeface="Poppins Bold"/>
              </a:rPr>
              <a:t>Field Name:</a:t>
            </a:r>
            <a:r>
              <a:rPr lang="en-US" sz="1375">
                <a:solidFill>
                  <a:srgbClr val="000000"/>
                </a:solidFill>
                <a:latin typeface="Poppins"/>
                <a:ea typeface="Poppins"/>
                <a:cs typeface="Poppins"/>
                <a:sym typeface="Poppins"/>
              </a:rPr>
              <a:t> Pet Type</a:t>
            </a:r>
          </a:p>
        </p:txBody>
      </p:sp>
      <p:sp>
        <p:nvSpPr>
          <p:cNvPr name="TextBox 36" id="36"/>
          <p:cNvSpPr txBox="true"/>
          <p:nvPr/>
        </p:nvSpPr>
        <p:spPr>
          <a:xfrm rot="0">
            <a:off x="1366391" y="6062067"/>
            <a:ext cx="5129659" cy="276159"/>
          </a:xfrm>
          <a:prstGeom prst="rect">
            <a:avLst/>
          </a:prstGeom>
        </p:spPr>
        <p:txBody>
          <a:bodyPr anchor="t" rtlCol="false" tIns="0" lIns="0" bIns="0" rIns="0">
            <a:spAutoFit/>
          </a:bodyPr>
          <a:lstStyle/>
          <a:p>
            <a:pPr algn="l">
              <a:lnSpc>
                <a:spcPts val="2250"/>
              </a:lnSpc>
            </a:pPr>
            <a:r>
              <a:rPr lang="en-US" sz="1375" b="true">
                <a:solidFill>
                  <a:srgbClr val="000000"/>
                </a:solidFill>
                <a:latin typeface="Poppins Bold"/>
                <a:ea typeface="Poppins Bold"/>
                <a:cs typeface="Poppins Bold"/>
                <a:sym typeface="Poppins Bold"/>
              </a:rPr>
              <a:t>Type:</a:t>
            </a:r>
            <a:r>
              <a:rPr lang="en-US" sz="1375">
                <a:solidFill>
                  <a:srgbClr val="000000"/>
                </a:solidFill>
                <a:latin typeface="Poppins"/>
                <a:ea typeface="Poppins"/>
                <a:cs typeface="Poppins"/>
                <a:sym typeface="Poppins"/>
              </a:rPr>
              <a:t> Dropdown</a:t>
            </a:r>
          </a:p>
        </p:txBody>
      </p:sp>
      <p:sp>
        <p:nvSpPr>
          <p:cNvPr name="TextBox 37" id="37"/>
          <p:cNvSpPr txBox="true"/>
          <p:nvPr/>
        </p:nvSpPr>
        <p:spPr>
          <a:xfrm rot="0">
            <a:off x="1366391" y="6513611"/>
            <a:ext cx="5129659" cy="276159"/>
          </a:xfrm>
          <a:prstGeom prst="rect">
            <a:avLst/>
          </a:prstGeom>
        </p:spPr>
        <p:txBody>
          <a:bodyPr anchor="t" rtlCol="false" tIns="0" lIns="0" bIns="0" rIns="0">
            <a:spAutoFit/>
          </a:bodyPr>
          <a:lstStyle/>
          <a:p>
            <a:pPr algn="l">
              <a:lnSpc>
                <a:spcPts val="2250"/>
              </a:lnSpc>
            </a:pPr>
            <a:r>
              <a:rPr lang="en-US" sz="1375" b="true">
                <a:solidFill>
                  <a:srgbClr val="000000"/>
                </a:solidFill>
                <a:latin typeface="Poppins Bold"/>
                <a:ea typeface="Poppins Bold"/>
                <a:cs typeface="Poppins Bold"/>
                <a:sym typeface="Poppins Bold"/>
              </a:rPr>
              <a:t>Options:</a:t>
            </a:r>
            <a:r>
              <a:rPr lang="en-US" sz="1375">
                <a:solidFill>
                  <a:srgbClr val="000000"/>
                </a:solidFill>
                <a:latin typeface="Poppins"/>
                <a:ea typeface="Poppins"/>
                <a:cs typeface="Poppins"/>
                <a:sym typeface="Poppins"/>
              </a:rPr>
              <a:t> Dog, Cat, Other</a:t>
            </a:r>
          </a:p>
        </p:txBody>
      </p:sp>
      <p:sp>
        <p:nvSpPr>
          <p:cNvPr name="TextBox 38" id="38"/>
          <p:cNvSpPr txBox="true"/>
          <p:nvPr/>
        </p:nvSpPr>
        <p:spPr>
          <a:xfrm rot="0">
            <a:off x="1366391" y="6965156"/>
            <a:ext cx="5129659" cy="276159"/>
          </a:xfrm>
          <a:prstGeom prst="rect">
            <a:avLst/>
          </a:prstGeom>
        </p:spPr>
        <p:txBody>
          <a:bodyPr anchor="t" rtlCol="false" tIns="0" lIns="0" bIns="0" rIns="0">
            <a:spAutoFit/>
          </a:bodyPr>
          <a:lstStyle/>
          <a:p>
            <a:pPr algn="l">
              <a:lnSpc>
                <a:spcPts val="2250"/>
              </a:lnSpc>
            </a:pPr>
            <a:r>
              <a:rPr lang="en-US" sz="1375" b="true">
                <a:solidFill>
                  <a:srgbClr val="000000"/>
                </a:solidFill>
                <a:latin typeface="Poppins Bold"/>
                <a:ea typeface="Poppins Bold"/>
                <a:cs typeface="Poppins Bold"/>
                <a:sym typeface="Poppins Bold"/>
              </a:rPr>
              <a:t>Visibility:</a:t>
            </a:r>
            <a:r>
              <a:rPr lang="en-US" sz="1375">
                <a:solidFill>
                  <a:srgbClr val="000000"/>
                </a:solidFill>
                <a:latin typeface="Poppins"/>
                <a:ea typeface="Poppins"/>
                <a:cs typeface="Poppins"/>
                <a:sym typeface="Poppins"/>
              </a:rPr>
              <a:t> Property Managers, Leasing Team</a:t>
            </a:r>
          </a:p>
        </p:txBody>
      </p:sp>
      <p:sp>
        <p:nvSpPr>
          <p:cNvPr name="TextBox 39" id="39"/>
          <p:cNvSpPr txBox="true"/>
          <p:nvPr/>
        </p:nvSpPr>
        <p:spPr>
          <a:xfrm rot="0">
            <a:off x="1366391" y="7416701"/>
            <a:ext cx="5129659" cy="276159"/>
          </a:xfrm>
          <a:prstGeom prst="rect">
            <a:avLst/>
          </a:prstGeom>
        </p:spPr>
        <p:txBody>
          <a:bodyPr anchor="t" rtlCol="false" tIns="0" lIns="0" bIns="0" rIns="0">
            <a:spAutoFit/>
          </a:bodyPr>
          <a:lstStyle/>
          <a:p>
            <a:pPr algn="l">
              <a:lnSpc>
                <a:spcPts val="2250"/>
              </a:lnSpc>
            </a:pPr>
            <a:r>
              <a:rPr lang="en-US" sz="1375" b="true">
                <a:solidFill>
                  <a:srgbClr val="000000"/>
                </a:solidFill>
                <a:latin typeface="Poppins Bold"/>
                <a:ea typeface="Poppins Bold"/>
                <a:cs typeface="Poppins Bold"/>
                <a:sym typeface="Poppins Bold"/>
              </a:rPr>
              <a:t>Required:</a:t>
            </a:r>
            <a:r>
              <a:rPr lang="en-US" sz="1375">
                <a:solidFill>
                  <a:srgbClr val="000000"/>
                </a:solidFill>
                <a:latin typeface="Poppins"/>
                <a:ea typeface="Poppins"/>
                <a:cs typeface="Poppins"/>
                <a:sym typeface="Poppins"/>
              </a:rPr>
              <a:t> No</a:t>
            </a:r>
          </a:p>
        </p:txBody>
      </p:sp>
      <p:sp>
        <p:nvSpPr>
          <p:cNvPr name="TextBox 40" id="40"/>
          <p:cNvSpPr txBox="true"/>
          <p:nvPr/>
        </p:nvSpPr>
        <p:spPr>
          <a:xfrm rot="0">
            <a:off x="7127081" y="2741414"/>
            <a:ext cx="5108055" cy="284096"/>
          </a:xfrm>
          <a:prstGeom prst="rect">
            <a:avLst/>
          </a:prstGeom>
        </p:spPr>
        <p:txBody>
          <a:bodyPr anchor="t" rtlCol="false" tIns="0" lIns="0" bIns="0" rIns="0">
            <a:spAutoFit/>
          </a:bodyPr>
          <a:lstStyle/>
          <a:p>
            <a:pPr algn="l">
              <a:lnSpc>
                <a:spcPts val="2187"/>
              </a:lnSpc>
            </a:pPr>
            <a:r>
              <a:rPr lang="en-US" sz="1750" b="true">
                <a:solidFill>
                  <a:srgbClr val="1D1D1B"/>
                </a:solidFill>
                <a:latin typeface="Poppins Bold"/>
                <a:ea typeface="Poppins Bold"/>
                <a:cs typeface="Poppins Bold"/>
                <a:sym typeface="Poppins Bold"/>
              </a:rPr>
              <a:t>Design Custom Dashboards</a:t>
            </a:r>
          </a:p>
        </p:txBody>
      </p:sp>
      <p:sp>
        <p:nvSpPr>
          <p:cNvPr name="TextBox 41" id="41"/>
          <p:cNvSpPr txBox="true"/>
          <p:nvPr/>
        </p:nvSpPr>
        <p:spPr>
          <a:xfrm rot="0">
            <a:off x="7127081" y="3147269"/>
            <a:ext cx="10447585" cy="276159"/>
          </a:xfrm>
          <a:prstGeom prst="rect">
            <a:avLst/>
          </a:prstGeom>
        </p:spPr>
        <p:txBody>
          <a:bodyPr anchor="t" rtlCol="false" tIns="0" lIns="0" bIns="0" rIns="0">
            <a:spAutoFit/>
          </a:bodyPr>
          <a:lstStyle/>
          <a:p>
            <a:pPr algn="l" marL="207367" indent="-103684" lvl="1">
              <a:lnSpc>
                <a:spcPts val="2250"/>
              </a:lnSpc>
              <a:buFont typeface="Arial"/>
              <a:buChar char="•"/>
            </a:pPr>
            <a:r>
              <a:rPr lang="en-US" sz="1375">
                <a:solidFill>
                  <a:srgbClr val="61615C"/>
                </a:solidFill>
                <a:latin typeface="Poppins"/>
                <a:ea typeface="Poppins"/>
                <a:cs typeface="Poppins"/>
                <a:sym typeface="Poppins"/>
              </a:rPr>
              <a:t>Access Dashboard Builder in Propertyware.</a:t>
            </a:r>
          </a:p>
        </p:txBody>
      </p:sp>
      <p:sp>
        <p:nvSpPr>
          <p:cNvPr name="TextBox 42" id="42"/>
          <p:cNvSpPr txBox="true"/>
          <p:nvPr/>
        </p:nvSpPr>
        <p:spPr>
          <a:xfrm rot="0">
            <a:off x="7127081" y="3499396"/>
            <a:ext cx="10447585" cy="552318"/>
          </a:xfrm>
          <a:prstGeom prst="rect">
            <a:avLst/>
          </a:prstGeom>
        </p:spPr>
        <p:txBody>
          <a:bodyPr anchor="t" rtlCol="false" tIns="0" lIns="0" bIns="0" rIns="0">
            <a:spAutoFit/>
          </a:bodyPr>
          <a:lstStyle/>
          <a:p>
            <a:pPr algn="l" marL="207367" indent="-103684" lvl="1">
              <a:lnSpc>
                <a:spcPts val="2250"/>
              </a:lnSpc>
              <a:buFont typeface="Arial"/>
              <a:buChar char="•"/>
            </a:pPr>
            <a:r>
              <a:rPr lang="en-US" sz="1375">
                <a:solidFill>
                  <a:srgbClr val="61615C"/>
                </a:solidFill>
                <a:latin typeface="Poppins"/>
                <a:ea typeface="Poppins"/>
                <a:cs typeface="Poppins"/>
                <a:sym typeface="Poppins"/>
              </a:rPr>
              <a:t>Identify key performance indicators (KPIs) and metrics relevant to your objectives (e.g., occupancy rate, maintenance response time, rent collection).</a:t>
            </a:r>
          </a:p>
        </p:txBody>
      </p:sp>
      <p:sp>
        <p:nvSpPr>
          <p:cNvPr name="TextBox 43" id="43"/>
          <p:cNvSpPr txBox="true"/>
          <p:nvPr/>
        </p:nvSpPr>
        <p:spPr>
          <a:xfrm rot="0">
            <a:off x="7127081" y="4140547"/>
            <a:ext cx="10447585" cy="276159"/>
          </a:xfrm>
          <a:prstGeom prst="rect">
            <a:avLst/>
          </a:prstGeom>
        </p:spPr>
        <p:txBody>
          <a:bodyPr anchor="t" rtlCol="false" tIns="0" lIns="0" bIns="0" rIns="0">
            <a:spAutoFit/>
          </a:bodyPr>
          <a:lstStyle/>
          <a:p>
            <a:pPr algn="l" marL="207367" indent="-103684" lvl="1">
              <a:lnSpc>
                <a:spcPts val="2250"/>
              </a:lnSpc>
              <a:buFont typeface="Arial"/>
              <a:buChar char="•"/>
            </a:pPr>
            <a:r>
              <a:rPr lang="en-US" sz="1375">
                <a:solidFill>
                  <a:srgbClr val="61615C"/>
                </a:solidFill>
                <a:latin typeface="Poppins"/>
                <a:ea typeface="Poppins"/>
                <a:cs typeface="Poppins"/>
                <a:sym typeface="Poppins"/>
              </a:rPr>
              <a:t>Create dashlets for each KPI, utilizing filters and appropriate data sources to visualize critical information at a glance.</a:t>
            </a:r>
          </a:p>
        </p:txBody>
      </p:sp>
      <p:sp>
        <p:nvSpPr>
          <p:cNvPr name="TextBox 44" id="44"/>
          <p:cNvSpPr txBox="true"/>
          <p:nvPr/>
        </p:nvSpPr>
        <p:spPr>
          <a:xfrm rot="0">
            <a:off x="7770762" y="4915644"/>
            <a:ext cx="4580111" cy="284096"/>
          </a:xfrm>
          <a:prstGeom prst="rect">
            <a:avLst/>
          </a:prstGeom>
        </p:spPr>
        <p:txBody>
          <a:bodyPr anchor="t" rtlCol="false" tIns="0" lIns="0" bIns="0" rIns="0">
            <a:spAutoFit/>
          </a:bodyPr>
          <a:lstStyle/>
          <a:p>
            <a:pPr algn="l">
              <a:lnSpc>
                <a:spcPts val="2187"/>
              </a:lnSpc>
            </a:pPr>
            <a:r>
              <a:rPr lang="en-US" sz="1750" b="true">
                <a:solidFill>
                  <a:srgbClr val="000000"/>
                </a:solidFill>
                <a:latin typeface="Poppins Bold"/>
                <a:ea typeface="Poppins Bold"/>
                <a:cs typeface="Poppins Bold"/>
                <a:sym typeface="Poppins Bold"/>
              </a:rPr>
              <a:t>Sample Dashboard Layout:</a:t>
            </a:r>
          </a:p>
        </p:txBody>
      </p:sp>
      <p:sp>
        <p:nvSpPr>
          <p:cNvPr name="TextBox 45" id="45"/>
          <p:cNvSpPr txBox="true"/>
          <p:nvPr/>
        </p:nvSpPr>
        <p:spPr>
          <a:xfrm rot="0">
            <a:off x="7960965" y="5471369"/>
            <a:ext cx="2034928" cy="276159"/>
          </a:xfrm>
          <a:prstGeom prst="rect">
            <a:avLst/>
          </a:prstGeom>
        </p:spPr>
        <p:txBody>
          <a:bodyPr anchor="t" rtlCol="false" tIns="0" lIns="0" bIns="0" rIns="0">
            <a:spAutoFit/>
          </a:bodyPr>
          <a:lstStyle/>
          <a:p>
            <a:pPr algn="l">
              <a:lnSpc>
                <a:spcPts val="2250"/>
              </a:lnSpc>
            </a:pPr>
            <a:r>
              <a:rPr lang="en-US" sz="1375" b="true">
                <a:solidFill>
                  <a:srgbClr val="000000"/>
                </a:solidFill>
                <a:latin typeface="Poppins Bold"/>
                <a:ea typeface="Poppins Bold"/>
                <a:cs typeface="Poppins Bold"/>
                <a:sym typeface="Poppins Bold"/>
              </a:rPr>
              <a:t>Dashlet Name</a:t>
            </a:r>
          </a:p>
        </p:txBody>
      </p:sp>
      <p:sp>
        <p:nvSpPr>
          <p:cNvPr name="TextBox 46" id="46"/>
          <p:cNvSpPr txBox="true"/>
          <p:nvPr/>
        </p:nvSpPr>
        <p:spPr>
          <a:xfrm rot="0">
            <a:off x="10366773" y="5471369"/>
            <a:ext cx="2030165" cy="276159"/>
          </a:xfrm>
          <a:prstGeom prst="rect">
            <a:avLst/>
          </a:prstGeom>
        </p:spPr>
        <p:txBody>
          <a:bodyPr anchor="t" rtlCol="false" tIns="0" lIns="0" bIns="0" rIns="0">
            <a:spAutoFit/>
          </a:bodyPr>
          <a:lstStyle/>
          <a:p>
            <a:pPr algn="l">
              <a:lnSpc>
                <a:spcPts val="2250"/>
              </a:lnSpc>
            </a:pPr>
            <a:r>
              <a:rPr lang="en-US" sz="1375" b="true">
                <a:solidFill>
                  <a:srgbClr val="000000"/>
                </a:solidFill>
                <a:latin typeface="Poppins Bold"/>
                <a:ea typeface="Poppins Bold"/>
                <a:cs typeface="Poppins Bold"/>
                <a:sym typeface="Poppins Bold"/>
              </a:rPr>
              <a:t>Data Source</a:t>
            </a:r>
          </a:p>
        </p:txBody>
      </p:sp>
      <p:sp>
        <p:nvSpPr>
          <p:cNvPr name="TextBox 47" id="47"/>
          <p:cNvSpPr txBox="true"/>
          <p:nvPr/>
        </p:nvSpPr>
        <p:spPr>
          <a:xfrm rot="0">
            <a:off x="12767816" y="5471369"/>
            <a:ext cx="2030165" cy="276159"/>
          </a:xfrm>
          <a:prstGeom prst="rect">
            <a:avLst/>
          </a:prstGeom>
        </p:spPr>
        <p:txBody>
          <a:bodyPr anchor="t" rtlCol="false" tIns="0" lIns="0" bIns="0" rIns="0">
            <a:spAutoFit/>
          </a:bodyPr>
          <a:lstStyle/>
          <a:p>
            <a:pPr algn="l">
              <a:lnSpc>
                <a:spcPts val="2250"/>
              </a:lnSpc>
            </a:pPr>
            <a:r>
              <a:rPr lang="en-US" sz="1375" b="true">
                <a:solidFill>
                  <a:srgbClr val="000000"/>
                </a:solidFill>
                <a:latin typeface="Poppins Bold"/>
                <a:ea typeface="Poppins Bold"/>
                <a:cs typeface="Poppins Bold"/>
                <a:sym typeface="Poppins Bold"/>
              </a:rPr>
              <a:t>Filters</a:t>
            </a:r>
          </a:p>
        </p:txBody>
      </p:sp>
      <p:sp>
        <p:nvSpPr>
          <p:cNvPr name="TextBox 48" id="48"/>
          <p:cNvSpPr txBox="true"/>
          <p:nvPr/>
        </p:nvSpPr>
        <p:spPr>
          <a:xfrm rot="0">
            <a:off x="15168860" y="5471369"/>
            <a:ext cx="2034928" cy="276159"/>
          </a:xfrm>
          <a:prstGeom prst="rect">
            <a:avLst/>
          </a:prstGeom>
        </p:spPr>
        <p:txBody>
          <a:bodyPr anchor="t" rtlCol="false" tIns="0" lIns="0" bIns="0" rIns="0">
            <a:spAutoFit/>
          </a:bodyPr>
          <a:lstStyle/>
          <a:p>
            <a:pPr algn="l">
              <a:lnSpc>
                <a:spcPts val="2250"/>
              </a:lnSpc>
            </a:pPr>
            <a:r>
              <a:rPr lang="en-US" sz="1375" b="true">
                <a:solidFill>
                  <a:srgbClr val="000000"/>
                </a:solidFill>
                <a:latin typeface="Poppins Bold"/>
                <a:ea typeface="Poppins Bold"/>
                <a:cs typeface="Poppins Bold"/>
                <a:sym typeface="Poppins Bold"/>
              </a:rPr>
              <a:t>Visual Type</a:t>
            </a:r>
          </a:p>
        </p:txBody>
      </p:sp>
      <p:sp>
        <p:nvSpPr>
          <p:cNvPr name="TextBox 49" id="49"/>
          <p:cNvSpPr txBox="true"/>
          <p:nvPr/>
        </p:nvSpPr>
        <p:spPr>
          <a:xfrm rot="0">
            <a:off x="7960965" y="5996136"/>
            <a:ext cx="2034928" cy="276159"/>
          </a:xfrm>
          <a:prstGeom prst="rect">
            <a:avLst/>
          </a:prstGeom>
        </p:spPr>
        <p:txBody>
          <a:bodyPr anchor="t" rtlCol="false" tIns="0" lIns="0" bIns="0" rIns="0">
            <a:spAutoFit/>
          </a:bodyPr>
          <a:lstStyle/>
          <a:p>
            <a:pPr algn="l">
              <a:lnSpc>
                <a:spcPts val="2250"/>
              </a:lnSpc>
            </a:pPr>
            <a:r>
              <a:rPr lang="en-US" sz="1375">
                <a:solidFill>
                  <a:srgbClr val="000000"/>
                </a:solidFill>
                <a:latin typeface="Poppins"/>
                <a:ea typeface="Poppins"/>
                <a:cs typeface="Poppins"/>
                <a:sym typeface="Poppins"/>
              </a:rPr>
              <a:t>Occupancy Rate</a:t>
            </a:r>
          </a:p>
        </p:txBody>
      </p:sp>
      <p:sp>
        <p:nvSpPr>
          <p:cNvPr name="TextBox 50" id="50"/>
          <p:cNvSpPr txBox="true"/>
          <p:nvPr/>
        </p:nvSpPr>
        <p:spPr>
          <a:xfrm rot="0">
            <a:off x="10366773" y="5996136"/>
            <a:ext cx="2030165" cy="276159"/>
          </a:xfrm>
          <a:prstGeom prst="rect">
            <a:avLst/>
          </a:prstGeom>
        </p:spPr>
        <p:txBody>
          <a:bodyPr anchor="t" rtlCol="false" tIns="0" lIns="0" bIns="0" rIns="0">
            <a:spAutoFit/>
          </a:bodyPr>
          <a:lstStyle/>
          <a:p>
            <a:pPr algn="l">
              <a:lnSpc>
                <a:spcPts val="2250"/>
              </a:lnSpc>
            </a:pPr>
            <a:r>
              <a:rPr lang="en-US" sz="1375">
                <a:solidFill>
                  <a:srgbClr val="000000"/>
                </a:solidFill>
                <a:latin typeface="Poppins"/>
                <a:ea typeface="Poppins"/>
                <a:cs typeface="Poppins"/>
                <a:sym typeface="Poppins"/>
              </a:rPr>
              <a:t>Property Portfolio Data</a:t>
            </a:r>
          </a:p>
        </p:txBody>
      </p:sp>
      <p:sp>
        <p:nvSpPr>
          <p:cNvPr name="TextBox 51" id="51"/>
          <p:cNvSpPr txBox="true"/>
          <p:nvPr/>
        </p:nvSpPr>
        <p:spPr>
          <a:xfrm rot="0">
            <a:off x="12767816" y="5996136"/>
            <a:ext cx="2030165" cy="276159"/>
          </a:xfrm>
          <a:prstGeom prst="rect">
            <a:avLst/>
          </a:prstGeom>
        </p:spPr>
        <p:txBody>
          <a:bodyPr anchor="t" rtlCol="false" tIns="0" lIns="0" bIns="0" rIns="0">
            <a:spAutoFit/>
          </a:bodyPr>
          <a:lstStyle/>
          <a:p>
            <a:pPr algn="l">
              <a:lnSpc>
                <a:spcPts val="2250"/>
              </a:lnSpc>
            </a:pPr>
            <a:r>
              <a:rPr lang="en-US" sz="1375">
                <a:solidFill>
                  <a:srgbClr val="000000"/>
                </a:solidFill>
                <a:latin typeface="Poppins"/>
                <a:ea typeface="Poppins"/>
                <a:cs typeface="Poppins"/>
                <a:sym typeface="Poppins"/>
              </a:rPr>
              <a:t>Date Range</a:t>
            </a:r>
          </a:p>
        </p:txBody>
      </p:sp>
      <p:sp>
        <p:nvSpPr>
          <p:cNvPr name="TextBox 52" id="52"/>
          <p:cNvSpPr txBox="true"/>
          <p:nvPr/>
        </p:nvSpPr>
        <p:spPr>
          <a:xfrm rot="0">
            <a:off x="15168860" y="5996136"/>
            <a:ext cx="2034928" cy="276159"/>
          </a:xfrm>
          <a:prstGeom prst="rect">
            <a:avLst/>
          </a:prstGeom>
        </p:spPr>
        <p:txBody>
          <a:bodyPr anchor="t" rtlCol="false" tIns="0" lIns="0" bIns="0" rIns="0">
            <a:spAutoFit/>
          </a:bodyPr>
          <a:lstStyle/>
          <a:p>
            <a:pPr algn="l">
              <a:lnSpc>
                <a:spcPts val="2250"/>
              </a:lnSpc>
            </a:pPr>
            <a:r>
              <a:rPr lang="en-US" sz="1375">
                <a:solidFill>
                  <a:srgbClr val="000000"/>
                </a:solidFill>
                <a:latin typeface="Poppins"/>
                <a:ea typeface="Poppins"/>
                <a:cs typeface="Poppins"/>
                <a:sym typeface="Poppins"/>
              </a:rPr>
              <a:t>Pie Chart</a:t>
            </a:r>
          </a:p>
        </p:txBody>
      </p:sp>
      <p:sp>
        <p:nvSpPr>
          <p:cNvPr name="TextBox 53" id="53"/>
          <p:cNvSpPr txBox="true"/>
          <p:nvPr/>
        </p:nvSpPr>
        <p:spPr>
          <a:xfrm rot="0">
            <a:off x="7960965" y="6520904"/>
            <a:ext cx="2034928" cy="276159"/>
          </a:xfrm>
          <a:prstGeom prst="rect">
            <a:avLst/>
          </a:prstGeom>
        </p:spPr>
        <p:txBody>
          <a:bodyPr anchor="t" rtlCol="false" tIns="0" lIns="0" bIns="0" rIns="0">
            <a:spAutoFit/>
          </a:bodyPr>
          <a:lstStyle/>
          <a:p>
            <a:pPr algn="l">
              <a:lnSpc>
                <a:spcPts val="2250"/>
              </a:lnSpc>
            </a:pPr>
            <a:r>
              <a:rPr lang="en-US" sz="1375">
                <a:solidFill>
                  <a:srgbClr val="000000"/>
                </a:solidFill>
                <a:latin typeface="Poppins"/>
                <a:ea typeface="Poppins"/>
                <a:cs typeface="Poppins"/>
                <a:sym typeface="Poppins"/>
              </a:rPr>
              <a:t>Maintenance Status</a:t>
            </a:r>
          </a:p>
        </p:txBody>
      </p:sp>
      <p:sp>
        <p:nvSpPr>
          <p:cNvPr name="TextBox 54" id="54"/>
          <p:cNvSpPr txBox="true"/>
          <p:nvPr/>
        </p:nvSpPr>
        <p:spPr>
          <a:xfrm rot="0">
            <a:off x="10366773" y="6520904"/>
            <a:ext cx="2030165" cy="276159"/>
          </a:xfrm>
          <a:prstGeom prst="rect">
            <a:avLst/>
          </a:prstGeom>
        </p:spPr>
        <p:txBody>
          <a:bodyPr anchor="t" rtlCol="false" tIns="0" lIns="0" bIns="0" rIns="0">
            <a:spAutoFit/>
          </a:bodyPr>
          <a:lstStyle/>
          <a:p>
            <a:pPr algn="l">
              <a:lnSpc>
                <a:spcPts val="2250"/>
              </a:lnSpc>
            </a:pPr>
            <a:r>
              <a:rPr lang="en-US" sz="1375">
                <a:solidFill>
                  <a:srgbClr val="000000"/>
                </a:solidFill>
                <a:latin typeface="Poppins"/>
                <a:ea typeface="Poppins"/>
                <a:cs typeface="Poppins"/>
                <a:sym typeface="Poppins"/>
              </a:rPr>
              <a:t>Maintenance Requests</a:t>
            </a:r>
          </a:p>
        </p:txBody>
      </p:sp>
      <p:sp>
        <p:nvSpPr>
          <p:cNvPr name="TextBox 55" id="55"/>
          <p:cNvSpPr txBox="true"/>
          <p:nvPr/>
        </p:nvSpPr>
        <p:spPr>
          <a:xfrm rot="0">
            <a:off x="12767816" y="6520904"/>
            <a:ext cx="2030165" cy="276159"/>
          </a:xfrm>
          <a:prstGeom prst="rect">
            <a:avLst/>
          </a:prstGeom>
        </p:spPr>
        <p:txBody>
          <a:bodyPr anchor="t" rtlCol="false" tIns="0" lIns="0" bIns="0" rIns="0">
            <a:spAutoFit/>
          </a:bodyPr>
          <a:lstStyle/>
          <a:p>
            <a:pPr algn="l">
              <a:lnSpc>
                <a:spcPts val="2250"/>
              </a:lnSpc>
            </a:pPr>
            <a:r>
              <a:rPr lang="en-US" sz="1375">
                <a:solidFill>
                  <a:srgbClr val="000000"/>
                </a:solidFill>
                <a:latin typeface="Poppins"/>
                <a:ea typeface="Poppins"/>
                <a:cs typeface="Poppins"/>
                <a:sym typeface="Poppins"/>
              </a:rPr>
              <a:t>Status</a:t>
            </a:r>
          </a:p>
        </p:txBody>
      </p:sp>
      <p:sp>
        <p:nvSpPr>
          <p:cNvPr name="TextBox 56" id="56"/>
          <p:cNvSpPr txBox="true"/>
          <p:nvPr/>
        </p:nvSpPr>
        <p:spPr>
          <a:xfrm rot="0">
            <a:off x="15168860" y="6520904"/>
            <a:ext cx="2034928" cy="276159"/>
          </a:xfrm>
          <a:prstGeom prst="rect">
            <a:avLst/>
          </a:prstGeom>
        </p:spPr>
        <p:txBody>
          <a:bodyPr anchor="t" rtlCol="false" tIns="0" lIns="0" bIns="0" rIns="0">
            <a:spAutoFit/>
          </a:bodyPr>
          <a:lstStyle/>
          <a:p>
            <a:pPr algn="l">
              <a:lnSpc>
                <a:spcPts val="2250"/>
              </a:lnSpc>
            </a:pPr>
            <a:r>
              <a:rPr lang="en-US" sz="1375">
                <a:solidFill>
                  <a:srgbClr val="000000"/>
                </a:solidFill>
                <a:latin typeface="Poppins"/>
                <a:ea typeface="Poppins"/>
                <a:cs typeface="Poppins"/>
                <a:sym typeface="Poppins"/>
              </a:rPr>
              <a:t>Bar Chart</a:t>
            </a:r>
          </a:p>
        </p:txBody>
      </p:sp>
      <p:sp>
        <p:nvSpPr>
          <p:cNvPr name="TextBox 57" id="57"/>
          <p:cNvSpPr txBox="true"/>
          <p:nvPr/>
        </p:nvSpPr>
        <p:spPr>
          <a:xfrm rot="0">
            <a:off x="1309836" y="8590658"/>
            <a:ext cx="16074777" cy="552318"/>
          </a:xfrm>
          <a:prstGeom prst="rect">
            <a:avLst/>
          </a:prstGeom>
        </p:spPr>
        <p:txBody>
          <a:bodyPr anchor="t" rtlCol="false" tIns="0" lIns="0" bIns="0" rIns="0">
            <a:spAutoFit/>
          </a:bodyPr>
          <a:lstStyle/>
          <a:p>
            <a:pPr algn="l">
              <a:lnSpc>
                <a:spcPts val="2250"/>
              </a:lnSpc>
            </a:pPr>
            <a:r>
              <a:rPr lang="en-US" sz="1375" b="true">
                <a:solidFill>
                  <a:srgbClr val="000000"/>
                </a:solidFill>
                <a:latin typeface="Poppins Bold"/>
                <a:ea typeface="Poppins Bold"/>
                <a:cs typeface="Poppins Bold"/>
                <a:sym typeface="Poppins Bold"/>
              </a:rPr>
              <a:t>Best Practice:</a:t>
            </a:r>
            <a:r>
              <a:rPr lang="en-US" sz="1375">
                <a:solidFill>
                  <a:srgbClr val="000000"/>
                </a:solidFill>
                <a:latin typeface="Poppins"/>
                <a:ea typeface="Poppins"/>
                <a:cs typeface="Poppins"/>
                <a:sym typeface="Poppins"/>
              </a:rPr>
              <a:t> Use standardized naming conventions for fields and dashlets to maintain consistency and avoid duplication. Leverage color-coding and real-time data updates for quick decision-making on dashboards.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FEFEF"/>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CFCFC"/>
            </a:solidFill>
          </p:spPr>
        </p:sp>
      </p:grpSp>
      <p:grpSp>
        <p:nvGrpSpPr>
          <p:cNvPr name="Group 6" id="6"/>
          <p:cNvGrpSpPr>
            <a:grpSpLocks noChangeAspect="true"/>
          </p:cNvGrpSpPr>
          <p:nvPr/>
        </p:nvGrpSpPr>
        <p:grpSpPr>
          <a:xfrm rot="0">
            <a:off x="852190" y="2697659"/>
            <a:ext cx="5527774" cy="852190"/>
            <a:chOff x="0" y="0"/>
            <a:chExt cx="7370365" cy="1136253"/>
          </a:xfrm>
        </p:grpSpPr>
        <p:sp>
          <p:nvSpPr>
            <p:cNvPr name="Freeform 7" id="7" descr="preencoded.png"/>
            <p:cNvSpPr/>
            <p:nvPr/>
          </p:nvSpPr>
          <p:spPr>
            <a:xfrm flipH="false" flipV="false" rot="0">
              <a:off x="0" y="0"/>
              <a:ext cx="7370318" cy="1136269"/>
            </a:xfrm>
            <a:custGeom>
              <a:avLst/>
              <a:gdLst/>
              <a:ahLst/>
              <a:cxnLst/>
              <a:rect r="r" b="b" t="t" l="l"/>
              <a:pathLst>
                <a:path h="1136269" w="7370318">
                  <a:moveTo>
                    <a:pt x="0" y="0"/>
                  </a:moveTo>
                  <a:lnTo>
                    <a:pt x="7370318" y="0"/>
                  </a:lnTo>
                  <a:lnTo>
                    <a:pt x="7370318" y="1136269"/>
                  </a:lnTo>
                  <a:lnTo>
                    <a:pt x="0" y="1136269"/>
                  </a:lnTo>
                  <a:lnTo>
                    <a:pt x="0" y="0"/>
                  </a:lnTo>
                  <a:close/>
                </a:path>
              </a:pathLst>
            </a:custGeom>
            <a:blipFill>
              <a:blip r:embed="rId3"/>
              <a:stretch>
                <a:fillRect l="-233" t="0" r="-234" b="1"/>
              </a:stretch>
            </a:blipFill>
          </p:spPr>
        </p:sp>
      </p:grpSp>
      <p:grpSp>
        <p:nvGrpSpPr>
          <p:cNvPr name="Group 8" id="8"/>
          <p:cNvGrpSpPr>
            <a:grpSpLocks noChangeAspect="true"/>
          </p:cNvGrpSpPr>
          <p:nvPr/>
        </p:nvGrpSpPr>
        <p:grpSpPr>
          <a:xfrm rot="0">
            <a:off x="6379964" y="2697659"/>
            <a:ext cx="5527922" cy="852190"/>
            <a:chOff x="0" y="0"/>
            <a:chExt cx="7370563" cy="1136253"/>
          </a:xfrm>
        </p:grpSpPr>
        <p:sp>
          <p:nvSpPr>
            <p:cNvPr name="Freeform 9" id="9" descr="preencoded.png"/>
            <p:cNvSpPr/>
            <p:nvPr/>
          </p:nvSpPr>
          <p:spPr>
            <a:xfrm flipH="false" flipV="false" rot="0">
              <a:off x="0" y="0"/>
              <a:ext cx="7370572" cy="1136269"/>
            </a:xfrm>
            <a:custGeom>
              <a:avLst/>
              <a:gdLst/>
              <a:ahLst/>
              <a:cxnLst/>
              <a:rect r="r" b="b" t="t" l="l"/>
              <a:pathLst>
                <a:path h="1136269" w="7370572">
                  <a:moveTo>
                    <a:pt x="0" y="0"/>
                  </a:moveTo>
                  <a:lnTo>
                    <a:pt x="7370572" y="0"/>
                  </a:lnTo>
                  <a:lnTo>
                    <a:pt x="7370572" y="1136269"/>
                  </a:lnTo>
                  <a:lnTo>
                    <a:pt x="0" y="1136269"/>
                  </a:lnTo>
                  <a:lnTo>
                    <a:pt x="0" y="0"/>
                  </a:lnTo>
                  <a:close/>
                </a:path>
              </a:pathLst>
            </a:custGeom>
            <a:blipFill>
              <a:blip r:embed="rId4"/>
              <a:stretch>
                <a:fillRect l="-232" t="0" r="-232" b="1"/>
              </a:stretch>
            </a:blipFill>
          </p:spPr>
        </p:sp>
      </p:grpSp>
      <p:grpSp>
        <p:nvGrpSpPr>
          <p:cNvPr name="Group 10" id="10"/>
          <p:cNvGrpSpPr>
            <a:grpSpLocks noChangeAspect="true"/>
          </p:cNvGrpSpPr>
          <p:nvPr/>
        </p:nvGrpSpPr>
        <p:grpSpPr>
          <a:xfrm rot="0">
            <a:off x="11907887" y="2697659"/>
            <a:ext cx="5527774" cy="852190"/>
            <a:chOff x="0" y="0"/>
            <a:chExt cx="7370365" cy="1136253"/>
          </a:xfrm>
        </p:grpSpPr>
        <p:sp>
          <p:nvSpPr>
            <p:cNvPr name="Freeform 11" id="11" descr="preencoded.png"/>
            <p:cNvSpPr/>
            <p:nvPr/>
          </p:nvSpPr>
          <p:spPr>
            <a:xfrm flipH="false" flipV="false" rot="0">
              <a:off x="0" y="0"/>
              <a:ext cx="7370318" cy="1136269"/>
            </a:xfrm>
            <a:custGeom>
              <a:avLst/>
              <a:gdLst/>
              <a:ahLst/>
              <a:cxnLst/>
              <a:rect r="r" b="b" t="t" l="l"/>
              <a:pathLst>
                <a:path h="1136269" w="7370318">
                  <a:moveTo>
                    <a:pt x="0" y="0"/>
                  </a:moveTo>
                  <a:lnTo>
                    <a:pt x="7370318" y="0"/>
                  </a:lnTo>
                  <a:lnTo>
                    <a:pt x="7370318" y="1136269"/>
                  </a:lnTo>
                  <a:lnTo>
                    <a:pt x="0" y="1136269"/>
                  </a:lnTo>
                  <a:lnTo>
                    <a:pt x="0" y="0"/>
                  </a:lnTo>
                  <a:close/>
                </a:path>
              </a:pathLst>
            </a:custGeom>
            <a:blipFill>
              <a:blip r:embed="rId5"/>
              <a:stretch>
                <a:fillRect l="-233" t="0" r="-234" b="1"/>
              </a:stretch>
            </a:blipFill>
          </p:spPr>
        </p:sp>
      </p:grpSp>
      <p:grpSp>
        <p:nvGrpSpPr>
          <p:cNvPr name="Group 12" id="12"/>
          <p:cNvGrpSpPr/>
          <p:nvPr/>
        </p:nvGrpSpPr>
        <p:grpSpPr>
          <a:xfrm rot="0">
            <a:off x="852190" y="5698777"/>
            <a:ext cx="16583620" cy="2516237"/>
            <a:chOff x="0" y="0"/>
            <a:chExt cx="22111493" cy="3354983"/>
          </a:xfrm>
        </p:grpSpPr>
        <p:sp>
          <p:nvSpPr>
            <p:cNvPr name="Freeform 13" id="13"/>
            <p:cNvSpPr/>
            <p:nvPr/>
          </p:nvSpPr>
          <p:spPr>
            <a:xfrm flipH="false" flipV="false" rot="0">
              <a:off x="0" y="0"/>
              <a:ext cx="22111461" cy="3354959"/>
            </a:xfrm>
            <a:custGeom>
              <a:avLst/>
              <a:gdLst/>
              <a:ahLst/>
              <a:cxnLst/>
              <a:rect r="r" b="b" t="t" l="l"/>
              <a:pathLst>
                <a:path h="3354959" w="22111461">
                  <a:moveTo>
                    <a:pt x="0" y="42545"/>
                  </a:moveTo>
                  <a:cubicBezTo>
                    <a:pt x="0" y="19050"/>
                    <a:pt x="19050" y="0"/>
                    <a:pt x="42545" y="0"/>
                  </a:cubicBezTo>
                  <a:lnTo>
                    <a:pt x="22068917" y="0"/>
                  </a:lnTo>
                  <a:cubicBezTo>
                    <a:pt x="22092411" y="0"/>
                    <a:pt x="22111461" y="19050"/>
                    <a:pt x="22111461" y="42545"/>
                  </a:cubicBezTo>
                  <a:lnTo>
                    <a:pt x="22111461" y="3312414"/>
                  </a:lnTo>
                  <a:cubicBezTo>
                    <a:pt x="22111461" y="3335909"/>
                    <a:pt x="22092411" y="3354959"/>
                    <a:pt x="22068917" y="3354959"/>
                  </a:cubicBezTo>
                  <a:lnTo>
                    <a:pt x="42545" y="3354959"/>
                  </a:lnTo>
                  <a:cubicBezTo>
                    <a:pt x="19050" y="3354959"/>
                    <a:pt x="0" y="3335909"/>
                    <a:pt x="0" y="3312414"/>
                  </a:cubicBezTo>
                  <a:close/>
                </a:path>
              </a:pathLst>
            </a:custGeom>
            <a:solidFill>
              <a:srgbClr val="EFEFEF"/>
            </a:solidFill>
          </p:spPr>
        </p:sp>
      </p:grpSp>
      <p:grpSp>
        <p:nvGrpSpPr>
          <p:cNvPr name="Group 14" id="14"/>
          <p:cNvGrpSpPr>
            <a:grpSpLocks noChangeAspect="true"/>
          </p:cNvGrpSpPr>
          <p:nvPr/>
        </p:nvGrpSpPr>
        <p:grpSpPr>
          <a:xfrm rot="0">
            <a:off x="1065162" y="5998517"/>
            <a:ext cx="332780" cy="266254"/>
            <a:chOff x="0" y="0"/>
            <a:chExt cx="443707" cy="355005"/>
          </a:xfrm>
        </p:grpSpPr>
        <p:sp>
          <p:nvSpPr>
            <p:cNvPr name="Freeform 15" id="15" descr="preencoded.png"/>
            <p:cNvSpPr/>
            <p:nvPr/>
          </p:nvSpPr>
          <p:spPr>
            <a:xfrm flipH="false" flipV="false" rot="0">
              <a:off x="0" y="0"/>
              <a:ext cx="443738" cy="354965"/>
            </a:xfrm>
            <a:custGeom>
              <a:avLst/>
              <a:gdLst/>
              <a:ahLst/>
              <a:cxnLst/>
              <a:rect r="r" b="b" t="t" l="l"/>
              <a:pathLst>
                <a:path h="354965" w="443738">
                  <a:moveTo>
                    <a:pt x="0" y="0"/>
                  </a:moveTo>
                  <a:lnTo>
                    <a:pt x="443738" y="0"/>
                  </a:lnTo>
                  <a:lnTo>
                    <a:pt x="443738" y="354965"/>
                  </a:lnTo>
                  <a:lnTo>
                    <a:pt x="0" y="354965"/>
                  </a:lnTo>
                  <a:lnTo>
                    <a:pt x="0" y="0"/>
                  </a:lnTo>
                  <a:close/>
                </a:path>
              </a:pathLst>
            </a:custGeom>
            <a:blipFill>
              <a:blip r:embed="rId6"/>
              <a:stretch>
                <a:fillRect l="-5" t="0" r="1" b="-11"/>
              </a:stretch>
            </a:blipFill>
          </p:spPr>
        </p:sp>
      </p:grpSp>
      <p:grpSp>
        <p:nvGrpSpPr>
          <p:cNvPr name="Group 16" id="16"/>
          <p:cNvGrpSpPr/>
          <p:nvPr/>
        </p:nvGrpSpPr>
        <p:grpSpPr>
          <a:xfrm rot="0">
            <a:off x="852190" y="8454629"/>
            <a:ext cx="16583620" cy="1246138"/>
            <a:chOff x="0" y="0"/>
            <a:chExt cx="22111493" cy="1661517"/>
          </a:xfrm>
        </p:grpSpPr>
        <p:sp>
          <p:nvSpPr>
            <p:cNvPr name="Freeform 17" id="17"/>
            <p:cNvSpPr/>
            <p:nvPr/>
          </p:nvSpPr>
          <p:spPr>
            <a:xfrm flipH="false" flipV="false" rot="0">
              <a:off x="0" y="0"/>
              <a:ext cx="22111588" cy="1661541"/>
            </a:xfrm>
            <a:custGeom>
              <a:avLst/>
              <a:gdLst/>
              <a:ahLst/>
              <a:cxnLst/>
              <a:rect r="r" b="b" t="t" l="l"/>
              <a:pathLst>
                <a:path h="1661541" w="22111588">
                  <a:moveTo>
                    <a:pt x="0" y="42672"/>
                  </a:moveTo>
                  <a:cubicBezTo>
                    <a:pt x="0" y="19050"/>
                    <a:pt x="19050" y="0"/>
                    <a:pt x="42672" y="0"/>
                  </a:cubicBezTo>
                  <a:lnTo>
                    <a:pt x="22068917" y="0"/>
                  </a:lnTo>
                  <a:cubicBezTo>
                    <a:pt x="22092411" y="0"/>
                    <a:pt x="22111588" y="19050"/>
                    <a:pt x="22111588" y="42672"/>
                  </a:cubicBezTo>
                  <a:lnTo>
                    <a:pt x="22111588" y="1618869"/>
                  </a:lnTo>
                  <a:cubicBezTo>
                    <a:pt x="22111588" y="1642364"/>
                    <a:pt x="22092538" y="1661541"/>
                    <a:pt x="22068917" y="1661541"/>
                  </a:cubicBezTo>
                  <a:lnTo>
                    <a:pt x="42672" y="1661541"/>
                  </a:lnTo>
                  <a:cubicBezTo>
                    <a:pt x="19177" y="1661541"/>
                    <a:pt x="0" y="1642491"/>
                    <a:pt x="0" y="1618869"/>
                  </a:cubicBezTo>
                  <a:close/>
                </a:path>
              </a:pathLst>
            </a:custGeom>
            <a:solidFill>
              <a:srgbClr val="B6FCB8"/>
            </a:solidFill>
          </p:spPr>
        </p:sp>
      </p:grpSp>
      <p:grpSp>
        <p:nvGrpSpPr>
          <p:cNvPr name="Group 18" id="18"/>
          <p:cNvGrpSpPr>
            <a:grpSpLocks noChangeAspect="true"/>
          </p:cNvGrpSpPr>
          <p:nvPr/>
        </p:nvGrpSpPr>
        <p:grpSpPr>
          <a:xfrm rot="0">
            <a:off x="1065162" y="8781901"/>
            <a:ext cx="266254" cy="212972"/>
            <a:chOff x="0" y="0"/>
            <a:chExt cx="355005" cy="283963"/>
          </a:xfrm>
        </p:grpSpPr>
        <p:sp>
          <p:nvSpPr>
            <p:cNvPr name="Freeform 19" id="19" descr="preencoded.png"/>
            <p:cNvSpPr/>
            <p:nvPr/>
          </p:nvSpPr>
          <p:spPr>
            <a:xfrm flipH="false" flipV="false" rot="0">
              <a:off x="0" y="0"/>
              <a:ext cx="354965" cy="283972"/>
            </a:xfrm>
            <a:custGeom>
              <a:avLst/>
              <a:gdLst/>
              <a:ahLst/>
              <a:cxnLst/>
              <a:rect r="r" b="b" t="t" l="l"/>
              <a:pathLst>
                <a:path h="283972" w="354965">
                  <a:moveTo>
                    <a:pt x="0" y="0"/>
                  </a:moveTo>
                  <a:lnTo>
                    <a:pt x="354965" y="0"/>
                  </a:lnTo>
                  <a:lnTo>
                    <a:pt x="354965" y="283972"/>
                  </a:lnTo>
                  <a:lnTo>
                    <a:pt x="0" y="283972"/>
                  </a:lnTo>
                  <a:lnTo>
                    <a:pt x="0" y="0"/>
                  </a:lnTo>
                  <a:close/>
                </a:path>
              </a:pathLst>
            </a:custGeom>
            <a:blipFill>
              <a:blip r:embed="rId7"/>
              <a:stretch>
                <a:fillRect l="-901" t="0" r="-913" b="3"/>
              </a:stretch>
            </a:blipFill>
          </p:spPr>
        </p:sp>
      </p:grpSp>
      <p:sp>
        <p:nvSpPr>
          <p:cNvPr name="Freeform 20" id="20"/>
          <p:cNvSpPr/>
          <p:nvPr/>
        </p:nvSpPr>
        <p:spPr>
          <a:xfrm flipH="false" flipV="false" rot="0">
            <a:off x="93704" y="39976"/>
            <a:ext cx="853736" cy="853736"/>
          </a:xfrm>
          <a:custGeom>
            <a:avLst/>
            <a:gdLst/>
            <a:ahLst/>
            <a:cxnLst/>
            <a:rect r="r" b="b" t="t" l="l"/>
            <a:pathLst>
              <a:path h="853736" w="853736">
                <a:moveTo>
                  <a:pt x="0" y="0"/>
                </a:moveTo>
                <a:lnTo>
                  <a:pt x="853736" y="0"/>
                </a:lnTo>
                <a:lnTo>
                  <a:pt x="853736" y="853736"/>
                </a:lnTo>
                <a:lnTo>
                  <a:pt x="0" y="853736"/>
                </a:lnTo>
                <a:lnTo>
                  <a:pt x="0" y="0"/>
                </a:lnTo>
                <a:close/>
              </a:path>
            </a:pathLst>
          </a:custGeom>
          <a:blipFill>
            <a:blip r:embed="rId8"/>
            <a:stretch>
              <a:fillRect l="0" t="0" r="0" b="0"/>
            </a:stretch>
          </a:blipFill>
        </p:spPr>
      </p:sp>
      <p:sp>
        <p:nvSpPr>
          <p:cNvPr name="TextBox 21" id="21"/>
          <p:cNvSpPr txBox="true"/>
          <p:nvPr/>
        </p:nvSpPr>
        <p:spPr>
          <a:xfrm rot="0">
            <a:off x="852190" y="687454"/>
            <a:ext cx="4524050" cy="341246"/>
          </a:xfrm>
          <a:prstGeom prst="rect">
            <a:avLst/>
          </a:prstGeom>
        </p:spPr>
        <p:txBody>
          <a:bodyPr anchor="t" rtlCol="false" tIns="0" lIns="0" bIns="0" rIns="0">
            <a:spAutoFit/>
          </a:bodyPr>
          <a:lstStyle/>
          <a:p>
            <a:pPr algn="l">
              <a:lnSpc>
                <a:spcPts val="2562"/>
              </a:lnSpc>
            </a:pPr>
            <a:r>
              <a:rPr lang="en-US" sz="2062" b="true">
                <a:solidFill>
                  <a:srgbClr val="1D1D1B"/>
                </a:solidFill>
                <a:latin typeface="Poppins Bold"/>
                <a:ea typeface="Poppins Bold"/>
                <a:cs typeface="Poppins Bold"/>
                <a:sym typeface="Poppins Bold"/>
              </a:rPr>
              <a:t>Phase 3: Automation</a:t>
            </a:r>
          </a:p>
        </p:txBody>
      </p:sp>
      <p:sp>
        <p:nvSpPr>
          <p:cNvPr name="TextBox 22" id="22"/>
          <p:cNvSpPr txBox="true"/>
          <p:nvPr/>
        </p:nvSpPr>
        <p:spPr>
          <a:xfrm rot="0">
            <a:off x="852190" y="1074688"/>
            <a:ext cx="12709199" cy="693671"/>
          </a:xfrm>
          <a:prstGeom prst="rect">
            <a:avLst/>
          </a:prstGeom>
        </p:spPr>
        <p:txBody>
          <a:bodyPr anchor="t" rtlCol="false" tIns="0" lIns="0" bIns="0" rIns="0">
            <a:spAutoFit/>
          </a:bodyPr>
          <a:lstStyle/>
          <a:p>
            <a:pPr algn="l">
              <a:lnSpc>
                <a:spcPts val="5187"/>
              </a:lnSpc>
            </a:pPr>
            <a:r>
              <a:rPr lang="en-US" sz="4187" b="true">
                <a:solidFill>
                  <a:srgbClr val="1D1D1B"/>
                </a:solidFill>
                <a:latin typeface="Poppins Bold"/>
                <a:ea typeface="Poppins Bold"/>
                <a:cs typeface="Poppins Bold"/>
                <a:sym typeface="Poppins Bold"/>
              </a:rPr>
              <a:t>Automate Workflows and Business Rules</a:t>
            </a:r>
          </a:p>
        </p:txBody>
      </p:sp>
      <p:sp>
        <p:nvSpPr>
          <p:cNvPr name="TextBox 23" id="23"/>
          <p:cNvSpPr txBox="true"/>
          <p:nvPr/>
        </p:nvSpPr>
        <p:spPr>
          <a:xfrm rot="0">
            <a:off x="852190" y="2040880"/>
            <a:ext cx="16583620" cy="323850"/>
          </a:xfrm>
          <a:prstGeom prst="rect">
            <a:avLst/>
          </a:prstGeom>
        </p:spPr>
        <p:txBody>
          <a:bodyPr anchor="t" rtlCol="false" tIns="0" lIns="0" bIns="0" rIns="0">
            <a:spAutoFit/>
          </a:bodyPr>
          <a:lstStyle/>
          <a:p>
            <a:pPr algn="l">
              <a:lnSpc>
                <a:spcPts val="2625"/>
              </a:lnSpc>
            </a:pPr>
            <a:r>
              <a:rPr lang="en-US" sz="1625">
                <a:solidFill>
                  <a:srgbClr val="61615C"/>
                </a:solidFill>
                <a:latin typeface="Poppins"/>
                <a:ea typeface="Poppins"/>
                <a:cs typeface="Poppins"/>
                <a:sym typeface="Poppins"/>
              </a:rPr>
              <a:t>Propertyware's workflow automation capabilities can dramatically reduce manual tasks and improve responsiveness.</a:t>
            </a:r>
          </a:p>
        </p:txBody>
      </p:sp>
      <p:sp>
        <p:nvSpPr>
          <p:cNvPr name="TextBox 24" id="24"/>
          <p:cNvSpPr txBox="true"/>
          <p:nvPr/>
        </p:nvSpPr>
        <p:spPr>
          <a:xfrm rot="0">
            <a:off x="1065162" y="3734246"/>
            <a:ext cx="4799972" cy="341246"/>
          </a:xfrm>
          <a:prstGeom prst="rect">
            <a:avLst/>
          </a:prstGeom>
        </p:spPr>
        <p:txBody>
          <a:bodyPr anchor="t" rtlCol="false" tIns="0" lIns="0" bIns="0" rIns="0">
            <a:spAutoFit/>
          </a:bodyPr>
          <a:lstStyle/>
          <a:p>
            <a:pPr algn="l">
              <a:lnSpc>
                <a:spcPts val="2562"/>
              </a:lnSpc>
            </a:pPr>
            <a:r>
              <a:rPr lang="en-US" sz="2062" b="true">
                <a:solidFill>
                  <a:srgbClr val="61615C"/>
                </a:solidFill>
                <a:latin typeface="Poppins Bold"/>
                <a:ea typeface="Poppins Bold"/>
                <a:cs typeface="Poppins Bold"/>
                <a:sym typeface="Poppins Bold"/>
              </a:rPr>
              <a:t>Lease Renewal Reminders</a:t>
            </a:r>
          </a:p>
        </p:txBody>
      </p:sp>
      <p:sp>
        <p:nvSpPr>
          <p:cNvPr name="TextBox 25" id="25"/>
          <p:cNvSpPr txBox="true"/>
          <p:nvPr/>
        </p:nvSpPr>
        <p:spPr>
          <a:xfrm rot="0">
            <a:off x="1065162" y="4147096"/>
            <a:ext cx="5101829" cy="990600"/>
          </a:xfrm>
          <a:prstGeom prst="rect">
            <a:avLst/>
          </a:prstGeom>
        </p:spPr>
        <p:txBody>
          <a:bodyPr anchor="t" rtlCol="false" tIns="0" lIns="0" bIns="0" rIns="0">
            <a:spAutoFit/>
          </a:bodyPr>
          <a:lstStyle/>
          <a:p>
            <a:pPr algn="l">
              <a:lnSpc>
                <a:spcPts val="2625"/>
              </a:lnSpc>
            </a:pPr>
            <a:r>
              <a:rPr lang="en-US" sz="1625">
                <a:solidFill>
                  <a:srgbClr val="61615C"/>
                </a:solidFill>
                <a:latin typeface="Poppins"/>
                <a:ea typeface="Poppins"/>
                <a:cs typeface="Poppins"/>
                <a:sym typeface="Poppins"/>
              </a:rPr>
              <a:t>Automated email notification 90 days before lease end, prompting action from property managers.</a:t>
            </a:r>
          </a:p>
        </p:txBody>
      </p:sp>
      <p:sp>
        <p:nvSpPr>
          <p:cNvPr name="TextBox 26" id="26"/>
          <p:cNvSpPr txBox="true"/>
          <p:nvPr/>
        </p:nvSpPr>
        <p:spPr>
          <a:xfrm rot="0">
            <a:off x="6592937" y="3734246"/>
            <a:ext cx="4470711" cy="341246"/>
          </a:xfrm>
          <a:prstGeom prst="rect">
            <a:avLst/>
          </a:prstGeom>
        </p:spPr>
        <p:txBody>
          <a:bodyPr anchor="t" rtlCol="false" tIns="0" lIns="0" bIns="0" rIns="0">
            <a:spAutoFit/>
          </a:bodyPr>
          <a:lstStyle/>
          <a:p>
            <a:pPr algn="l">
              <a:lnSpc>
                <a:spcPts val="2562"/>
              </a:lnSpc>
            </a:pPr>
            <a:r>
              <a:rPr lang="en-US" sz="2062" b="true">
                <a:solidFill>
                  <a:srgbClr val="61615C"/>
                </a:solidFill>
                <a:latin typeface="Poppins Bold"/>
                <a:ea typeface="Poppins Bold"/>
                <a:cs typeface="Poppins Bold"/>
                <a:sym typeface="Poppins Bold"/>
              </a:rPr>
              <a:t>Maintenance Assignment</a:t>
            </a:r>
          </a:p>
        </p:txBody>
      </p:sp>
      <p:sp>
        <p:nvSpPr>
          <p:cNvPr name="TextBox 27" id="27"/>
          <p:cNvSpPr txBox="true"/>
          <p:nvPr/>
        </p:nvSpPr>
        <p:spPr>
          <a:xfrm rot="0">
            <a:off x="6592938" y="4147096"/>
            <a:ext cx="5101977" cy="990600"/>
          </a:xfrm>
          <a:prstGeom prst="rect">
            <a:avLst/>
          </a:prstGeom>
        </p:spPr>
        <p:txBody>
          <a:bodyPr anchor="t" rtlCol="false" tIns="0" lIns="0" bIns="0" rIns="0">
            <a:spAutoFit/>
          </a:bodyPr>
          <a:lstStyle/>
          <a:p>
            <a:pPr algn="l">
              <a:lnSpc>
                <a:spcPts val="2625"/>
              </a:lnSpc>
            </a:pPr>
            <a:r>
              <a:rPr lang="en-US" sz="1625">
                <a:solidFill>
                  <a:srgbClr val="61615C"/>
                </a:solidFill>
                <a:latin typeface="Poppins"/>
                <a:ea typeface="Poppins"/>
                <a:cs typeface="Poppins"/>
                <a:sym typeface="Poppins"/>
              </a:rPr>
              <a:t>Auto-assign maintenance requests based on property location and vendor availability, speeding up resolution.</a:t>
            </a:r>
          </a:p>
        </p:txBody>
      </p:sp>
      <p:sp>
        <p:nvSpPr>
          <p:cNvPr name="TextBox 28" id="28"/>
          <p:cNvSpPr txBox="true"/>
          <p:nvPr/>
        </p:nvSpPr>
        <p:spPr>
          <a:xfrm rot="0">
            <a:off x="12120860" y="3734246"/>
            <a:ext cx="5314950" cy="341246"/>
          </a:xfrm>
          <a:prstGeom prst="rect">
            <a:avLst/>
          </a:prstGeom>
        </p:spPr>
        <p:txBody>
          <a:bodyPr anchor="t" rtlCol="false" tIns="0" lIns="0" bIns="0" rIns="0">
            <a:spAutoFit/>
          </a:bodyPr>
          <a:lstStyle/>
          <a:p>
            <a:pPr algn="l">
              <a:lnSpc>
                <a:spcPts val="2562"/>
              </a:lnSpc>
            </a:pPr>
            <a:r>
              <a:rPr lang="en-US" sz="2062" b="true">
                <a:solidFill>
                  <a:srgbClr val="61615C"/>
                </a:solidFill>
                <a:latin typeface="Poppins Bold"/>
                <a:ea typeface="Poppins Bold"/>
                <a:cs typeface="Poppins Bold"/>
                <a:sym typeface="Poppins Bold"/>
              </a:rPr>
              <a:t>Owner Reporting Dispatch</a:t>
            </a:r>
          </a:p>
        </p:txBody>
      </p:sp>
      <p:sp>
        <p:nvSpPr>
          <p:cNvPr name="TextBox 29" id="29"/>
          <p:cNvSpPr txBox="true"/>
          <p:nvPr/>
        </p:nvSpPr>
        <p:spPr>
          <a:xfrm rot="0">
            <a:off x="12120860" y="4147096"/>
            <a:ext cx="5101829" cy="990600"/>
          </a:xfrm>
          <a:prstGeom prst="rect">
            <a:avLst/>
          </a:prstGeom>
        </p:spPr>
        <p:txBody>
          <a:bodyPr anchor="t" rtlCol="false" tIns="0" lIns="0" bIns="0" rIns="0">
            <a:spAutoFit/>
          </a:bodyPr>
          <a:lstStyle/>
          <a:p>
            <a:pPr algn="l">
              <a:lnSpc>
                <a:spcPts val="2625"/>
              </a:lnSpc>
            </a:pPr>
            <a:r>
              <a:rPr lang="en-US" sz="1625">
                <a:solidFill>
                  <a:srgbClr val="61615C"/>
                </a:solidFill>
                <a:latin typeface="Poppins"/>
                <a:ea typeface="Poppins"/>
                <a:cs typeface="Poppins"/>
                <a:sym typeface="Poppins"/>
              </a:rPr>
              <a:t>Schedule automatic delivery of performance reports to owners monthly, ensuring timely communication.</a:t>
            </a:r>
          </a:p>
        </p:txBody>
      </p:sp>
      <p:sp>
        <p:nvSpPr>
          <p:cNvPr name="TextBox 30" id="30"/>
          <p:cNvSpPr txBox="true"/>
          <p:nvPr/>
        </p:nvSpPr>
        <p:spPr>
          <a:xfrm rot="0">
            <a:off x="1610916" y="5936307"/>
            <a:ext cx="6646254" cy="341246"/>
          </a:xfrm>
          <a:prstGeom prst="rect">
            <a:avLst/>
          </a:prstGeom>
        </p:spPr>
        <p:txBody>
          <a:bodyPr anchor="t" rtlCol="false" tIns="0" lIns="0" bIns="0" rIns="0">
            <a:spAutoFit/>
          </a:bodyPr>
          <a:lstStyle/>
          <a:p>
            <a:pPr algn="l">
              <a:lnSpc>
                <a:spcPts val="2562"/>
              </a:lnSpc>
            </a:pPr>
            <a:r>
              <a:rPr lang="en-US" sz="2062" b="true">
                <a:solidFill>
                  <a:srgbClr val="000000"/>
                </a:solidFill>
                <a:latin typeface="Poppins Bold"/>
                <a:ea typeface="Poppins Bold"/>
                <a:cs typeface="Poppins Bold"/>
                <a:sym typeface="Poppins Bold"/>
              </a:rPr>
              <a:t>Example Workflow Template:</a:t>
            </a:r>
          </a:p>
        </p:txBody>
      </p:sp>
      <p:sp>
        <p:nvSpPr>
          <p:cNvPr name="TextBox 31" id="31"/>
          <p:cNvSpPr txBox="true"/>
          <p:nvPr/>
        </p:nvSpPr>
        <p:spPr>
          <a:xfrm rot="0">
            <a:off x="1610916" y="6434435"/>
            <a:ext cx="15611921" cy="323850"/>
          </a:xfrm>
          <a:prstGeom prst="rect">
            <a:avLst/>
          </a:prstGeom>
        </p:spPr>
        <p:txBody>
          <a:bodyPr anchor="t" rtlCol="false" tIns="0" lIns="0" bIns="0" rIns="0">
            <a:spAutoFit/>
          </a:bodyPr>
          <a:lstStyle/>
          <a:p>
            <a:pPr algn="l">
              <a:lnSpc>
                <a:spcPts val="2625"/>
              </a:lnSpc>
            </a:pPr>
            <a:r>
              <a:rPr lang="en-US" sz="1625" b="true">
                <a:solidFill>
                  <a:srgbClr val="000000"/>
                </a:solidFill>
                <a:latin typeface="Poppins Bold"/>
                <a:ea typeface="Poppins Bold"/>
                <a:cs typeface="Poppins Bold"/>
                <a:sym typeface="Poppins Bold"/>
              </a:rPr>
              <a:t>Trigger:</a:t>
            </a:r>
            <a:r>
              <a:rPr lang="en-US" sz="1625">
                <a:solidFill>
                  <a:srgbClr val="000000"/>
                </a:solidFill>
                <a:latin typeface="Poppins"/>
                <a:ea typeface="Poppins"/>
                <a:cs typeface="Poppins"/>
                <a:sym typeface="Poppins"/>
              </a:rPr>
              <a:t> Lease ending within 90 days</a:t>
            </a:r>
          </a:p>
        </p:txBody>
      </p:sp>
      <p:sp>
        <p:nvSpPr>
          <p:cNvPr name="TextBox 32" id="32"/>
          <p:cNvSpPr txBox="true"/>
          <p:nvPr/>
        </p:nvSpPr>
        <p:spPr>
          <a:xfrm rot="0">
            <a:off x="1610916" y="6967091"/>
            <a:ext cx="15611921" cy="323850"/>
          </a:xfrm>
          <a:prstGeom prst="rect">
            <a:avLst/>
          </a:prstGeom>
        </p:spPr>
        <p:txBody>
          <a:bodyPr anchor="t" rtlCol="false" tIns="0" lIns="0" bIns="0" rIns="0">
            <a:spAutoFit/>
          </a:bodyPr>
          <a:lstStyle/>
          <a:p>
            <a:pPr algn="l">
              <a:lnSpc>
                <a:spcPts val="2625"/>
              </a:lnSpc>
            </a:pPr>
            <a:r>
              <a:rPr lang="en-US" sz="1625" b="true">
                <a:solidFill>
                  <a:srgbClr val="000000"/>
                </a:solidFill>
                <a:latin typeface="Poppins Bold"/>
                <a:ea typeface="Poppins Bold"/>
                <a:cs typeface="Poppins Bold"/>
                <a:sym typeface="Poppins Bold"/>
              </a:rPr>
              <a:t>Action:</a:t>
            </a:r>
            <a:r>
              <a:rPr lang="en-US" sz="1625">
                <a:solidFill>
                  <a:srgbClr val="000000"/>
                </a:solidFill>
                <a:latin typeface="Poppins"/>
                <a:ea typeface="Poppins"/>
                <a:cs typeface="Poppins"/>
                <a:sym typeface="Poppins"/>
              </a:rPr>
              <a:t> Send email to property manager, create renewal checklist task</a:t>
            </a:r>
          </a:p>
        </p:txBody>
      </p:sp>
      <p:sp>
        <p:nvSpPr>
          <p:cNvPr name="TextBox 33" id="33"/>
          <p:cNvSpPr txBox="true"/>
          <p:nvPr/>
        </p:nvSpPr>
        <p:spPr>
          <a:xfrm rot="0">
            <a:off x="1610916" y="7499747"/>
            <a:ext cx="15611921" cy="323850"/>
          </a:xfrm>
          <a:prstGeom prst="rect">
            <a:avLst/>
          </a:prstGeom>
        </p:spPr>
        <p:txBody>
          <a:bodyPr anchor="t" rtlCol="false" tIns="0" lIns="0" bIns="0" rIns="0">
            <a:spAutoFit/>
          </a:bodyPr>
          <a:lstStyle/>
          <a:p>
            <a:pPr algn="l">
              <a:lnSpc>
                <a:spcPts val="2625"/>
              </a:lnSpc>
            </a:pPr>
            <a:r>
              <a:rPr lang="en-US" sz="1625" b="true">
                <a:solidFill>
                  <a:srgbClr val="000000"/>
                </a:solidFill>
                <a:latin typeface="Poppins Bold"/>
                <a:ea typeface="Poppins Bold"/>
                <a:cs typeface="Poppins Bold"/>
                <a:sym typeface="Poppins Bold"/>
              </a:rPr>
              <a:t>Notification:</a:t>
            </a:r>
            <a:r>
              <a:rPr lang="en-US" sz="1625">
                <a:solidFill>
                  <a:srgbClr val="000000"/>
                </a:solidFill>
                <a:latin typeface="Poppins"/>
                <a:ea typeface="Poppins"/>
                <a:cs typeface="Poppins"/>
                <a:sym typeface="Poppins"/>
              </a:rPr>
              <a:t> Owner to be notified about upcoming renewal</a:t>
            </a:r>
          </a:p>
        </p:txBody>
      </p:sp>
      <p:sp>
        <p:nvSpPr>
          <p:cNvPr name="TextBox 34" id="34"/>
          <p:cNvSpPr txBox="true"/>
          <p:nvPr/>
        </p:nvSpPr>
        <p:spPr>
          <a:xfrm rot="0">
            <a:off x="1544390" y="8644532"/>
            <a:ext cx="15678447" cy="657225"/>
          </a:xfrm>
          <a:prstGeom prst="rect">
            <a:avLst/>
          </a:prstGeom>
        </p:spPr>
        <p:txBody>
          <a:bodyPr anchor="t" rtlCol="false" tIns="0" lIns="0" bIns="0" rIns="0">
            <a:spAutoFit/>
          </a:bodyPr>
          <a:lstStyle/>
          <a:p>
            <a:pPr algn="l">
              <a:lnSpc>
                <a:spcPts val="2625"/>
              </a:lnSpc>
            </a:pPr>
            <a:r>
              <a:rPr lang="en-US" sz="1625" b="true">
                <a:solidFill>
                  <a:srgbClr val="000000"/>
                </a:solidFill>
                <a:latin typeface="Poppins Bold"/>
                <a:ea typeface="Poppins Bold"/>
                <a:cs typeface="Poppins Bold"/>
                <a:sym typeface="Poppins Bold"/>
              </a:rPr>
              <a:t>Best Practice:</a:t>
            </a:r>
            <a:r>
              <a:rPr lang="en-US" sz="1625">
                <a:solidFill>
                  <a:srgbClr val="000000"/>
                </a:solidFill>
                <a:latin typeface="Poppins"/>
                <a:ea typeface="Poppins"/>
                <a:cs typeface="Poppins"/>
                <a:sym typeface="Poppins"/>
              </a:rPr>
              <a:t> Test workflows with a small group of users before wide deployment to identify and resolve any issues. Prioritize automation for tasks that are repetitive, time-consuming, or prone to human error.</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FEFEF"/>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CFCFC"/>
            </a:solidFill>
          </p:spPr>
        </p:sp>
      </p:grpSp>
      <p:grpSp>
        <p:nvGrpSpPr>
          <p:cNvPr name="Group 6" id="6"/>
          <p:cNvGrpSpPr>
            <a:grpSpLocks noChangeAspect="true"/>
          </p:cNvGrpSpPr>
          <p:nvPr/>
        </p:nvGrpSpPr>
        <p:grpSpPr>
          <a:xfrm rot="0">
            <a:off x="574179" y="3127921"/>
            <a:ext cx="8394799" cy="8394799"/>
            <a:chOff x="0" y="0"/>
            <a:chExt cx="11193065" cy="11193065"/>
          </a:xfrm>
        </p:grpSpPr>
        <p:sp>
          <p:nvSpPr>
            <p:cNvPr name="Freeform 7" id="7" descr="preencoded.png"/>
            <p:cNvSpPr/>
            <p:nvPr/>
          </p:nvSpPr>
          <p:spPr>
            <a:xfrm flipH="false" flipV="false" rot="0">
              <a:off x="0" y="0"/>
              <a:ext cx="11193018" cy="11193018"/>
            </a:xfrm>
            <a:custGeom>
              <a:avLst/>
              <a:gdLst/>
              <a:ahLst/>
              <a:cxnLst/>
              <a:rect r="r" b="b" t="t" l="l"/>
              <a:pathLst>
                <a:path h="11193018" w="11193018">
                  <a:moveTo>
                    <a:pt x="0" y="0"/>
                  </a:moveTo>
                  <a:lnTo>
                    <a:pt x="11193018" y="0"/>
                  </a:lnTo>
                  <a:lnTo>
                    <a:pt x="11193018" y="11193018"/>
                  </a:lnTo>
                  <a:lnTo>
                    <a:pt x="0" y="11193018"/>
                  </a:lnTo>
                  <a:lnTo>
                    <a:pt x="0" y="0"/>
                  </a:lnTo>
                  <a:close/>
                </a:path>
              </a:pathLst>
            </a:custGeom>
            <a:blipFill>
              <a:blip r:embed="rId3"/>
              <a:stretch>
                <a:fillRect l="0" t="0" r="0" b="0"/>
              </a:stretch>
            </a:blipFill>
          </p:spPr>
        </p:sp>
      </p:grpSp>
      <p:grpSp>
        <p:nvGrpSpPr>
          <p:cNvPr name="Group 8" id="8"/>
          <p:cNvGrpSpPr/>
          <p:nvPr/>
        </p:nvGrpSpPr>
        <p:grpSpPr>
          <a:xfrm rot="0">
            <a:off x="9328548" y="4993035"/>
            <a:ext cx="322958" cy="322958"/>
            <a:chOff x="0" y="0"/>
            <a:chExt cx="430610" cy="430610"/>
          </a:xfrm>
        </p:grpSpPr>
        <p:sp>
          <p:nvSpPr>
            <p:cNvPr name="Freeform 9" id="9"/>
            <p:cNvSpPr/>
            <p:nvPr/>
          </p:nvSpPr>
          <p:spPr>
            <a:xfrm flipH="false" flipV="false" rot="0">
              <a:off x="0" y="0"/>
              <a:ext cx="430657" cy="430657"/>
            </a:xfrm>
            <a:custGeom>
              <a:avLst/>
              <a:gdLst/>
              <a:ahLst/>
              <a:cxnLst/>
              <a:rect r="r" b="b" t="t" l="l"/>
              <a:pathLst>
                <a:path h="430657" w="430657">
                  <a:moveTo>
                    <a:pt x="0" y="28702"/>
                  </a:moveTo>
                  <a:cubicBezTo>
                    <a:pt x="0" y="12827"/>
                    <a:pt x="12827" y="0"/>
                    <a:pt x="28702" y="0"/>
                  </a:cubicBezTo>
                  <a:lnTo>
                    <a:pt x="401955" y="0"/>
                  </a:lnTo>
                  <a:cubicBezTo>
                    <a:pt x="417830" y="0"/>
                    <a:pt x="430657" y="12827"/>
                    <a:pt x="430657" y="28702"/>
                  </a:cubicBezTo>
                  <a:lnTo>
                    <a:pt x="430657" y="401955"/>
                  </a:lnTo>
                  <a:cubicBezTo>
                    <a:pt x="430657" y="417830"/>
                    <a:pt x="417830" y="430657"/>
                    <a:pt x="401955" y="430657"/>
                  </a:cubicBezTo>
                  <a:lnTo>
                    <a:pt x="28702" y="430657"/>
                  </a:lnTo>
                  <a:cubicBezTo>
                    <a:pt x="12827" y="430657"/>
                    <a:pt x="0" y="417703"/>
                    <a:pt x="0" y="401955"/>
                  </a:cubicBezTo>
                  <a:close/>
                </a:path>
              </a:pathLst>
            </a:custGeom>
            <a:solidFill>
              <a:srgbClr val="1D1D1B"/>
            </a:solidFill>
          </p:spPr>
        </p:sp>
      </p:grpSp>
      <p:grpSp>
        <p:nvGrpSpPr>
          <p:cNvPr name="Group 10" id="10"/>
          <p:cNvGrpSpPr>
            <a:grpSpLocks noChangeAspect="true"/>
          </p:cNvGrpSpPr>
          <p:nvPr/>
        </p:nvGrpSpPr>
        <p:grpSpPr>
          <a:xfrm rot="0">
            <a:off x="9382349" y="5019972"/>
            <a:ext cx="215354" cy="269081"/>
            <a:chOff x="0" y="0"/>
            <a:chExt cx="287138" cy="358775"/>
          </a:xfrm>
        </p:grpSpPr>
        <p:sp>
          <p:nvSpPr>
            <p:cNvPr name="Freeform 11" id="11" descr="preencoded.png"/>
            <p:cNvSpPr/>
            <p:nvPr/>
          </p:nvSpPr>
          <p:spPr>
            <a:xfrm flipH="false" flipV="false" rot="0">
              <a:off x="0" y="0"/>
              <a:ext cx="287147" cy="358775"/>
            </a:xfrm>
            <a:custGeom>
              <a:avLst/>
              <a:gdLst/>
              <a:ahLst/>
              <a:cxnLst/>
              <a:rect r="r" b="b" t="t" l="l"/>
              <a:pathLst>
                <a:path h="358775" w="287147">
                  <a:moveTo>
                    <a:pt x="0" y="0"/>
                  </a:moveTo>
                  <a:lnTo>
                    <a:pt x="287147" y="0"/>
                  </a:lnTo>
                  <a:lnTo>
                    <a:pt x="287147" y="358775"/>
                  </a:lnTo>
                  <a:lnTo>
                    <a:pt x="0" y="358775"/>
                  </a:lnTo>
                  <a:lnTo>
                    <a:pt x="0" y="0"/>
                  </a:lnTo>
                  <a:close/>
                </a:path>
              </a:pathLst>
            </a:custGeom>
            <a:blipFill>
              <a:blip r:embed="rId4"/>
              <a:stretch>
                <a:fillRect l="-1318" t="0" r="-1315" b="0"/>
              </a:stretch>
            </a:blipFill>
          </p:spPr>
        </p:sp>
      </p:grpSp>
      <p:grpSp>
        <p:nvGrpSpPr>
          <p:cNvPr name="Group 12" id="12"/>
          <p:cNvGrpSpPr/>
          <p:nvPr/>
        </p:nvGrpSpPr>
        <p:grpSpPr>
          <a:xfrm rot="0">
            <a:off x="9328548" y="5926931"/>
            <a:ext cx="322958" cy="322958"/>
            <a:chOff x="0" y="0"/>
            <a:chExt cx="430610" cy="430610"/>
          </a:xfrm>
        </p:grpSpPr>
        <p:sp>
          <p:nvSpPr>
            <p:cNvPr name="Freeform 13" id="13"/>
            <p:cNvSpPr/>
            <p:nvPr/>
          </p:nvSpPr>
          <p:spPr>
            <a:xfrm flipH="false" flipV="false" rot="0">
              <a:off x="0" y="0"/>
              <a:ext cx="430657" cy="430657"/>
            </a:xfrm>
            <a:custGeom>
              <a:avLst/>
              <a:gdLst/>
              <a:ahLst/>
              <a:cxnLst/>
              <a:rect r="r" b="b" t="t" l="l"/>
              <a:pathLst>
                <a:path h="430657" w="430657">
                  <a:moveTo>
                    <a:pt x="0" y="28702"/>
                  </a:moveTo>
                  <a:cubicBezTo>
                    <a:pt x="0" y="12827"/>
                    <a:pt x="12827" y="0"/>
                    <a:pt x="28702" y="0"/>
                  </a:cubicBezTo>
                  <a:lnTo>
                    <a:pt x="401955" y="0"/>
                  </a:lnTo>
                  <a:cubicBezTo>
                    <a:pt x="417830" y="0"/>
                    <a:pt x="430657" y="12827"/>
                    <a:pt x="430657" y="28702"/>
                  </a:cubicBezTo>
                  <a:lnTo>
                    <a:pt x="430657" y="401955"/>
                  </a:lnTo>
                  <a:cubicBezTo>
                    <a:pt x="430657" y="417830"/>
                    <a:pt x="417830" y="430657"/>
                    <a:pt x="401955" y="430657"/>
                  </a:cubicBezTo>
                  <a:lnTo>
                    <a:pt x="28702" y="430657"/>
                  </a:lnTo>
                  <a:cubicBezTo>
                    <a:pt x="12827" y="430657"/>
                    <a:pt x="0" y="417703"/>
                    <a:pt x="0" y="401955"/>
                  </a:cubicBezTo>
                  <a:close/>
                </a:path>
              </a:pathLst>
            </a:custGeom>
            <a:solidFill>
              <a:srgbClr val="1D1D1B"/>
            </a:solidFill>
          </p:spPr>
        </p:sp>
      </p:grpSp>
      <p:grpSp>
        <p:nvGrpSpPr>
          <p:cNvPr name="Group 14" id="14"/>
          <p:cNvGrpSpPr>
            <a:grpSpLocks noChangeAspect="true"/>
          </p:cNvGrpSpPr>
          <p:nvPr/>
        </p:nvGrpSpPr>
        <p:grpSpPr>
          <a:xfrm rot="0">
            <a:off x="9382349" y="5953869"/>
            <a:ext cx="215354" cy="269081"/>
            <a:chOff x="0" y="0"/>
            <a:chExt cx="287138" cy="358775"/>
          </a:xfrm>
        </p:grpSpPr>
        <p:sp>
          <p:nvSpPr>
            <p:cNvPr name="Freeform 15" id="15" descr="preencoded.png"/>
            <p:cNvSpPr/>
            <p:nvPr/>
          </p:nvSpPr>
          <p:spPr>
            <a:xfrm flipH="false" flipV="false" rot="0">
              <a:off x="0" y="0"/>
              <a:ext cx="287147" cy="358775"/>
            </a:xfrm>
            <a:custGeom>
              <a:avLst/>
              <a:gdLst/>
              <a:ahLst/>
              <a:cxnLst/>
              <a:rect r="r" b="b" t="t" l="l"/>
              <a:pathLst>
                <a:path h="358775" w="287147">
                  <a:moveTo>
                    <a:pt x="0" y="0"/>
                  </a:moveTo>
                  <a:lnTo>
                    <a:pt x="287147" y="0"/>
                  </a:lnTo>
                  <a:lnTo>
                    <a:pt x="287147" y="358775"/>
                  </a:lnTo>
                  <a:lnTo>
                    <a:pt x="0" y="358775"/>
                  </a:lnTo>
                  <a:lnTo>
                    <a:pt x="0" y="0"/>
                  </a:lnTo>
                  <a:close/>
                </a:path>
              </a:pathLst>
            </a:custGeom>
            <a:blipFill>
              <a:blip r:embed="rId5"/>
              <a:stretch>
                <a:fillRect l="-1318" t="0" r="-1315" b="0"/>
              </a:stretch>
            </a:blipFill>
          </p:spPr>
        </p:sp>
      </p:grpSp>
      <p:grpSp>
        <p:nvGrpSpPr>
          <p:cNvPr name="Group 16" id="16"/>
          <p:cNvGrpSpPr/>
          <p:nvPr/>
        </p:nvGrpSpPr>
        <p:grpSpPr>
          <a:xfrm rot="0">
            <a:off x="9328548" y="6860827"/>
            <a:ext cx="322958" cy="322958"/>
            <a:chOff x="0" y="0"/>
            <a:chExt cx="430610" cy="430610"/>
          </a:xfrm>
        </p:grpSpPr>
        <p:sp>
          <p:nvSpPr>
            <p:cNvPr name="Freeform 17" id="17"/>
            <p:cNvSpPr/>
            <p:nvPr/>
          </p:nvSpPr>
          <p:spPr>
            <a:xfrm flipH="false" flipV="false" rot="0">
              <a:off x="0" y="0"/>
              <a:ext cx="430657" cy="430657"/>
            </a:xfrm>
            <a:custGeom>
              <a:avLst/>
              <a:gdLst/>
              <a:ahLst/>
              <a:cxnLst/>
              <a:rect r="r" b="b" t="t" l="l"/>
              <a:pathLst>
                <a:path h="430657" w="430657">
                  <a:moveTo>
                    <a:pt x="0" y="28702"/>
                  </a:moveTo>
                  <a:cubicBezTo>
                    <a:pt x="0" y="12827"/>
                    <a:pt x="12827" y="0"/>
                    <a:pt x="28702" y="0"/>
                  </a:cubicBezTo>
                  <a:lnTo>
                    <a:pt x="401955" y="0"/>
                  </a:lnTo>
                  <a:cubicBezTo>
                    <a:pt x="417830" y="0"/>
                    <a:pt x="430657" y="12827"/>
                    <a:pt x="430657" y="28702"/>
                  </a:cubicBezTo>
                  <a:lnTo>
                    <a:pt x="430657" y="401955"/>
                  </a:lnTo>
                  <a:cubicBezTo>
                    <a:pt x="430657" y="417830"/>
                    <a:pt x="417830" y="430657"/>
                    <a:pt x="401955" y="430657"/>
                  </a:cubicBezTo>
                  <a:lnTo>
                    <a:pt x="28702" y="430657"/>
                  </a:lnTo>
                  <a:cubicBezTo>
                    <a:pt x="12827" y="430657"/>
                    <a:pt x="0" y="417703"/>
                    <a:pt x="0" y="401955"/>
                  </a:cubicBezTo>
                  <a:close/>
                </a:path>
              </a:pathLst>
            </a:custGeom>
            <a:solidFill>
              <a:srgbClr val="1D1D1B"/>
            </a:solidFill>
          </p:spPr>
        </p:sp>
      </p:grpSp>
      <p:grpSp>
        <p:nvGrpSpPr>
          <p:cNvPr name="Group 18" id="18"/>
          <p:cNvGrpSpPr>
            <a:grpSpLocks noChangeAspect="true"/>
          </p:cNvGrpSpPr>
          <p:nvPr/>
        </p:nvGrpSpPr>
        <p:grpSpPr>
          <a:xfrm rot="0">
            <a:off x="9382349" y="6887766"/>
            <a:ext cx="215354" cy="269081"/>
            <a:chOff x="0" y="0"/>
            <a:chExt cx="287138" cy="358775"/>
          </a:xfrm>
        </p:grpSpPr>
        <p:sp>
          <p:nvSpPr>
            <p:cNvPr name="Freeform 19" id="19" descr="preencoded.png"/>
            <p:cNvSpPr/>
            <p:nvPr/>
          </p:nvSpPr>
          <p:spPr>
            <a:xfrm flipH="false" flipV="false" rot="0">
              <a:off x="0" y="0"/>
              <a:ext cx="287147" cy="358775"/>
            </a:xfrm>
            <a:custGeom>
              <a:avLst/>
              <a:gdLst/>
              <a:ahLst/>
              <a:cxnLst/>
              <a:rect r="r" b="b" t="t" l="l"/>
              <a:pathLst>
                <a:path h="358775" w="287147">
                  <a:moveTo>
                    <a:pt x="0" y="0"/>
                  </a:moveTo>
                  <a:lnTo>
                    <a:pt x="287147" y="0"/>
                  </a:lnTo>
                  <a:lnTo>
                    <a:pt x="287147" y="358775"/>
                  </a:lnTo>
                  <a:lnTo>
                    <a:pt x="0" y="358775"/>
                  </a:lnTo>
                  <a:lnTo>
                    <a:pt x="0" y="0"/>
                  </a:lnTo>
                  <a:close/>
                </a:path>
              </a:pathLst>
            </a:custGeom>
            <a:blipFill>
              <a:blip r:embed="rId6"/>
              <a:stretch>
                <a:fillRect l="-1318" t="0" r="-1315" b="0"/>
              </a:stretch>
            </a:blipFill>
          </p:spPr>
        </p:sp>
      </p:grpSp>
      <p:grpSp>
        <p:nvGrpSpPr>
          <p:cNvPr name="Group 20" id="20"/>
          <p:cNvGrpSpPr/>
          <p:nvPr/>
        </p:nvGrpSpPr>
        <p:grpSpPr>
          <a:xfrm rot="0">
            <a:off x="9328548" y="7669114"/>
            <a:ext cx="8394799" cy="839837"/>
            <a:chOff x="0" y="0"/>
            <a:chExt cx="11193065" cy="1119783"/>
          </a:xfrm>
        </p:grpSpPr>
        <p:sp>
          <p:nvSpPr>
            <p:cNvPr name="Freeform 21" id="21"/>
            <p:cNvSpPr/>
            <p:nvPr/>
          </p:nvSpPr>
          <p:spPr>
            <a:xfrm flipH="false" flipV="false" rot="0">
              <a:off x="0" y="0"/>
              <a:ext cx="11193018" cy="1119759"/>
            </a:xfrm>
            <a:custGeom>
              <a:avLst/>
              <a:gdLst/>
              <a:ahLst/>
              <a:cxnLst/>
              <a:rect r="r" b="b" t="t" l="l"/>
              <a:pathLst>
                <a:path h="1119759" w="11193018">
                  <a:moveTo>
                    <a:pt x="0" y="28702"/>
                  </a:moveTo>
                  <a:cubicBezTo>
                    <a:pt x="0" y="12827"/>
                    <a:pt x="12827" y="0"/>
                    <a:pt x="28702" y="0"/>
                  </a:cubicBezTo>
                  <a:lnTo>
                    <a:pt x="11164316" y="0"/>
                  </a:lnTo>
                  <a:cubicBezTo>
                    <a:pt x="11180191" y="0"/>
                    <a:pt x="11193018" y="12827"/>
                    <a:pt x="11193018" y="28702"/>
                  </a:cubicBezTo>
                  <a:lnTo>
                    <a:pt x="11193018" y="1091057"/>
                  </a:lnTo>
                  <a:cubicBezTo>
                    <a:pt x="11193018" y="1106932"/>
                    <a:pt x="11180191" y="1119759"/>
                    <a:pt x="11164316" y="1119759"/>
                  </a:cubicBezTo>
                  <a:lnTo>
                    <a:pt x="28702" y="1119759"/>
                  </a:lnTo>
                  <a:cubicBezTo>
                    <a:pt x="12827" y="1119759"/>
                    <a:pt x="0" y="1106932"/>
                    <a:pt x="0" y="1091057"/>
                  </a:cubicBezTo>
                  <a:close/>
                </a:path>
              </a:pathLst>
            </a:custGeom>
            <a:solidFill>
              <a:srgbClr val="B6FCB8"/>
            </a:solidFill>
          </p:spPr>
        </p:sp>
      </p:grpSp>
      <p:grpSp>
        <p:nvGrpSpPr>
          <p:cNvPr name="Group 22" id="22"/>
          <p:cNvGrpSpPr>
            <a:grpSpLocks noChangeAspect="true"/>
          </p:cNvGrpSpPr>
          <p:nvPr/>
        </p:nvGrpSpPr>
        <p:grpSpPr>
          <a:xfrm rot="0">
            <a:off x="9472017" y="7894290"/>
            <a:ext cx="179338" cy="143470"/>
            <a:chOff x="0" y="0"/>
            <a:chExt cx="239117" cy="191293"/>
          </a:xfrm>
        </p:grpSpPr>
        <p:sp>
          <p:nvSpPr>
            <p:cNvPr name="Freeform 23" id="23" descr="preencoded.png"/>
            <p:cNvSpPr/>
            <p:nvPr/>
          </p:nvSpPr>
          <p:spPr>
            <a:xfrm flipH="false" flipV="false" rot="0">
              <a:off x="0" y="0"/>
              <a:ext cx="239141" cy="191262"/>
            </a:xfrm>
            <a:custGeom>
              <a:avLst/>
              <a:gdLst/>
              <a:ahLst/>
              <a:cxnLst/>
              <a:rect r="r" b="b" t="t" l="l"/>
              <a:pathLst>
                <a:path h="191262" w="239141">
                  <a:moveTo>
                    <a:pt x="0" y="0"/>
                  </a:moveTo>
                  <a:lnTo>
                    <a:pt x="239141" y="0"/>
                  </a:lnTo>
                  <a:lnTo>
                    <a:pt x="239141" y="191262"/>
                  </a:lnTo>
                  <a:lnTo>
                    <a:pt x="0" y="191262"/>
                  </a:lnTo>
                  <a:lnTo>
                    <a:pt x="0" y="0"/>
                  </a:lnTo>
                  <a:close/>
                </a:path>
              </a:pathLst>
            </a:custGeom>
            <a:blipFill>
              <a:blip r:embed="rId7"/>
              <a:stretch>
                <a:fillRect l="-666" t="0" r="-656" b="-16"/>
              </a:stretch>
            </a:blipFill>
          </p:spPr>
        </p:sp>
      </p:grpSp>
      <p:sp>
        <p:nvSpPr>
          <p:cNvPr name="Freeform 24" id="24"/>
          <p:cNvSpPr/>
          <p:nvPr/>
        </p:nvSpPr>
        <p:spPr>
          <a:xfrm flipH="false" flipV="false" rot="0">
            <a:off x="16067565" y="9242376"/>
            <a:ext cx="1044624" cy="1044624"/>
          </a:xfrm>
          <a:custGeom>
            <a:avLst/>
            <a:gdLst/>
            <a:ahLst/>
            <a:cxnLst/>
            <a:rect r="r" b="b" t="t" l="l"/>
            <a:pathLst>
              <a:path h="1044624" w="1044624">
                <a:moveTo>
                  <a:pt x="0" y="0"/>
                </a:moveTo>
                <a:lnTo>
                  <a:pt x="1044624" y="0"/>
                </a:lnTo>
                <a:lnTo>
                  <a:pt x="1044624" y="1044624"/>
                </a:lnTo>
                <a:lnTo>
                  <a:pt x="0" y="1044624"/>
                </a:lnTo>
                <a:lnTo>
                  <a:pt x="0" y="0"/>
                </a:lnTo>
                <a:close/>
              </a:path>
            </a:pathLst>
          </a:custGeom>
          <a:blipFill>
            <a:blip r:embed="rId8"/>
            <a:stretch>
              <a:fillRect l="0" t="0" r="0" b="0"/>
            </a:stretch>
          </a:blipFill>
        </p:spPr>
      </p:sp>
      <p:sp>
        <p:nvSpPr>
          <p:cNvPr name="TextBox 25" id="25"/>
          <p:cNvSpPr txBox="true"/>
          <p:nvPr/>
        </p:nvSpPr>
        <p:spPr>
          <a:xfrm rot="0">
            <a:off x="574179" y="375642"/>
            <a:ext cx="3989714" cy="243551"/>
          </a:xfrm>
          <a:prstGeom prst="rect">
            <a:avLst/>
          </a:prstGeom>
        </p:spPr>
        <p:txBody>
          <a:bodyPr anchor="t" rtlCol="false" tIns="0" lIns="0" bIns="0" rIns="0">
            <a:spAutoFit/>
          </a:bodyPr>
          <a:lstStyle/>
          <a:p>
            <a:pPr algn="l">
              <a:lnSpc>
                <a:spcPts val="1877"/>
              </a:lnSpc>
            </a:pPr>
            <a:r>
              <a:rPr lang="en-US" sz="1475" b="true">
                <a:solidFill>
                  <a:srgbClr val="1D1D1B"/>
                </a:solidFill>
                <a:latin typeface="Poppins Bold"/>
                <a:ea typeface="Poppins Bold"/>
                <a:cs typeface="Poppins Bold"/>
                <a:sym typeface="Poppins Bold"/>
              </a:rPr>
              <a:t>Phase 4: Integration</a:t>
            </a:r>
          </a:p>
        </p:txBody>
      </p:sp>
      <p:sp>
        <p:nvSpPr>
          <p:cNvPr name="TextBox 26" id="26"/>
          <p:cNvSpPr txBox="true"/>
          <p:nvPr/>
        </p:nvSpPr>
        <p:spPr>
          <a:xfrm rot="0">
            <a:off x="574179" y="724346"/>
            <a:ext cx="10530571" cy="460441"/>
          </a:xfrm>
          <a:prstGeom prst="rect">
            <a:avLst/>
          </a:prstGeom>
        </p:spPr>
        <p:txBody>
          <a:bodyPr anchor="t" rtlCol="false" tIns="0" lIns="0" bIns="0" rIns="0">
            <a:spAutoFit/>
          </a:bodyPr>
          <a:lstStyle/>
          <a:p>
            <a:pPr algn="l">
              <a:lnSpc>
                <a:spcPts val="3499"/>
              </a:lnSpc>
            </a:pPr>
            <a:r>
              <a:rPr lang="en-US" sz="2812" b="true">
                <a:solidFill>
                  <a:srgbClr val="1D1D1B"/>
                </a:solidFill>
                <a:latin typeface="Poppins Bold"/>
                <a:ea typeface="Poppins Bold"/>
                <a:cs typeface="Poppins Bold"/>
                <a:sym typeface="Poppins Bold"/>
              </a:rPr>
              <a:t>Connect Propertyware with External Tools</a:t>
            </a:r>
          </a:p>
        </p:txBody>
      </p:sp>
      <p:sp>
        <p:nvSpPr>
          <p:cNvPr name="TextBox 27" id="27"/>
          <p:cNvSpPr txBox="true"/>
          <p:nvPr/>
        </p:nvSpPr>
        <p:spPr>
          <a:xfrm rot="0">
            <a:off x="574179" y="1359842"/>
            <a:ext cx="17139642" cy="293154"/>
          </a:xfrm>
          <a:prstGeom prst="rect">
            <a:avLst/>
          </a:prstGeom>
        </p:spPr>
        <p:txBody>
          <a:bodyPr anchor="t" rtlCol="false" tIns="0" lIns="0" bIns="0" rIns="0">
            <a:spAutoFit/>
          </a:bodyPr>
          <a:lstStyle/>
          <a:p>
            <a:pPr algn="l">
              <a:lnSpc>
                <a:spcPts val="2372"/>
              </a:lnSpc>
            </a:pPr>
            <a:r>
              <a:rPr lang="en-US" sz="1524">
                <a:solidFill>
                  <a:srgbClr val="61615C"/>
                </a:solidFill>
                <a:latin typeface="Poppins"/>
                <a:ea typeface="Poppins"/>
                <a:cs typeface="Poppins"/>
                <a:sym typeface="Poppins"/>
              </a:rPr>
              <a:t>Propertyware's Open API allows seamless integration with other critical business systems, creating a unified ecosystem for your property management operations.</a:t>
            </a:r>
          </a:p>
        </p:txBody>
      </p:sp>
      <p:sp>
        <p:nvSpPr>
          <p:cNvPr name="TextBox 28" id="28"/>
          <p:cNvSpPr txBox="true"/>
          <p:nvPr/>
        </p:nvSpPr>
        <p:spPr>
          <a:xfrm rot="0">
            <a:off x="574179" y="1880295"/>
            <a:ext cx="11161947" cy="293154"/>
          </a:xfrm>
          <a:prstGeom prst="rect">
            <a:avLst/>
          </a:prstGeom>
        </p:spPr>
        <p:txBody>
          <a:bodyPr anchor="t" rtlCol="false" tIns="0" lIns="0" bIns="0" rIns="0">
            <a:spAutoFit/>
          </a:bodyPr>
          <a:lstStyle/>
          <a:p>
            <a:pPr algn="l" marL="229988" indent="-114994" lvl="1">
              <a:lnSpc>
                <a:spcPts val="2372"/>
              </a:lnSpc>
              <a:buFont typeface="Arial"/>
              <a:buChar char="•"/>
            </a:pPr>
            <a:r>
              <a:rPr lang="en-US" sz="1524">
                <a:solidFill>
                  <a:srgbClr val="61615C"/>
                </a:solidFill>
                <a:latin typeface="Poppins"/>
                <a:ea typeface="Poppins"/>
                <a:cs typeface="Poppins"/>
                <a:sym typeface="Poppins"/>
              </a:rPr>
              <a:t>Utilize </a:t>
            </a:r>
            <a:r>
              <a:rPr lang="en-US" b="true" sz="1524">
                <a:solidFill>
                  <a:srgbClr val="61615C"/>
                </a:solidFill>
                <a:latin typeface="Poppins Bold"/>
                <a:ea typeface="Poppins Bold"/>
                <a:cs typeface="Poppins Bold"/>
                <a:sym typeface="Poppins Bold"/>
              </a:rPr>
              <a:t>Open API</a:t>
            </a:r>
            <a:r>
              <a:rPr lang="en-US" sz="1524">
                <a:solidFill>
                  <a:srgbClr val="61615C"/>
                </a:solidFill>
                <a:latin typeface="Poppins"/>
                <a:ea typeface="Poppins"/>
                <a:cs typeface="Poppins"/>
                <a:sym typeface="Poppins"/>
              </a:rPr>
              <a:t> configurations to connect Propertyware with accounting software, CRM systems, or custom tools.</a:t>
            </a:r>
          </a:p>
        </p:txBody>
      </p:sp>
      <p:sp>
        <p:nvSpPr>
          <p:cNvPr name="TextBox 29" id="29"/>
          <p:cNvSpPr txBox="true"/>
          <p:nvPr/>
        </p:nvSpPr>
        <p:spPr>
          <a:xfrm rot="0">
            <a:off x="574179" y="2160240"/>
            <a:ext cx="12142108" cy="293154"/>
          </a:xfrm>
          <a:prstGeom prst="rect">
            <a:avLst/>
          </a:prstGeom>
        </p:spPr>
        <p:txBody>
          <a:bodyPr anchor="t" rtlCol="false" tIns="0" lIns="0" bIns="0" rIns="0">
            <a:spAutoFit/>
          </a:bodyPr>
          <a:lstStyle/>
          <a:p>
            <a:pPr algn="l" marL="229988" indent="-114994" lvl="1">
              <a:lnSpc>
                <a:spcPts val="2372"/>
              </a:lnSpc>
              <a:buFont typeface="Arial"/>
              <a:buChar char="•"/>
            </a:pPr>
            <a:r>
              <a:rPr lang="en-US" sz="1524">
                <a:solidFill>
                  <a:srgbClr val="61615C"/>
                </a:solidFill>
                <a:latin typeface="Poppins"/>
                <a:ea typeface="Poppins"/>
                <a:cs typeface="Poppins"/>
                <a:sym typeface="Poppins"/>
              </a:rPr>
              <a:t>Document API endpoints and data mappings thoroughly to ensure consistent and accurate data flow between systems.</a:t>
            </a:r>
          </a:p>
        </p:txBody>
      </p:sp>
      <p:sp>
        <p:nvSpPr>
          <p:cNvPr name="TextBox 30" id="30"/>
          <p:cNvSpPr txBox="true"/>
          <p:nvPr/>
        </p:nvSpPr>
        <p:spPr>
          <a:xfrm rot="0">
            <a:off x="574179" y="2430661"/>
            <a:ext cx="13113171" cy="288013"/>
          </a:xfrm>
          <a:prstGeom prst="rect">
            <a:avLst/>
          </a:prstGeom>
        </p:spPr>
        <p:txBody>
          <a:bodyPr anchor="t" rtlCol="false" tIns="0" lIns="0" bIns="0" rIns="0">
            <a:spAutoFit/>
          </a:bodyPr>
          <a:lstStyle/>
          <a:p>
            <a:pPr algn="l" marL="214907" indent="-107453" lvl="1">
              <a:lnSpc>
                <a:spcPts val="2216"/>
              </a:lnSpc>
              <a:buFont typeface="Arial"/>
              <a:buChar char="•"/>
            </a:pPr>
            <a:r>
              <a:rPr lang="en-US" sz="1424">
                <a:solidFill>
                  <a:srgbClr val="61615C"/>
                </a:solidFill>
                <a:latin typeface="Poppins"/>
                <a:ea typeface="Poppins"/>
                <a:cs typeface="Poppins"/>
                <a:sym typeface="Poppins"/>
              </a:rPr>
              <a:t>Consider integrations for tasks like syncing tenant contact data to your CRM or pushing maintenance data to a third-party vendor portal.</a:t>
            </a:r>
          </a:p>
        </p:txBody>
      </p:sp>
      <p:sp>
        <p:nvSpPr>
          <p:cNvPr name="TextBox 31" id="31"/>
          <p:cNvSpPr txBox="true"/>
          <p:nvPr/>
        </p:nvSpPr>
        <p:spPr>
          <a:xfrm rot="0">
            <a:off x="9794974" y="5004198"/>
            <a:ext cx="3730973" cy="289362"/>
          </a:xfrm>
          <a:prstGeom prst="rect">
            <a:avLst/>
          </a:prstGeom>
        </p:spPr>
        <p:txBody>
          <a:bodyPr anchor="t" rtlCol="false" tIns="0" lIns="0" bIns="0" rIns="0">
            <a:spAutoFit/>
          </a:bodyPr>
          <a:lstStyle/>
          <a:p>
            <a:pPr algn="l">
              <a:lnSpc>
                <a:spcPts val="2131"/>
              </a:lnSpc>
            </a:pPr>
            <a:r>
              <a:rPr lang="en-US" sz="1674" b="true">
                <a:solidFill>
                  <a:srgbClr val="61615C"/>
                </a:solidFill>
                <a:latin typeface="Poppins Bold"/>
                <a:ea typeface="Poppins Bold"/>
                <a:cs typeface="Poppins Bold"/>
                <a:sym typeface="Poppins Bold"/>
              </a:rPr>
              <a:t>API Connectivity</a:t>
            </a:r>
          </a:p>
        </p:txBody>
      </p:sp>
      <p:sp>
        <p:nvSpPr>
          <p:cNvPr name="TextBox 32" id="32"/>
          <p:cNvSpPr txBox="true"/>
          <p:nvPr/>
        </p:nvSpPr>
        <p:spPr>
          <a:xfrm rot="0">
            <a:off x="9794974" y="5352901"/>
            <a:ext cx="7928373" cy="254461"/>
          </a:xfrm>
          <a:prstGeom prst="rect">
            <a:avLst/>
          </a:prstGeom>
        </p:spPr>
        <p:txBody>
          <a:bodyPr anchor="t" rtlCol="false" tIns="0" lIns="0" bIns="0" rIns="0">
            <a:spAutoFit/>
          </a:bodyPr>
          <a:lstStyle/>
          <a:p>
            <a:pPr algn="l">
              <a:lnSpc>
                <a:spcPts val="2061"/>
              </a:lnSpc>
            </a:pPr>
            <a:r>
              <a:rPr lang="en-US" sz="1324">
                <a:solidFill>
                  <a:srgbClr val="61615C"/>
                </a:solidFill>
                <a:latin typeface="Poppins"/>
                <a:ea typeface="Poppins"/>
                <a:cs typeface="Poppins"/>
                <a:sym typeface="Poppins"/>
              </a:rPr>
              <a:t>Leverage Propertyware's robust API for custom integrations.</a:t>
            </a:r>
          </a:p>
        </p:txBody>
      </p:sp>
      <p:sp>
        <p:nvSpPr>
          <p:cNvPr name="TextBox 33" id="33"/>
          <p:cNvSpPr txBox="true"/>
          <p:nvPr/>
        </p:nvSpPr>
        <p:spPr>
          <a:xfrm rot="0">
            <a:off x="9794974" y="5938094"/>
            <a:ext cx="4412591" cy="289362"/>
          </a:xfrm>
          <a:prstGeom prst="rect">
            <a:avLst/>
          </a:prstGeom>
        </p:spPr>
        <p:txBody>
          <a:bodyPr anchor="t" rtlCol="false" tIns="0" lIns="0" bIns="0" rIns="0">
            <a:spAutoFit/>
          </a:bodyPr>
          <a:lstStyle/>
          <a:p>
            <a:pPr algn="l">
              <a:lnSpc>
                <a:spcPts val="2131"/>
              </a:lnSpc>
            </a:pPr>
            <a:r>
              <a:rPr lang="en-US" sz="1674" b="true">
                <a:solidFill>
                  <a:srgbClr val="61615C"/>
                </a:solidFill>
                <a:latin typeface="Poppins Bold"/>
                <a:ea typeface="Poppins Bold"/>
                <a:cs typeface="Poppins Bold"/>
                <a:sym typeface="Poppins Bold"/>
              </a:rPr>
              <a:t>CRM Integration</a:t>
            </a:r>
          </a:p>
        </p:txBody>
      </p:sp>
      <p:sp>
        <p:nvSpPr>
          <p:cNvPr name="TextBox 34" id="34"/>
          <p:cNvSpPr txBox="true"/>
          <p:nvPr/>
        </p:nvSpPr>
        <p:spPr>
          <a:xfrm rot="0">
            <a:off x="9794974" y="6286797"/>
            <a:ext cx="7928373" cy="254461"/>
          </a:xfrm>
          <a:prstGeom prst="rect">
            <a:avLst/>
          </a:prstGeom>
        </p:spPr>
        <p:txBody>
          <a:bodyPr anchor="t" rtlCol="false" tIns="0" lIns="0" bIns="0" rIns="0">
            <a:spAutoFit/>
          </a:bodyPr>
          <a:lstStyle/>
          <a:p>
            <a:pPr algn="l">
              <a:lnSpc>
                <a:spcPts val="2061"/>
              </a:lnSpc>
            </a:pPr>
            <a:r>
              <a:rPr lang="en-US" sz="1324">
                <a:solidFill>
                  <a:srgbClr val="61615C"/>
                </a:solidFill>
                <a:latin typeface="Poppins"/>
                <a:ea typeface="Poppins"/>
                <a:cs typeface="Poppins"/>
                <a:sym typeface="Poppins"/>
              </a:rPr>
              <a:t>Sync tenant and owner data for enhanced relationship management.</a:t>
            </a:r>
          </a:p>
        </p:txBody>
      </p:sp>
      <p:sp>
        <p:nvSpPr>
          <p:cNvPr name="TextBox 35" id="35"/>
          <p:cNvSpPr txBox="true"/>
          <p:nvPr/>
        </p:nvSpPr>
        <p:spPr>
          <a:xfrm rot="0">
            <a:off x="9794974" y="6871990"/>
            <a:ext cx="3269278" cy="289362"/>
          </a:xfrm>
          <a:prstGeom prst="rect">
            <a:avLst/>
          </a:prstGeom>
        </p:spPr>
        <p:txBody>
          <a:bodyPr anchor="t" rtlCol="false" tIns="0" lIns="0" bIns="0" rIns="0">
            <a:spAutoFit/>
          </a:bodyPr>
          <a:lstStyle/>
          <a:p>
            <a:pPr algn="l">
              <a:lnSpc>
                <a:spcPts val="2131"/>
              </a:lnSpc>
            </a:pPr>
            <a:r>
              <a:rPr lang="en-US" sz="1674" b="true">
                <a:solidFill>
                  <a:srgbClr val="61615C"/>
                </a:solidFill>
                <a:latin typeface="Poppins Bold"/>
                <a:ea typeface="Poppins Bold"/>
                <a:cs typeface="Poppins Bold"/>
                <a:sym typeface="Poppins Bold"/>
              </a:rPr>
              <a:t>Accounting Sync</a:t>
            </a:r>
          </a:p>
        </p:txBody>
      </p:sp>
      <p:sp>
        <p:nvSpPr>
          <p:cNvPr name="TextBox 36" id="36"/>
          <p:cNvSpPr txBox="true"/>
          <p:nvPr/>
        </p:nvSpPr>
        <p:spPr>
          <a:xfrm rot="0">
            <a:off x="9794974" y="7220694"/>
            <a:ext cx="7928373" cy="254461"/>
          </a:xfrm>
          <a:prstGeom prst="rect">
            <a:avLst/>
          </a:prstGeom>
        </p:spPr>
        <p:txBody>
          <a:bodyPr anchor="t" rtlCol="false" tIns="0" lIns="0" bIns="0" rIns="0">
            <a:spAutoFit/>
          </a:bodyPr>
          <a:lstStyle/>
          <a:p>
            <a:pPr algn="l">
              <a:lnSpc>
                <a:spcPts val="2061"/>
              </a:lnSpc>
            </a:pPr>
            <a:r>
              <a:rPr lang="en-US" sz="1324">
                <a:solidFill>
                  <a:srgbClr val="61615C"/>
                </a:solidFill>
                <a:latin typeface="Poppins"/>
                <a:ea typeface="Poppins"/>
                <a:cs typeface="Poppins"/>
                <a:sym typeface="Poppins"/>
              </a:rPr>
              <a:t>Streamline financial reconciliation and reporting.</a:t>
            </a:r>
          </a:p>
        </p:txBody>
      </p:sp>
      <p:sp>
        <p:nvSpPr>
          <p:cNvPr name="TextBox 37" id="37"/>
          <p:cNvSpPr txBox="true"/>
          <p:nvPr/>
        </p:nvSpPr>
        <p:spPr>
          <a:xfrm rot="0">
            <a:off x="9794825" y="7791301"/>
            <a:ext cx="7785050" cy="511603"/>
          </a:xfrm>
          <a:prstGeom prst="rect">
            <a:avLst/>
          </a:prstGeom>
        </p:spPr>
        <p:txBody>
          <a:bodyPr anchor="t" rtlCol="false" tIns="0" lIns="0" bIns="0" rIns="0">
            <a:spAutoFit/>
          </a:bodyPr>
          <a:lstStyle/>
          <a:p>
            <a:pPr algn="l">
              <a:lnSpc>
                <a:spcPts val="2061"/>
              </a:lnSpc>
            </a:pPr>
            <a:r>
              <a:rPr lang="en-US" sz="1324" b="true">
                <a:solidFill>
                  <a:srgbClr val="000000"/>
                </a:solidFill>
                <a:latin typeface="Poppins Bold"/>
                <a:ea typeface="Poppins Bold"/>
                <a:cs typeface="Poppins Bold"/>
                <a:sym typeface="Poppins Bold"/>
              </a:rPr>
              <a:t>Best Practice:</a:t>
            </a:r>
            <a:r>
              <a:rPr lang="en-US" sz="1324">
                <a:solidFill>
                  <a:srgbClr val="000000"/>
                </a:solidFill>
                <a:latin typeface="Poppins"/>
                <a:ea typeface="Poppins"/>
                <a:cs typeface="Poppins"/>
                <a:sym typeface="Poppins"/>
              </a:rPr>
              <a:t> Maintain versioned API documentation and schedule periodic reviews to ensure integrations remain stable and efficient as systems evolve.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FEFEF"/>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CFCFC"/>
            </a:solidFill>
          </p:spPr>
        </p:sp>
      </p:grpSp>
      <p:grpSp>
        <p:nvGrpSpPr>
          <p:cNvPr name="Group 6" id="6"/>
          <p:cNvGrpSpPr/>
          <p:nvPr/>
        </p:nvGrpSpPr>
        <p:grpSpPr>
          <a:xfrm rot="0">
            <a:off x="950862" y="6952655"/>
            <a:ext cx="7903220" cy="1770460"/>
            <a:chOff x="0" y="0"/>
            <a:chExt cx="10537627" cy="2360613"/>
          </a:xfrm>
        </p:grpSpPr>
        <p:sp>
          <p:nvSpPr>
            <p:cNvPr name="Freeform 7" id="7"/>
            <p:cNvSpPr/>
            <p:nvPr/>
          </p:nvSpPr>
          <p:spPr>
            <a:xfrm flipH="false" flipV="false" rot="0">
              <a:off x="0" y="0"/>
              <a:ext cx="10537571" cy="2360549"/>
            </a:xfrm>
            <a:custGeom>
              <a:avLst/>
              <a:gdLst/>
              <a:ahLst/>
              <a:cxnLst/>
              <a:rect r="r" b="b" t="t" l="l"/>
              <a:pathLst>
                <a:path h="2360549" w="10537571">
                  <a:moveTo>
                    <a:pt x="0" y="47498"/>
                  </a:moveTo>
                  <a:cubicBezTo>
                    <a:pt x="0" y="21336"/>
                    <a:pt x="21336" y="0"/>
                    <a:pt x="47498" y="0"/>
                  </a:cubicBezTo>
                  <a:lnTo>
                    <a:pt x="10490073" y="0"/>
                  </a:lnTo>
                  <a:cubicBezTo>
                    <a:pt x="10516362" y="0"/>
                    <a:pt x="10537571" y="21336"/>
                    <a:pt x="10537571" y="47498"/>
                  </a:cubicBezTo>
                  <a:lnTo>
                    <a:pt x="10537571" y="2313051"/>
                  </a:lnTo>
                  <a:cubicBezTo>
                    <a:pt x="10537571" y="2339340"/>
                    <a:pt x="10516235" y="2360549"/>
                    <a:pt x="10490073" y="2360549"/>
                  </a:cubicBezTo>
                  <a:lnTo>
                    <a:pt x="47498" y="2360549"/>
                  </a:lnTo>
                  <a:cubicBezTo>
                    <a:pt x="21209" y="2360549"/>
                    <a:pt x="0" y="2339213"/>
                    <a:pt x="0" y="2313051"/>
                  </a:cubicBezTo>
                  <a:close/>
                </a:path>
              </a:pathLst>
            </a:custGeom>
            <a:solidFill>
              <a:srgbClr val="FCF2B5"/>
            </a:solidFill>
          </p:spPr>
        </p:sp>
      </p:grpSp>
      <p:grpSp>
        <p:nvGrpSpPr>
          <p:cNvPr name="Group 8" id="8"/>
          <p:cNvGrpSpPr>
            <a:grpSpLocks noChangeAspect="true"/>
          </p:cNvGrpSpPr>
          <p:nvPr/>
        </p:nvGrpSpPr>
        <p:grpSpPr>
          <a:xfrm rot="0">
            <a:off x="1188541" y="7317879"/>
            <a:ext cx="297061" cy="237679"/>
            <a:chOff x="0" y="0"/>
            <a:chExt cx="396082" cy="316905"/>
          </a:xfrm>
        </p:grpSpPr>
        <p:sp>
          <p:nvSpPr>
            <p:cNvPr name="Freeform 9" id="9" descr="preencoded.png"/>
            <p:cNvSpPr/>
            <p:nvPr/>
          </p:nvSpPr>
          <p:spPr>
            <a:xfrm flipH="false" flipV="false" rot="0">
              <a:off x="0" y="0"/>
              <a:ext cx="396113" cy="316865"/>
            </a:xfrm>
            <a:custGeom>
              <a:avLst/>
              <a:gdLst/>
              <a:ahLst/>
              <a:cxnLst/>
              <a:rect r="r" b="b" t="t" l="l"/>
              <a:pathLst>
                <a:path h="316865" w="396113">
                  <a:moveTo>
                    <a:pt x="0" y="0"/>
                  </a:moveTo>
                  <a:lnTo>
                    <a:pt x="396113" y="0"/>
                  </a:lnTo>
                  <a:lnTo>
                    <a:pt x="396113" y="316865"/>
                  </a:lnTo>
                  <a:lnTo>
                    <a:pt x="0" y="316865"/>
                  </a:lnTo>
                  <a:lnTo>
                    <a:pt x="0" y="0"/>
                  </a:lnTo>
                  <a:close/>
                </a:path>
              </a:pathLst>
            </a:custGeom>
            <a:blipFill>
              <a:blip r:embed="rId3"/>
              <a:stretch>
                <a:fillRect l="0" t="-396" r="7" b="-409"/>
              </a:stretch>
            </a:blipFill>
          </p:spPr>
        </p:sp>
      </p:grpSp>
      <p:grpSp>
        <p:nvGrpSpPr>
          <p:cNvPr name="Group 10" id="10"/>
          <p:cNvGrpSpPr/>
          <p:nvPr/>
        </p:nvGrpSpPr>
        <p:grpSpPr>
          <a:xfrm rot="0">
            <a:off x="9443442" y="6952655"/>
            <a:ext cx="7903220" cy="2415331"/>
            <a:chOff x="0" y="0"/>
            <a:chExt cx="10537627" cy="3220442"/>
          </a:xfrm>
        </p:grpSpPr>
        <p:sp>
          <p:nvSpPr>
            <p:cNvPr name="Freeform 11" id="11"/>
            <p:cNvSpPr/>
            <p:nvPr/>
          </p:nvSpPr>
          <p:spPr>
            <a:xfrm flipH="false" flipV="false" rot="0">
              <a:off x="0" y="0"/>
              <a:ext cx="10537571" cy="3220466"/>
            </a:xfrm>
            <a:custGeom>
              <a:avLst/>
              <a:gdLst/>
              <a:ahLst/>
              <a:cxnLst/>
              <a:rect r="r" b="b" t="t" l="l"/>
              <a:pathLst>
                <a:path h="3220466" w="10537571">
                  <a:moveTo>
                    <a:pt x="0" y="47498"/>
                  </a:moveTo>
                  <a:cubicBezTo>
                    <a:pt x="0" y="21336"/>
                    <a:pt x="21336" y="0"/>
                    <a:pt x="47498" y="0"/>
                  </a:cubicBezTo>
                  <a:lnTo>
                    <a:pt x="10490073" y="0"/>
                  </a:lnTo>
                  <a:cubicBezTo>
                    <a:pt x="10516362" y="0"/>
                    <a:pt x="10537571" y="21336"/>
                    <a:pt x="10537571" y="47498"/>
                  </a:cubicBezTo>
                  <a:lnTo>
                    <a:pt x="10537571" y="3172968"/>
                  </a:lnTo>
                  <a:cubicBezTo>
                    <a:pt x="10537571" y="3199257"/>
                    <a:pt x="10516235" y="3220466"/>
                    <a:pt x="10490073" y="3220466"/>
                  </a:cubicBezTo>
                  <a:lnTo>
                    <a:pt x="47498" y="3220466"/>
                  </a:lnTo>
                  <a:cubicBezTo>
                    <a:pt x="21209" y="3220466"/>
                    <a:pt x="0" y="3199130"/>
                    <a:pt x="0" y="3172968"/>
                  </a:cubicBezTo>
                  <a:close/>
                </a:path>
              </a:pathLst>
            </a:custGeom>
            <a:solidFill>
              <a:srgbClr val="EFEFEF"/>
            </a:solidFill>
          </p:spPr>
        </p:sp>
      </p:grpSp>
      <p:grpSp>
        <p:nvGrpSpPr>
          <p:cNvPr name="Group 12" id="12"/>
          <p:cNvGrpSpPr>
            <a:grpSpLocks noChangeAspect="true"/>
          </p:cNvGrpSpPr>
          <p:nvPr/>
        </p:nvGrpSpPr>
        <p:grpSpPr>
          <a:xfrm rot="0">
            <a:off x="9681121" y="7294512"/>
            <a:ext cx="371475" cy="297061"/>
            <a:chOff x="0" y="0"/>
            <a:chExt cx="495300" cy="396082"/>
          </a:xfrm>
        </p:grpSpPr>
        <p:sp>
          <p:nvSpPr>
            <p:cNvPr name="Freeform 13" id="13" descr="preencoded.png"/>
            <p:cNvSpPr/>
            <p:nvPr/>
          </p:nvSpPr>
          <p:spPr>
            <a:xfrm flipH="false" flipV="false" rot="0">
              <a:off x="0" y="0"/>
              <a:ext cx="495300" cy="396113"/>
            </a:xfrm>
            <a:custGeom>
              <a:avLst/>
              <a:gdLst/>
              <a:ahLst/>
              <a:cxnLst/>
              <a:rect r="r" b="b" t="t" l="l"/>
              <a:pathLst>
                <a:path h="396113" w="495300">
                  <a:moveTo>
                    <a:pt x="0" y="0"/>
                  </a:moveTo>
                  <a:lnTo>
                    <a:pt x="495300" y="0"/>
                  </a:lnTo>
                  <a:lnTo>
                    <a:pt x="495300" y="396113"/>
                  </a:lnTo>
                  <a:lnTo>
                    <a:pt x="0" y="396113"/>
                  </a:lnTo>
                  <a:lnTo>
                    <a:pt x="0" y="0"/>
                  </a:lnTo>
                  <a:close/>
                </a:path>
              </a:pathLst>
            </a:custGeom>
            <a:blipFill>
              <a:blip r:embed="rId4"/>
              <a:stretch>
                <a:fillRect l="-302" t="0" r="-302" b="7"/>
              </a:stretch>
            </a:blipFill>
          </p:spPr>
        </p:sp>
      </p:grpSp>
      <p:sp>
        <p:nvSpPr>
          <p:cNvPr name="Freeform 14" id="14"/>
          <p:cNvSpPr/>
          <p:nvPr/>
        </p:nvSpPr>
        <p:spPr>
          <a:xfrm flipH="false" flipV="false" rot="0">
            <a:off x="16220894" y="9382103"/>
            <a:ext cx="1125768" cy="904897"/>
          </a:xfrm>
          <a:custGeom>
            <a:avLst/>
            <a:gdLst/>
            <a:ahLst/>
            <a:cxnLst/>
            <a:rect r="r" b="b" t="t" l="l"/>
            <a:pathLst>
              <a:path h="904897" w="1125768">
                <a:moveTo>
                  <a:pt x="0" y="0"/>
                </a:moveTo>
                <a:lnTo>
                  <a:pt x="1125768" y="0"/>
                </a:lnTo>
                <a:lnTo>
                  <a:pt x="1125768" y="904897"/>
                </a:lnTo>
                <a:lnTo>
                  <a:pt x="0" y="904897"/>
                </a:lnTo>
                <a:lnTo>
                  <a:pt x="0" y="0"/>
                </a:lnTo>
                <a:close/>
              </a:path>
            </a:pathLst>
          </a:custGeom>
          <a:blipFill>
            <a:blip r:embed="rId5"/>
            <a:stretch>
              <a:fillRect l="0" t="-12204" r="0" b="-12204"/>
            </a:stretch>
          </a:blipFill>
        </p:spPr>
      </p:sp>
      <p:sp>
        <p:nvSpPr>
          <p:cNvPr name="TextBox 15" id="15"/>
          <p:cNvSpPr txBox="true"/>
          <p:nvPr/>
        </p:nvSpPr>
        <p:spPr>
          <a:xfrm rot="0">
            <a:off x="950862" y="634752"/>
            <a:ext cx="7440794" cy="368333"/>
          </a:xfrm>
          <a:prstGeom prst="rect">
            <a:avLst/>
          </a:prstGeom>
        </p:spPr>
        <p:txBody>
          <a:bodyPr anchor="t" rtlCol="false" tIns="0" lIns="0" bIns="0" rIns="0">
            <a:spAutoFit/>
          </a:bodyPr>
          <a:lstStyle/>
          <a:p>
            <a:pPr algn="l">
              <a:lnSpc>
                <a:spcPts val="2875"/>
              </a:lnSpc>
            </a:pPr>
            <a:r>
              <a:rPr lang="en-US" sz="2312" b="true">
                <a:solidFill>
                  <a:srgbClr val="1D1D1B"/>
                </a:solidFill>
                <a:latin typeface="Poppins Bold"/>
                <a:ea typeface="Poppins Bold"/>
                <a:cs typeface="Poppins Bold"/>
                <a:sym typeface="Poppins Bold"/>
              </a:rPr>
              <a:t>Phase 5: Validation &amp; Training</a:t>
            </a:r>
          </a:p>
        </p:txBody>
      </p:sp>
      <p:sp>
        <p:nvSpPr>
          <p:cNvPr name="TextBox 16" id="16"/>
          <p:cNvSpPr txBox="true"/>
          <p:nvPr/>
        </p:nvSpPr>
        <p:spPr>
          <a:xfrm rot="0">
            <a:off x="950863" y="1196280"/>
            <a:ext cx="14595910" cy="766729"/>
          </a:xfrm>
          <a:prstGeom prst="rect">
            <a:avLst/>
          </a:prstGeom>
        </p:spPr>
        <p:txBody>
          <a:bodyPr anchor="t" rtlCol="false" tIns="0" lIns="0" bIns="0" rIns="0">
            <a:spAutoFit/>
          </a:bodyPr>
          <a:lstStyle/>
          <a:p>
            <a:pPr algn="l">
              <a:lnSpc>
                <a:spcPts val="5812"/>
              </a:lnSpc>
            </a:pPr>
            <a:r>
              <a:rPr lang="en-US" sz="4625" b="true">
                <a:solidFill>
                  <a:srgbClr val="1D1D1B"/>
                </a:solidFill>
                <a:latin typeface="Poppins Bold"/>
                <a:ea typeface="Poppins Bold"/>
                <a:cs typeface="Poppins Bold"/>
                <a:sym typeface="Poppins Bold"/>
              </a:rPr>
              <a:t>Test, Validate, and Empower Your Team</a:t>
            </a:r>
          </a:p>
        </p:txBody>
      </p:sp>
      <p:sp>
        <p:nvSpPr>
          <p:cNvPr name="TextBox 17" id="17"/>
          <p:cNvSpPr txBox="true"/>
          <p:nvPr/>
        </p:nvSpPr>
        <p:spPr>
          <a:xfrm rot="0">
            <a:off x="950863" y="2276773"/>
            <a:ext cx="16386274" cy="731705"/>
          </a:xfrm>
          <a:prstGeom prst="rect">
            <a:avLst/>
          </a:prstGeom>
        </p:spPr>
        <p:txBody>
          <a:bodyPr anchor="t" rtlCol="false" tIns="0" lIns="0" bIns="0" rIns="0">
            <a:spAutoFit/>
          </a:bodyPr>
          <a:lstStyle/>
          <a:p>
            <a:pPr algn="l">
              <a:lnSpc>
                <a:spcPts val="2937"/>
              </a:lnSpc>
            </a:pPr>
            <a:r>
              <a:rPr lang="en-US" sz="1812">
                <a:solidFill>
                  <a:srgbClr val="61615C"/>
                </a:solidFill>
                <a:latin typeface="Poppins"/>
                <a:ea typeface="Poppins"/>
                <a:cs typeface="Poppins"/>
                <a:sym typeface="Poppins"/>
              </a:rPr>
              <a:t>After implementing customizations, thorough testing and comprehensive team training are paramount to ensure successful adoption and long-term effectiveness.</a:t>
            </a:r>
          </a:p>
        </p:txBody>
      </p:sp>
      <p:sp>
        <p:nvSpPr>
          <p:cNvPr name="TextBox 18" id="18"/>
          <p:cNvSpPr txBox="true"/>
          <p:nvPr/>
        </p:nvSpPr>
        <p:spPr>
          <a:xfrm rot="0">
            <a:off x="950862" y="3609082"/>
            <a:ext cx="7440794" cy="368333"/>
          </a:xfrm>
          <a:prstGeom prst="rect">
            <a:avLst/>
          </a:prstGeom>
        </p:spPr>
        <p:txBody>
          <a:bodyPr anchor="t" rtlCol="false" tIns="0" lIns="0" bIns="0" rIns="0">
            <a:spAutoFit/>
          </a:bodyPr>
          <a:lstStyle/>
          <a:p>
            <a:pPr algn="l">
              <a:lnSpc>
                <a:spcPts val="2875"/>
              </a:lnSpc>
            </a:pPr>
            <a:r>
              <a:rPr lang="en-US" sz="2312" b="true">
                <a:solidFill>
                  <a:srgbClr val="1D1D1B"/>
                </a:solidFill>
                <a:latin typeface="Poppins Bold"/>
                <a:ea typeface="Poppins Bold"/>
                <a:cs typeface="Poppins Bold"/>
                <a:sym typeface="Poppins Bold"/>
              </a:rPr>
              <a:t>Test and Validate Customizations</a:t>
            </a:r>
          </a:p>
        </p:txBody>
      </p:sp>
      <p:sp>
        <p:nvSpPr>
          <p:cNvPr name="TextBox 19" id="19"/>
          <p:cNvSpPr txBox="true"/>
          <p:nvPr/>
        </p:nvSpPr>
        <p:spPr>
          <a:xfrm rot="0">
            <a:off x="950863" y="4151560"/>
            <a:ext cx="7903220" cy="731705"/>
          </a:xfrm>
          <a:prstGeom prst="rect">
            <a:avLst/>
          </a:prstGeom>
        </p:spPr>
        <p:txBody>
          <a:bodyPr anchor="t" rtlCol="false" tIns="0" lIns="0" bIns="0" rIns="0">
            <a:spAutoFit/>
          </a:bodyPr>
          <a:lstStyle/>
          <a:p>
            <a:pPr algn="l" marL="273348" indent="-136674" lvl="1">
              <a:lnSpc>
                <a:spcPts val="2937"/>
              </a:lnSpc>
              <a:buFont typeface="Arial"/>
              <a:buChar char="•"/>
            </a:pPr>
            <a:r>
              <a:rPr lang="en-US" sz="1812">
                <a:solidFill>
                  <a:srgbClr val="61615C"/>
                </a:solidFill>
                <a:latin typeface="Poppins"/>
                <a:ea typeface="Poppins"/>
                <a:cs typeface="Poppins"/>
                <a:sym typeface="Poppins"/>
              </a:rPr>
              <a:t>Conduct </a:t>
            </a:r>
            <a:r>
              <a:rPr lang="en-US" b="true" sz="1812">
                <a:solidFill>
                  <a:srgbClr val="61615C"/>
                </a:solidFill>
                <a:latin typeface="Poppins Bold"/>
                <a:ea typeface="Poppins Bold"/>
                <a:cs typeface="Poppins Bold"/>
                <a:sym typeface="Poppins Bold"/>
              </a:rPr>
              <a:t>User Acceptance Testing (UAT)</a:t>
            </a:r>
            <a:r>
              <a:rPr lang="en-US" sz="1812">
                <a:solidFill>
                  <a:srgbClr val="61615C"/>
                </a:solidFill>
                <a:latin typeface="Poppins"/>
                <a:ea typeface="Poppins"/>
                <a:cs typeface="Poppins"/>
                <a:sym typeface="Poppins"/>
              </a:rPr>
              <a:t> with key stakeholders from each department impacted by the changes.</a:t>
            </a:r>
          </a:p>
        </p:txBody>
      </p:sp>
      <p:sp>
        <p:nvSpPr>
          <p:cNvPr name="TextBox 20" id="20"/>
          <p:cNvSpPr txBox="true"/>
          <p:nvPr/>
        </p:nvSpPr>
        <p:spPr>
          <a:xfrm rot="0">
            <a:off x="950863" y="4995267"/>
            <a:ext cx="7903220" cy="731705"/>
          </a:xfrm>
          <a:prstGeom prst="rect">
            <a:avLst/>
          </a:prstGeom>
        </p:spPr>
        <p:txBody>
          <a:bodyPr anchor="t" rtlCol="false" tIns="0" lIns="0" bIns="0" rIns="0">
            <a:spAutoFit/>
          </a:bodyPr>
          <a:lstStyle/>
          <a:p>
            <a:pPr algn="l" marL="273348" indent="-136674" lvl="1">
              <a:lnSpc>
                <a:spcPts val="2937"/>
              </a:lnSpc>
              <a:buFont typeface="Arial"/>
              <a:buChar char="•"/>
            </a:pPr>
            <a:r>
              <a:rPr lang="en-US" sz="1812">
                <a:solidFill>
                  <a:srgbClr val="61615C"/>
                </a:solidFill>
                <a:latin typeface="Poppins"/>
                <a:ea typeface="Poppins"/>
                <a:cs typeface="Poppins"/>
                <a:sym typeface="Poppins"/>
              </a:rPr>
              <a:t>Verify data accuracy, visibility, and ease of use across all new fields, dashboards, and workflows.</a:t>
            </a:r>
          </a:p>
        </p:txBody>
      </p:sp>
      <p:sp>
        <p:nvSpPr>
          <p:cNvPr name="TextBox 21" id="21"/>
          <p:cNvSpPr txBox="true"/>
          <p:nvPr/>
        </p:nvSpPr>
        <p:spPr>
          <a:xfrm rot="0">
            <a:off x="950863" y="5838974"/>
            <a:ext cx="7903220" cy="731705"/>
          </a:xfrm>
          <a:prstGeom prst="rect">
            <a:avLst/>
          </a:prstGeom>
        </p:spPr>
        <p:txBody>
          <a:bodyPr anchor="t" rtlCol="false" tIns="0" lIns="0" bIns="0" rIns="0">
            <a:spAutoFit/>
          </a:bodyPr>
          <a:lstStyle/>
          <a:p>
            <a:pPr algn="l" marL="273348" indent="-136674" lvl="1">
              <a:lnSpc>
                <a:spcPts val="2937"/>
              </a:lnSpc>
              <a:buFont typeface="Arial"/>
              <a:buChar char="•"/>
            </a:pPr>
            <a:r>
              <a:rPr lang="en-US" sz="1812">
                <a:solidFill>
                  <a:srgbClr val="61615C"/>
                </a:solidFill>
                <a:latin typeface="Poppins"/>
                <a:ea typeface="Poppins"/>
                <a:cs typeface="Poppins"/>
                <a:sym typeface="Poppins"/>
              </a:rPr>
              <a:t>Gather feedback from users and actively refine customizations based on their input.</a:t>
            </a:r>
          </a:p>
        </p:txBody>
      </p:sp>
      <p:sp>
        <p:nvSpPr>
          <p:cNvPr name="TextBox 22" id="22"/>
          <p:cNvSpPr txBox="true"/>
          <p:nvPr/>
        </p:nvSpPr>
        <p:spPr>
          <a:xfrm rot="0">
            <a:off x="1723281" y="7163991"/>
            <a:ext cx="6893124" cy="1103114"/>
          </a:xfrm>
          <a:prstGeom prst="rect">
            <a:avLst/>
          </a:prstGeom>
        </p:spPr>
        <p:txBody>
          <a:bodyPr anchor="t" rtlCol="false" tIns="0" lIns="0" bIns="0" rIns="0">
            <a:spAutoFit/>
          </a:bodyPr>
          <a:lstStyle/>
          <a:p>
            <a:pPr algn="l">
              <a:lnSpc>
                <a:spcPts val="2937"/>
              </a:lnSpc>
            </a:pPr>
            <a:r>
              <a:rPr lang="en-US" sz="1812" b="true">
                <a:solidFill>
                  <a:srgbClr val="000000"/>
                </a:solidFill>
                <a:latin typeface="Poppins Bold"/>
                <a:ea typeface="Poppins Bold"/>
                <a:cs typeface="Poppins Bold"/>
                <a:sym typeface="Poppins Bold"/>
              </a:rPr>
              <a:t>Best Practice:</a:t>
            </a:r>
            <a:r>
              <a:rPr lang="en-US" sz="1812">
                <a:solidFill>
                  <a:srgbClr val="000000"/>
                </a:solidFill>
                <a:latin typeface="Poppins"/>
                <a:ea typeface="Poppins"/>
                <a:cs typeface="Poppins"/>
                <a:sym typeface="Poppins"/>
              </a:rPr>
              <a:t> Keep a detailed Change Log for all adjustments made. This ensures traceability and aids in troubleshooting future issues.</a:t>
            </a:r>
          </a:p>
        </p:txBody>
      </p:sp>
      <p:sp>
        <p:nvSpPr>
          <p:cNvPr name="TextBox 23" id="23"/>
          <p:cNvSpPr txBox="true"/>
          <p:nvPr/>
        </p:nvSpPr>
        <p:spPr>
          <a:xfrm rot="0">
            <a:off x="9443443" y="3609082"/>
            <a:ext cx="8180608" cy="368333"/>
          </a:xfrm>
          <a:prstGeom prst="rect">
            <a:avLst/>
          </a:prstGeom>
        </p:spPr>
        <p:txBody>
          <a:bodyPr anchor="t" rtlCol="false" tIns="0" lIns="0" bIns="0" rIns="0">
            <a:spAutoFit/>
          </a:bodyPr>
          <a:lstStyle/>
          <a:p>
            <a:pPr algn="l">
              <a:lnSpc>
                <a:spcPts val="2875"/>
              </a:lnSpc>
            </a:pPr>
            <a:r>
              <a:rPr lang="en-US" sz="2312" b="true">
                <a:solidFill>
                  <a:srgbClr val="1D1D1B"/>
                </a:solidFill>
                <a:latin typeface="Poppins Bold"/>
                <a:ea typeface="Poppins Bold"/>
                <a:cs typeface="Poppins Bold"/>
                <a:sym typeface="Poppins Bold"/>
              </a:rPr>
              <a:t>Train Your Team &amp; Document Best Practices</a:t>
            </a:r>
          </a:p>
        </p:txBody>
      </p:sp>
      <p:sp>
        <p:nvSpPr>
          <p:cNvPr name="TextBox 24" id="24"/>
          <p:cNvSpPr txBox="true"/>
          <p:nvPr/>
        </p:nvSpPr>
        <p:spPr>
          <a:xfrm rot="0">
            <a:off x="9443442" y="4151560"/>
            <a:ext cx="7903220" cy="731705"/>
          </a:xfrm>
          <a:prstGeom prst="rect">
            <a:avLst/>
          </a:prstGeom>
        </p:spPr>
        <p:txBody>
          <a:bodyPr anchor="t" rtlCol="false" tIns="0" lIns="0" bIns="0" rIns="0">
            <a:spAutoFit/>
          </a:bodyPr>
          <a:lstStyle/>
          <a:p>
            <a:pPr algn="l" marL="273348" indent="-136674" lvl="1">
              <a:lnSpc>
                <a:spcPts val="2937"/>
              </a:lnSpc>
              <a:buFont typeface="Arial"/>
              <a:buChar char="•"/>
            </a:pPr>
            <a:r>
              <a:rPr lang="en-US" sz="1812">
                <a:solidFill>
                  <a:srgbClr val="61615C"/>
                </a:solidFill>
                <a:latin typeface="Poppins"/>
                <a:ea typeface="Poppins"/>
                <a:cs typeface="Poppins"/>
                <a:sym typeface="Poppins"/>
              </a:rPr>
              <a:t>Create </a:t>
            </a:r>
            <a:r>
              <a:rPr lang="en-US" b="true" sz="1812">
                <a:solidFill>
                  <a:srgbClr val="61615C"/>
                </a:solidFill>
                <a:latin typeface="Poppins Bold"/>
                <a:ea typeface="Poppins Bold"/>
                <a:cs typeface="Poppins Bold"/>
                <a:sym typeface="Poppins Bold"/>
              </a:rPr>
              <a:t>training materials</a:t>
            </a:r>
            <a:r>
              <a:rPr lang="en-US" sz="1812">
                <a:solidFill>
                  <a:srgbClr val="61615C"/>
                </a:solidFill>
                <a:latin typeface="Poppins"/>
                <a:ea typeface="Poppins"/>
                <a:cs typeface="Poppins"/>
                <a:sym typeface="Poppins"/>
              </a:rPr>
              <a:t> tailored to each user role, focusing on how the new customizations impact their daily tasks.</a:t>
            </a:r>
          </a:p>
        </p:txBody>
      </p:sp>
      <p:sp>
        <p:nvSpPr>
          <p:cNvPr name="TextBox 25" id="25"/>
          <p:cNvSpPr txBox="true"/>
          <p:nvPr/>
        </p:nvSpPr>
        <p:spPr>
          <a:xfrm rot="0">
            <a:off x="9443442" y="4995267"/>
            <a:ext cx="7903220" cy="731705"/>
          </a:xfrm>
          <a:prstGeom prst="rect">
            <a:avLst/>
          </a:prstGeom>
        </p:spPr>
        <p:txBody>
          <a:bodyPr anchor="t" rtlCol="false" tIns="0" lIns="0" bIns="0" rIns="0">
            <a:spAutoFit/>
          </a:bodyPr>
          <a:lstStyle/>
          <a:p>
            <a:pPr algn="l" marL="273348" indent="-136674" lvl="1">
              <a:lnSpc>
                <a:spcPts val="2937"/>
              </a:lnSpc>
              <a:buFont typeface="Arial"/>
              <a:buChar char="•"/>
            </a:pPr>
            <a:r>
              <a:rPr lang="en-US" sz="1812">
                <a:solidFill>
                  <a:srgbClr val="61615C"/>
                </a:solidFill>
                <a:latin typeface="Poppins"/>
                <a:ea typeface="Poppins"/>
                <a:cs typeface="Poppins"/>
                <a:sym typeface="Poppins"/>
              </a:rPr>
              <a:t>Schedule hands-on training sessions and refresher courses to reinforce learning.</a:t>
            </a:r>
          </a:p>
        </p:txBody>
      </p:sp>
      <p:sp>
        <p:nvSpPr>
          <p:cNvPr name="TextBox 26" id="26"/>
          <p:cNvSpPr txBox="true"/>
          <p:nvPr/>
        </p:nvSpPr>
        <p:spPr>
          <a:xfrm rot="0">
            <a:off x="9443442" y="5838974"/>
            <a:ext cx="7903220" cy="731705"/>
          </a:xfrm>
          <a:prstGeom prst="rect">
            <a:avLst/>
          </a:prstGeom>
        </p:spPr>
        <p:txBody>
          <a:bodyPr anchor="t" rtlCol="false" tIns="0" lIns="0" bIns="0" rIns="0">
            <a:spAutoFit/>
          </a:bodyPr>
          <a:lstStyle/>
          <a:p>
            <a:pPr algn="l" marL="273348" indent="-136674" lvl="1">
              <a:lnSpc>
                <a:spcPts val="2937"/>
              </a:lnSpc>
              <a:buFont typeface="Arial"/>
              <a:buChar char="•"/>
            </a:pPr>
            <a:r>
              <a:rPr lang="en-US" sz="1812">
                <a:solidFill>
                  <a:srgbClr val="61615C"/>
                </a:solidFill>
                <a:latin typeface="Poppins"/>
                <a:ea typeface="Poppins"/>
                <a:cs typeface="Poppins"/>
                <a:sym typeface="Poppins"/>
              </a:rPr>
              <a:t>Develop </a:t>
            </a:r>
            <a:r>
              <a:rPr lang="en-US" b="true" sz="1812">
                <a:solidFill>
                  <a:srgbClr val="61615C"/>
                </a:solidFill>
                <a:latin typeface="Poppins Bold"/>
                <a:ea typeface="Poppins Bold"/>
                <a:cs typeface="Poppins Bold"/>
                <a:sym typeface="Poppins Bold"/>
              </a:rPr>
              <a:t>quick-reference guides</a:t>
            </a:r>
            <a:r>
              <a:rPr lang="en-US" sz="1812">
                <a:solidFill>
                  <a:srgbClr val="61615C"/>
                </a:solidFill>
                <a:latin typeface="Poppins"/>
                <a:ea typeface="Poppins"/>
                <a:cs typeface="Poppins"/>
                <a:sym typeface="Poppins"/>
              </a:rPr>
              <a:t> for common tasks involving the new customizations.</a:t>
            </a:r>
          </a:p>
        </p:txBody>
      </p:sp>
      <p:sp>
        <p:nvSpPr>
          <p:cNvPr name="TextBox 27" id="27"/>
          <p:cNvSpPr txBox="true"/>
          <p:nvPr/>
        </p:nvSpPr>
        <p:spPr>
          <a:xfrm rot="0">
            <a:off x="10290274" y="7230666"/>
            <a:ext cx="5983364" cy="368333"/>
          </a:xfrm>
          <a:prstGeom prst="rect">
            <a:avLst/>
          </a:prstGeom>
        </p:spPr>
        <p:txBody>
          <a:bodyPr anchor="t" rtlCol="false" tIns="0" lIns="0" bIns="0" rIns="0">
            <a:spAutoFit/>
          </a:bodyPr>
          <a:lstStyle/>
          <a:p>
            <a:pPr algn="l">
              <a:lnSpc>
                <a:spcPts val="2875"/>
              </a:lnSpc>
            </a:pPr>
            <a:r>
              <a:rPr lang="en-US" sz="2312" b="true">
                <a:solidFill>
                  <a:srgbClr val="000000"/>
                </a:solidFill>
                <a:latin typeface="Poppins Bold"/>
                <a:ea typeface="Poppins Bold"/>
                <a:cs typeface="Poppins Bold"/>
                <a:sym typeface="Poppins Bold"/>
              </a:rPr>
              <a:t>Sample Training Checklist:</a:t>
            </a:r>
          </a:p>
        </p:txBody>
      </p:sp>
      <p:sp>
        <p:nvSpPr>
          <p:cNvPr name="TextBox 28" id="28"/>
          <p:cNvSpPr txBox="true"/>
          <p:nvPr/>
        </p:nvSpPr>
        <p:spPr>
          <a:xfrm rot="0">
            <a:off x="10290274" y="7773144"/>
            <a:ext cx="6818710" cy="360296"/>
          </a:xfrm>
          <a:prstGeom prst="rect">
            <a:avLst/>
          </a:prstGeom>
        </p:spPr>
        <p:txBody>
          <a:bodyPr anchor="t" rtlCol="false" tIns="0" lIns="0" bIns="0" rIns="0">
            <a:spAutoFit/>
          </a:bodyPr>
          <a:lstStyle/>
          <a:p>
            <a:pPr algn="l" marL="273348" indent="-136674" lvl="1">
              <a:lnSpc>
                <a:spcPts val="2937"/>
              </a:lnSpc>
              <a:buFont typeface="Arial"/>
              <a:buChar char="•"/>
            </a:pPr>
            <a:r>
              <a:rPr lang="en-US" sz="1812">
                <a:solidFill>
                  <a:srgbClr val="000000"/>
                </a:solidFill>
                <a:latin typeface="Poppins"/>
                <a:ea typeface="Poppins"/>
                <a:cs typeface="Poppins"/>
                <a:sym typeface="Poppins"/>
              </a:rPr>
              <a:t>Adding and editing custom fields</a:t>
            </a:r>
          </a:p>
        </p:txBody>
      </p:sp>
      <p:sp>
        <p:nvSpPr>
          <p:cNvPr name="TextBox 29" id="29"/>
          <p:cNvSpPr txBox="true"/>
          <p:nvPr/>
        </p:nvSpPr>
        <p:spPr>
          <a:xfrm rot="0">
            <a:off x="10290274" y="8236595"/>
            <a:ext cx="6818710" cy="360296"/>
          </a:xfrm>
          <a:prstGeom prst="rect">
            <a:avLst/>
          </a:prstGeom>
        </p:spPr>
        <p:txBody>
          <a:bodyPr anchor="t" rtlCol="false" tIns="0" lIns="0" bIns="0" rIns="0">
            <a:spAutoFit/>
          </a:bodyPr>
          <a:lstStyle/>
          <a:p>
            <a:pPr algn="l" marL="273348" indent="-136674" lvl="1">
              <a:lnSpc>
                <a:spcPts val="2937"/>
              </a:lnSpc>
              <a:buFont typeface="Arial"/>
              <a:buChar char="•"/>
            </a:pPr>
            <a:r>
              <a:rPr lang="en-US" sz="1812">
                <a:solidFill>
                  <a:srgbClr val="000000"/>
                </a:solidFill>
                <a:latin typeface="Poppins"/>
                <a:ea typeface="Poppins"/>
                <a:cs typeface="Poppins"/>
                <a:sym typeface="Poppins"/>
              </a:rPr>
              <a:t>Building dashboards and reports</a:t>
            </a:r>
          </a:p>
        </p:txBody>
      </p:sp>
      <p:sp>
        <p:nvSpPr>
          <p:cNvPr name="TextBox 30" id="30"/>
          <p:cNvSpPr txBox="true"/>
          <p:nvPr/>
        </p:nvSpPr>
        <p:spPr>
          <a:xfrm rot="0">
            <a:off x="10290274" y="8700046"/>
            <a:ext cx="6818710" cy="360296"/>
          </a:xfrm>
          <a:prstGeom prst="rect">
            <a:avLst/>
          </a:prstGeom>
        </p:spPr>
        <p:txBody>
          <a:bodyPr anchor="t" rtlCol="false" tIns="0" lIns="0" bIns="0" rIns="0">
            <a:spAutoFit/>
          </a:bodyPr>
          <a:lstStyle/>
          <a:p>
            <a:pPr algn="l" marL="273348" indent="-136674" lvl="1">
              <a:lnSpc>
                <a:spcPts val="2937"/>
              </a:lnSpc>
              <a:buFont typeface="Arial"/>
              <a:buChar char="•"/>
            </a:pPr>
            <a:r>
              <a:rPr lang="en-US" sz="1812">
                <a:solidFill>
                  <a:srgbClr val="000000"/>
                </a:solidFill>
                <a:latin typeface="Poppins"/>
                <a:ea typeface="Poppins"/>
                <a:cs typeface="Poppins"/>
                <a:sym typeface="Poppins"/>
              </a:rPr>
              <a:t>Automating workflows and alerts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FEFEF"/>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CFCFC"/>
            </a:solidFill>
          </p:spPr>
        </p:sp>
      </p:grpSp>
      <p:grpSp>
        <p:nvGrpSpPr>
          <p:cNvPr name="Group 6" id="6"/>
          <p:cNvGrpSpPr>
            <a:grpSpLocks noChangeAspect="true"/>
          </p:cNvGrpSpPr>
          <p:nvPr/>
        </p:nvGrpSpPr>
        <p:grpSpPr>
          <a:xfrm rot="0">
            <a:off x="0" y="0"/>
            <a:ext cx="6858000" cy="10290870"/>
            <a:chOff x="0" y="0"/>
            <a:chExt cx="9144000" cy="13721160"/>
          </a:xfrm>
        </p:grpSpPr>
        <p:sp>
          <p:nvSpPr>
            <p:cNvPr name="Freeform 7" id="7" descr="preencoded.png"/>
            <p:cNvSpPr/>
            <p:nvPr/>
          </p:nvSpPr>
          <p:spPr>
            <a:xfrm flipH="false" flipV="false" rot="0">
              <a:off x="0" y="0"/>
              <a:ext cx="9144000" cy="13721207"/>
            </a:xfrm>
            <a:custGeom>
              <a:avLst/>
              <a:gdLst/>
              <a:ahLst/>
              <a:cxnLst/>
              <a:rect r="r" b="b" t="t" l="l"/>
              <a:pathLst>
                <a:path h="13721207" w="9144000">
                  <a:moveTo>
                    <a:pt x="0" y="0"/>
                  </a:moveTo>
                  <a:lnTo>
                    <a:pt x="9144000" y="0"/>
                  </a:lnTo>
                  <a:lnTo>
                    <a:pt x="9144000" y="13721207"/>
                  </a:lnTo>
                  <a:lnTo>
                    <a:pt x="0" y="13721207"/>
                  </a:lnTo>
                  <a:lnTo>
                    <a:pt x="0" y="0"/>
                  </a:lnTo>
                  <a:close/>
                </a:path>
              </a:pathLst>
            </a:custGeom>
            <a:blipFill>
              <a:blip r:embed="rId3"/>
              <a:stretch>
                <a:fillRect l="-18" t="0" r="-18" b="0"/>
              </a:stretch>
            </a:blipFill>
          </p:spPr>
        </p:sp>
      </p:grpSp>
      <p:sp>
        <p:nvSpPr>
          <p:cNvPr name="TextBox 8" id="8"/>
          <p:cNvSpPr txBox="true"/>
          <p:nvPr/>
        </p:nvSpPr>
        <p:spPr>
          <a:xfrm rot="0">
            <a:off x="7686824" y="531614"/>
            <a:ext cx="7900238" cy="339758"/>
          </a:xfrm>
          <a:prstGeom prst="rect">
            <a:avLst/>
          </a:prstGeom>
        </p:spPr>
        <p:txBody>
          <a:bodyPr anchor="t" rtlCol="false" tIns="0" lIns="0" bIns="0" rIns="0">
            <a:spAutoFit/>
          </a:bodyPr>
          <a:lstStyle/>
          <a:p>
            <a:pPr algn="l">
              <a:lnSpc>
                <a:spcPts val="2500"/>
              </a:lnSpc>
            </a:pPr>
            <a:r>
              <a:rPr lang="en-US" sz="2000" b="true">
                <a:solidFill>
                  <a:srgbClr val="1D1D1B"/>
                </a:solidFill>
                <a:latin typeface="Poppins Bold"/>
                <a:ea typeface="Poppins Bold"/>
                <a:cs typeface="Poppins Bold"/>
                <a:sym typeface="Poppins Bold"/>
              </a:rPr>
              <a:t>Phase 6: Continuous Improvement</a:t>
            </a:r>
          </a:p>
        </p:txBody>
      </p:sp>
      <p:sp>
        <p:nvSpPr>
          <p:cNvPr name="TextBox 9" id="9"/>
          <p:cNvSpPr txBox="true"/>
          <p:nvPr/>
        </p:nvSpPr>
        <p:spPr>
          <a:xfrm rot="0">
            <a:off x="7686824" y="1043434"/>
            <a:ext cx="9565184" cy="671479"/>
          </a:xfrm>
          <a:prstGeom prst="rect">
            <a:avLst/>
          </a:prstGeom>
        </p:spPr>
        <p:txBody>
          <a:bodyPr anchor="t" rtlCol="false" tIns="0" lIns="0" bIns="0" rIns="0">
            <a:spAutoFit/>
          </a:bodyPr>
          <a:lstStyle/>
          <a:p>
            <a:pPr algn="l">
              <a:lnSpc>
                <a:spcPts val="5062"/>
              </a:lnSpc>
            </a:pPr>
            <a:r>
              <a:rPr lang="en-US" sz="4062" b="true">
                <a:solidFill>
                  <a:srgbClr val="1D1D1B"/>
                </a:solidFill>
                <a:latin typeface="Poppins Bold"/>
                <a:ea typeface="Poppins Bold"/>
                <a:cs typeface="Poppins Bold"/>
                <a:sym typeface="Poppins Bold"/>
              </a:rPr>
              <a:t>Monitor, Optimize, and Update</a:t>
            </a:r>
          </a:p>
        </p:txBody>
      </p:sp>
      <p:sp>
        <p:nvSpPr>
          <p:cNvPr name="TextBox 10" id="10"/>
          <p:cNvSpPr txBox="true"/>
          <p:nvPr/>
        </p:nvSpPr>
        <p:spPr>
          <a:xfrm rot="0">
            <a:off x="7686824" y="1992214"/>
            <a:ext cx="9772352" cy="960239"/>
          </a:xfrm>
          <a:prstGeom prst="rect">
            <a:avLst/>
          </a:prstGeom>
        </p:spPr>
        <p:txBody>
          <a:bodyPr anchor="t" rtlCol="false" tIns="0" lIns="0" bIns="0" rIns="0">
            <a:spAutoFit/>
          </a:bodyPr>
          <a:lstStyle/>
          <a:p>
            <a:pPr algn="l">
              <a:lnSpc>
                <a:spcPts val="2562"/>
              </a:lnSpc>
            </a:pPr>
            <a:r>
              <a:rPr lang="en-US" sz="1625">
                <a:solidFill>
                  <a:srgbClr val="61615C"/>
                </a:solidFill>
                <a:latin typeface="Poppins"/>
                <a:ea typeface="Poppins"/>
                <a:cs typeface="Poppins"/>
                <a:sym typeface="Poppins"/>
              </a:rPr>
              <a:t>Propertyware customization isn't a one-time project; it's an ongoing process. Regular monitoring and optimization ensure your platform remains aligned with evolving business needs.</a:t>
            </a:r>
          </a:p>
        </p:txBody>
      </p:sp>
      <p:grpSp>
        <p:nvGrpSpPr>
          <p:cNvPr name="Group 11" id="11"/>
          <p:cNvGrpSpPr/>
          <p:nvPr/>
        </p:nvGrpSpPr>
        <p:grpSpPr>
          <a:xfrm rot="0">
            <a:off x="7893992" y="3265586"/>
            <a:ext cx="207169" cy="1214289"/>
            <a:chOff x="0" y="0"/>
            <a:chExt cx="276225" cy="1619052"/>
          </a:xfrm>
        </p:grpSpPr>
        <p:sp>
          <p:nvSpPr>
            <p:cNvPr name="Freeform 12" id="12"/>
            <p:cNvSpPr/>
            <p:nvPr/>
          </p:nvSpPr>
          <p:spPr>
            <a:xfrm flipH="false" flipV="false" rot="0">
              <a:off x="0" y="0"/>
              <a:ext cx="276225" cy="1618996"/>
            </a:xfrm>
            <a:custGeom>
              <a:avLst/>
              <a:gdLst/>
              <a:ahLst/>
              <a:cxnLst/>
              <a:rect r="r" b="b" t="t" l="l"/>
              <a:pathLst>
                <a:path h="1618996" w="276225">
                  <a:moveTo>
                    <a:pt x="0" y="41402"/>
                  </a:moveTo>
                  <a:cubicBezTo>
                    <a:pt x="0" y="18542"/>
                    <a:pt x="18542" y="0"/>
                    <a:pt x="41402" y="0"/>
                  </a:cubicBezTo>
                  <a:lnTo>
                    <a:pt x="234823" y="0"/>
                  </a:lnTo>
                  <a:cubicBezTo>
                    <a:pt x="257683" y="0"/>
                    <a:pt x="276225" y="18542"/>
                    <a:pt x="276225" y="41402"/>
                  </a:cubicBezTo>
                  <a:lnTo>
                    <a:pt x="276225" y="1577594"/>
                  </a:lnTo>
                  <a:cubicBezTo>
                    <a:pt x="276225" y="1600454"/>
                    <a:pt x="257683" y="1618996"/>
                    <a:pt x="234823" y="1618996"/>
                  </a:cubicBezTo>
                  <a:lnTo>
                    <a:pt x="41402" y="1618996"/>
                  </a:lnTo>
                  <a:cubicBezTo>
                    <a:pt x="18542" y="1618996"/>
                    <a:pt x="0" y="1600454"/>
                    <a:pt x="0" y="1577594"/>
                  </a:cubicBezTo>
                  <a:close/>
                </a:path>
              </a:pathLst>
            </a:custGeom>
            <a:solidFill>
              <a:srgbClr val="F0EAEA"/>
            </a:solidFill>
          </p:spPr>
        </p:sp>
      </p:grpSp>
      <p:grpSp>
        <p:nvGrpSpPr>
          <p:cNvPr name="Group 13" id="13"/>
          <p:cNvGrpSpPr/>
          <p:nvPr/>
        </p:nvGrpSpPr>
        <p:grpSpPr>
          <a:xfrm rot="0">
            <a:off x="7686824" y="3129558"/>
            <a:ext cx="621655" cy="621655"/>
            <a:chOff x="0" y="0"/>
            <a:chExt cx="828873" cy="828873"/>
          </a:xfrm>
        </p:grpSpPr>
        <p:sp>
          <p:nvSpPr>
            <p:cNvPr name="Freeform 14" id="14"/>
            <p:cNvSpPr/>
            <p:nvPr/>
          </p:nvSpPr>
          <p:spPr>
            <a:xfrm flipH="false" flipV="false" rot="0">
              <a:off x="0" y="0"/>
              <a:ext cx="828929" cy="828929"/>
            </a:xfrm>
            <a:custGeom>
              <a:avLst/>
              <a:gdLst/>
              <a:ahLst/>
              <a:cxnLst/>
              <a:rect r="r" b="b" t="t" l="l"/>
              <a:pathLst>
                <a:path h="828929" w="828929">
                  <a:moveTo>
                    <a:pt x="0" y="414401"/>
                  </a:moveTo>
                  <a:cubicBezTo>
                    <a:pt x="0" y="185547"/>
                    <a:pt x="185547" y="0"/>
                    <a:pt x="414401" y="0"/>
                  </a:cubicBezTo>
                  <a:cubicBezTo>
                    <a:pt x="643255" y="0"/>
                    <a:pt x="828929" y="185547"/>
                    <a:pt x="828929" y="414401"/>
                  </a:cubicBezTo>
                  <a:cubicBezTo>
                    <a:pt x="828929" y="643255"/>
                    <a:pt x="643382" y="828929"/>
                    <a:pt x="414401" y="828929"/>
                  </a:cubicBezTo>
                  <a:cubicBezTo>
                    <a:pt x="185420" y="828929"/>
                    <a:pt x="0" y="643382"/>
                    <a:pt x="0" y="414401"/>
                  </a:cubicBezTo>
                  <a:close/>
                </a:path>
              </a:pathLst>
            </a:custGeom>
            <a:solidFill>
              <a:srgbClr val="F0EAEA"/>
            </a:solidFill>
          </p:spPr>
        </p:sp>
      </p:grpSp>
      <p:grpSp>
        <p:nvGrpSpPr>
          <p:cNvPr name="Group 15" id="15"/>
          <p:cNvGrpSpPr>
            <a:grpSpLocks noChangeAspect="true"/>
          </p:cNvGrpSpPr>
          <p:nvPr/>
        </p:nvGrpSpPr>
        <p:grpSpPr>
          <a:xfrm rot="0">
            <a:off x="7842200" y="3246239"/>
            <a:ext cx="310753" cy="388441"/>
            <a:chOff x="0" y="0"/>
            <a:chExt cx="414337" cy="517922"/>
          </a:xfrm>
        </p:grpSpPr>
        <p:sp>
          <p:nvSpPr>
            <p:cNvPr name="Freeform 16" id="16" descr="preencoded.png"/>
            <p:cNvSpPr/>
            <p:nvPr/>
          </p:nvSpPr>
          <p:spPr>
            <a:xfrm flipH="false" flipV="false" rot="0">
              <a:off x="0" y="0"/>
              <a:ext cx="414274" cy="517906"/>
            </a:xfrm>
            <a:custGeom>
              <a:avLst/>
              <a:gdLst/>
              <a:ahLst/>
              <a:cxnLst/>
              <a:rect r="r" b="b" t="t" l="l"/>
              <a:pathLst>
                <a:path h="517906" w="414274">
                  <a:moveTo>
                    <a:pt x="0" y="0"/>
                  </a:moveTo>
                  <a:lnTo>
                    <a:pt x="414274" y="0"/>
                  </a:lnTo>
                  <a:lnTo>
                    <a:pt x="414274" y="517906"/>
                  </a:lnTo>
                  <a:lnTo>
                    <a:pt x="0" y="517906"/>
                  </a:lnTo>
                  <a:lnTo>
                    <a:pt x="0" y="0"/>
                  </a:lnTo>
                  <a:close/>
                </a:path>
              </a:pathLst>
            </a:custGeom>
            <a:blipFill>
              <a:blip r:embed="rId4"/>
              <a:stretch>
                <a:fillRect l="-305" t="0" r="-320" b="-3"/>
              </a:stretch>
            </a:blipFill>
          </p:spPr>
        </p:sp>
      </p:grpSp>
      <p:sp>
        <p:nvSpPr>
          <p:cNvPr name="TextBox 17" id="17"/>
          <p:cNvSpPr txBox="true"/>
          <p:nvPr/>
        </p:nvSpPr>
        <p:spPr>
          <a:xfrm rot="0">
            <a:off x="8515648" y="3123903"/>
            <a:ext cx="5151307" cy="339758"/>
          </a:xfrm>
          <a:prstGeom prst="rect">
            <a:avLst/>
          </a:prstGeom>
        </p:spPr>
        <p:txBody>
          <a:bodyPr anchor="t" rtlCol="false" tIns="0" lIns="0" bIns="0" rIns="0">
            <a:spAutoFit/>
          </a:bodyPr>
          <a:lstStyle/>
          <a:p>
            <a:pPr algn="l">
              <a:lnSpc>
                <a:spcPts val="2500"/>
              </a:lnSpc>
            </a:pPr>
            <a:r>
              <a:rPr lang="en-US" sz="2000" b="true">
                <a:solidFill>
                  <a:srgbClr val="61615C"/>
                </a:solidFill>
                <a:latin typeface="Poppins Bold"/>
                <a:ea typeface="Poppins Bold"/>
                <a:cs typeface="Poppins Bold"/>
                <a:sym typeface="Poppins Bold"/>
              </a:rPr>
              <a:t>Regular Performance Review</a:t>
            </a:r>
          </a:p>
        </p:txBody>
      </p:sp>
      <p:sp>
        <p:nvSpPr>
          <p:cNvPr name="TextBox 18" id="18"/>
          <p:cNvSpPr txBox="true"/>
          <p:nvPr/>
        </p:nvSpPr>
        <p:spPr>
          <a:xfrm rot="0">
            <a:off x="8515648" y="3543300"/>
            <a:ext cx="8943529" cy="636455"/>
          </a:xfrm>
          <a:prstGeom prst="rect">
            <a:avLst/>
          </a:prstGeom>
        </p:spPr>
        <p:txBody>
          <a:bodyPr anchor="t" rtlCol="false" tIns="0" lIns="0" bIns="0" rIns="0">
            <a:spAutoFit/>
          </a:bodyPr>
          <a:lstStyle/>
          <a:p>
            <a:pPr algn="l">
              <a:lnSpc>
                <a:spcPts val="2562"/>
              </a:lnSpc>
            </a:pPr>
            <a:r>
              <a:rPr lang="en-US" sz="1625">
                <a:solidFill>
                  <a:srgbClr val="61615C"/>
                </a:solidFill>
                <a:latin typeface="Poppins"/>
                <a:ea typeface="Poppins"/>
                <a:cs typeface="Poppins"/>
                <a:sym typeface="Poppins"/>
              </a:rPr>
              <a:t>Review KPI performance and user feedback monthly to identify areas for further refinement or new customization opportunities.</a:t>
            </a:r>
          </a:p>
        </p:txBody>
      </p:sp>
      <p:grpSp>
        <p:nvGrpSpPr>
          <p:cNvPr name="Group 19" id="19"/>
          <p:cNvGrpSpPr/>
          <p:nvPr/>
        </p:nvGrpSpPr>
        <p:grpSpPr>
          <a:xfrm rot="0">
            <a:off x="8204746" y="4997946"/>
            <a:ext cx="207169" cy="1214289"/>
            <a:chOff x="0" y="0"/>
            <a:chExt cx="276225" cy="1619052"/>
          </a:xfrm>
        </p:grpSpPr>
        <p:sp>
          <p:nvSpPr>
            <p:cNvPr name="Freeform 20" id="20"/>
            <p:cNvSpPr/>
            <p:nvPr/>
          </p:nvSpPr>
          <p:spPr>
            <a:xfrm flipH="false" flipV="false" rot="0">
              <a:off x="0" y="0"/>
              <a:ext cx="276225" cy="1618996"/>
            </a:xfrm>
            <a:custGeom>
              <a:avLst/>
              <a:gdLst/>
              <a:ahLst/>
              <a:cxnLst/>
              <a:rect r="r" b="b" t="t" l="l"/>
              <a:pathLst>
                <a:path h="1618996" w="276225">
                  <a:moveTo>
                    <a:pt x="0" y="41402"/>
                  </a:moveTo>
                  <a:cubicBezTo>
                    <a:pt x="0" y="18542"/>
                    <a:pt x="18542" y="0"/>
                    <a:pt x="41402" y="0"/>
                  </a:cubicBezTo>
                  <a:lnTo>
                    <a:pt x="234823" y="0"/>
                  </a:lnTo>
                  <a:cubicBezTo>
                    <a:pt x="257683" y="0"/>
                    <a:pt x="276225" y="18542"/>
                    <a:pt x="276225" y="41402"/>
                  </a:cubicBezTo>
                  <a:lnTo>
                    <a:pt x="276225" y="1577594"/>
                  </a:lnTo>
                  <a:cubicBezTo>
                    <a:pt x="276225" y="1600454"/>
                    <a:pt x="257683" y="1618996"/>
                    <a:pt x="234823" y="1618996"/>
                  </a:cubicBezTo>
                  <a:lnTo>
                    <a:pt x="41402" y="1618996"/>
                  </a:lnTo>
                  <a:cubicBezTo>
                    <a:pt x="18542" y="1618996"/>
                    <a:pt x="0" y="1600454"/>
                    <a:pt x="0" y="1577594"/>
                  </a:cubicBezTo>
                  <a:close/>
                </a:path>
              </a:pathLst>
            </a:custGeom>
            <a:solidFill>
              <a:srgbClr val="F0EAEA"/>
            </a:solidFill>
          </p:spPr>
        </p:sp>
      </p:grpSp>
      <p:grpSp>
        <p:nvGrpSpPr>
          <p:cNvPr name="Group 21" id="21"/>
          <p:cNvGrpSpPr/>
          <p:nvPr/>
        </p:nvGrpSpPr>
        <p:grpSpPr>
          <a:xfrm rot="0">
            <a:off x="7997577" y="4861918"/>
            <a:ext cx="621655" cy="621655"/>
            <a:chOff x="0" y="0"/>
            <a:chExt cx="828873" cy="828873"/>
          </a:xfrm>
        </p:grpSpPr>
        <p:sp>
          <p:nvSpPr>
            <p:cNvPr name="Freeform 22" id="22"/>
            <p:cNvSpPr/>
            <p:nvPr/>
          </p:nvSpPr>
          <p:spPr>
            <a:xfrm flipH="false" flipV="false" rot="0">
              <a:off x="0" y="0"/>
              <a:ext cx="828929" cy="828929"/>
            </a:xfrm>
            <a:custGeom>
              <a:avLst/>
              <a:gdLst/>
              <a:ahLst/>
              <a:cxnLst/>
              <a:rect r="r" b="b" t="t" l="l"/>
              <a:pathLst>
                <a:path h="828929" w="828929">
                  <a:moveTo>
                    <a:pt x="0" y="414401"/>
                  </a:moveTo>
                  <a:cubicBezTo>
                    <a:pt x="0" y="185547"/>
                    <a:pt x="185547" y="0"/>
                    <a:pt x="414401" y="0"/>
                  </a:cubicBezTo>
                  <a:cubicBezTo>
                    <a:pt x="643255" y="0"/>
                    <a:pt x="828929" y="185547"/>
                    <a:pt x="828929" y="414401"/>
                  </a:cubicBezTo>
                  <a:cubicBezTo>
                    <a:pt x="828929" y="643255"/>
                    <a:pt x="643382" y="828929"/>
                    <a:pt x="414401" y="828929"/>
                  </a:cubicBezTo>
                  <a:cubicBezTo>
                    <a:pt x="185420" y="828929"/>
                    <a:pt x="0" y="643382"/>
                    <a:pt x="0" y="414401"/>
                  </a:cubicBezTo>
                  <a:close/>
                </a:path>
              </a:pathLst>
            </a:custGeom>
            <a:solidFill>
              <a:srgbClr val="F0EAEA"/>
            </a:solidFill>
          </p:spPr>
        </p:sp>
      </p:grpSp>
      <p:grpSp>
        <p:nvGrpSpPr>
          <p:cNvPr name="Group 23" id="23"/>
          <p:cNvGrpSpPr>
            <a:grpSpLocks noChangeAspect="true"/>
          </p:cNvGrpSpPr>
          <p:nvPr/>
        </p:nvGrpSpPr>
        <p:grpSpPr>
          <a:xfrm rot="0">
            <a:off x="8152954" y="4978599"/>
            <a:ext cx="310753" cy="388441"/>
            <a:chOff x="0" y="0"/>
            <a:chExt cx="414337" cy="517922"/>
          </a:xfrm>
        </p:grpSpPr>
        <p:sp>
          <p:nvSpPr>
            <p:cNvPr name="Freeform 24" id="24" descr="preencoded.png"/>
            <p:cNvSpPr/>
            <p:nvPr/>
          </p:nvSpPr>
          <p:spPr>
            <a:xfrm flipH="false" flipV="false" rot="0">
              <a:off x="0" y="0"/>
              <a:ext cx="414274" cy="517906"/>
            </a:xfrm>
            <a:custGeom>
              <a:avLst/>
              <a:gdLst/>
              <a:ahLst/>
              <a:cxnLst/>
              <a:rect r="r" b="b" t="t" l="l"/>
              <a:pathLst>
                <a:path h="517906" w="414274">
                  <a:moveTo>
                    <a:pt x="0" y="0"/>
                  </a:moveTo>
                  <a:lnTo>
                    <a:pt x="414274" y="0"/>
                  </a:lnTo>
                  <a:lnTo>
                    <a:pt x="414274" y="517906"/>
                  </a:lnTo>
                  <a:lnTo>
                    <a:pt x="0" y="517906"/>
                  </a:lnTo>
                  <a:lnTo>
                    <a:pt x="0" y="0"/>
                  </a:lnTo>
                  <a:close/>
                </a:path>
              </a:pathLst>
            </a:custGeom>
            <a:blipFill>
              <a:blip r:embed="rId5"/>
              <a:stretch>
                <a:fillRect l="-305" t="0" r="-320" b="-3"/>
              </a:stretch>
            </a:blipFill>
          </p:spPr>
        </p:sp>
      </p:grpSp>
      <p:sp>
        <p:nvSpPr>
          <p:cNvPr name="TextBox 25" id="25"/>
          <p:cNvSpPr txBox="true"/>
          <p:nvPr/>
        </p:nvSpPr>
        <p:spPr>
          <a:xfrm rot="0">
            <a:off x="8826401" y="4856261"/>
            <a:ext cx="2590205" cy="339758"/>
          </a:xfrm>
          <a:prstGeom prst="rect">
            <a:avLst/>
          </a:prstGeom>
        </p:spPr>
        <p:txBody>
          <a:bodyPr anchor="t" rtlCol="false" tIns="0" lIns="0" bIns="0" rIns="0">
            <a:spAutoFit/>
          </a:bodyPr>
          <a:lstStyle/>
          <a:p>
            <a:pPr algn="l">
              <a:lnSpc>
                <a:spcPts val="2500"/>
              </a:lnSpc>
            </a:pPr>
            <a:r>
              <a:rPr lang="en-US" sz="2000" b="true">
                <a:solidFill>
                  <a:srgbClr val="61615C"/>
                </a:solidFill>
                <a:latin typeface="Poppins Bold"/>
                <a:ea typeface="Poppins Bold"/>
                <a:cs typeface="Poppins Bold"/>
                <a:sym typeface="Poppins Bold"/>
              </a:rPr>
              <a:t>Adjust &amp; Refine</a:t>
            </a:r>
          </a:p>
        </p:txBody>
      </p:sp>
      <p:sp>
        <p:nvSpPr>
          <p:cNvPr name="TextBox 26" id="26"/>
          <p:cNvSpPr txBox="true"/>
          <p:nvPr/>
        </p:nvSpPr>
        <p:spPr>
          <a:xfrm rot="0">
            <a:off x="8826401" y="5275660"/>
            <a:ext cx="8632775" cy="636455"/>
          </a:xfrm>
          <a:prstGeom prst="rect">
            <a:avLst/>
          </a:prstGeom>
        </p:spPr>
        <p:txBody>
          <a:bodyPr anchor="t" rtlCol="false" tIns="0" lIns="0" bIns="0" rIns="0">
            <a:spAutoFit/>
          </a:bodyPr>
          <a:lstStyle/>
          <a:p>
            <a:pPr algn="l">
              <a:lnSpc>
                <a:spcPts val="2562"/>
              </a:lnSpc>
            </a:pPr>
            <a:r>
              <a:rPr lang="en-US" sz="1625">
                <a:solidFill>
                  <a:srgbClr val="61615C"/>
                </a:solidFill>
                <a:latin typeface="Poppins"/>
                <a:ea typeface="Poppins"/>
                <a:cs typeface="Poppins"/>
                <a:sym typeface="Poppins"/>
              </a:rPr>
              <a:t>Proactively adjust dashboards, workflows, and custom fields based on changing operational requirements or market shifts.</a:t>
            </a:r>
          </a:p>
        </p:txBody>
      </p:sp>
      <p:grpSp>
        <p:nvGrpSpPr>
          <p:cNvPr name="Group 27" id="27"/>
          <p:cNvGrpSpPr/>
          <p:nvPr/>
        </p:nvGrpSpPr>
        <p:grpSpPr>
          <a:xfrm rot="0">
            <a:off x="8515648" y="6730305"/>
            <a:ext cx="207169" cy="1214289"/>
            <a:chOff x="0" y="0"/>
            <a:chExt cx="276225" cy="1619052"/>
          </a:xfrm>
        </p:grpSpPr>
        <p:sp>
          <p:nvSpPr>
            <p:cNvPr name="Freeform 28" id="28"/>
            <p:cNvSpPr/>
            <p:nvPr/>
          </p:nvSpPr>
          <p:spPr>
            <a:xfrm flipH="false" flipV="false" rot="0">
              <a:off x="0" y="0"/>
              <a:ext cx="276225" cy="1618996"/>
            </a:xfrm>
            <a:custGeom>
              <a:avLst/>
              <a:gdLst/>
              <a:ahLst/>
              <a:cxnLst/>
              <a:rect r="r" b="b" t="t" l="l"/>
              <a:pathLst>
                <a:path h="1618996" w="276225">
                  <a:moveTo>
                    <a:pt x="0" y="41402"/>
                  </a:moveTo>
                  <a:cubicBezTo>
                    <a:pt x="0" y="18542"/>
                    <a:pt x="18542" y="0"/>
                    <a:pt x="41402" y="0"/>
                  </a:cubicBezTo>
                  <a:lnTo>
                    <a:pt x="234823" y="0"/>
                  </a:lnTo>
                  <a:cubicBezTo>
                    <a:pt x="257683" y="0"/>
                    <a:pt x="276225" y="18542"/>
                    <a:pt x="276225" y="41402"/>
                  </a:cubicBezTo>
                  <a:lnTo>
                    <a:pt x="276225" y="1577594"/>
                  </a:lnTo>
                  <a:cubicBezTo>
                    <a:pt x="276225" y="1600454"/>
                    <a:pt x="257683" y="1618996"/>
                    <a:pt x="234823" y="1618996"/>
                  </a:cubicBezTo>
                  <a:lnTo>
                    <a:pt x="41402" y="1618996"/>
                  </a:lnTo>
                  <a:cubicBezTo>
                    <a:pt x="18542" y="1618996"/>
                    <a:pt x="0" y="1600454"/>
                    <a:pt x="0" y="1577594"/>
                  </a:cubicBezTo>
                  <a:close/>
                </a:path>
              </a:pathLst>
            </a:custGeom>
            <a:solidFill>
              <a:srgbClr val="F0EAEA"/>
            </a:solidFill>
          </p:spPr>
        </p:sp>
      </p:grpSp>
      <p:grpSp>
        <p:nvGrpSpPr>
          <p:cNvPr name="Group 29" id="29"/>
          <p:cNvGrpSpPr/>
          <p:nvPr/>
        </p:nvGrpSpPr>
        <p:grpSpPr>
          <a:xfrm rot="0">
            <a:off x="8308479" y="6594276"/>
            <a:ext cx="621655" cy="621655"/>
            <a:chOff x="0" y="0"/>
            <a:chExt cx="828873" cy="828873"/>
          </a:xfrm>
        </p:grpSpPr>
        <p:sp>
          <p:nvSpPr>
            <p:cNvPr name="Freeform 30" id="30"/>
            <p:cNvSpPr/>
            <p:nvPr/>
          </p:nvSpPr>
          <p:spPr>
            <a:xfrm flipH="false" flipV="false" rot="0">
              <a:off x="0" y="0"/>
              <a:ext cx="828929" cy="828929"/>
            </a:xfrm>
            <a:custGeom>
              <a:avLst/>
              <a:gdLst/>
              <a:ahLst/>
              <a:cxnLst/>
              <a:rect r="r" b="b" t="t" l="l"/>
              <a:pathLst>
                <a:path h="828929" w="828929">
                  <a:moveTo>
                    <a:pt x="0" y="414401"/>
                  </a:moveTo>
                  <a:cubicBezTo>
                    <a:pt x="0" y="185547"/>
                    <a:pt x="185547" y="0"/>
                    <a:pt x="414401" y="0"/>
                  </a:cubicBezTo>
                  <a:cubicBezTo>
                    <a:pt x="643255" y="0"/>
                    <a:pt x="828929" y="185547"/>
                    <a:pt x="828929" y="414401"/>
                  </a:cubicBezTo>
                  <a:cubicBezTo>
                    <a:pt x="828929" y="643255"/>
                    <a:pt x="643382" y="828929"/>
                    <a:pt x="414401" y="828929"/>
                  </a:cubicBezTo>
                  <a:cubicBezTo>
                    <a:pt x="185420" y="828929"/>
                    <a:pt x="0" y="643382"/>
                    <a:pt x="0" y="414401"/>
                  </a:cubicBezTo>
                  <a:close/>
                </a:path>
              </a:pathLst>
            </a:custGeom>
            <a:solidFill>
              <a:srgbClr val="F0EAEA"/>
            </a:solidFill>
          </p:spPr>
        </p:sp>
      </p:grpSp>
      <p:grpSp>
        <p:nvGrpSpPr>
          <p:cNvPr name="Group 31" id="31"/>
          <p:cNvGrpSpPr>
            <a:grpSpLocks noChangeAspect="true"/>
          </p:cNvGrpSpPr>
          <p:nvPr/>
        </p:nvGrpSpPr>
        <p:grpSpPr>
          <a:xfrm rot="0">
            <a:off x="8463855" y="6710957"/>
            <a:ext cx="310753" cy="388441"/>
            <a:chOff x="0" y="0"/>
            <a:chExt cx="414337" cy="517922"/>
          </a:xfrm>
        </p:grpSpPr>
        <p:sp>
          <p:nvSpPr>
            <p:cNvPr name="Freeform 32" id="32" descr="preencoded.png"/>
            <p:cNvSpPr/>
            <p:nvPr/>
          </p:nvSpPr>
          <p:spPr>
            <a:xfrm flipH="false" flipV="false" rot="0">
              <a:off x="0" y="0"/>
              <a:ext cx="414274" cy="517906"/>
            </a:xfrm>
            <a:custGeom>
              <a:avLst/>
              <a:gdLst/>
              <a:ahLst/>
              <a:cxnLst/>
              <a:rect r="r" b="b" t="t" l="l"/>
              <a:pathLst>
                <a:path h="517906" w="414274">
                  <a:moveTo>
                    <a:pt x="0" y="0"/>
                  </a:moveTo>
                  <a:lnTo>
                    <a:pt x="414274" y="0"/>
                  </a:lnTo>
                  <a:lnTo>
                    <a:pt x="414274" y="517906"/>
                  </a:lnTo>
                  <a:lnTo>
                    <a:pt x="0" y="517906"/>
                  </a:lnTo>
                  <a:lnTo>
                    <a:pt x="0" y="0"/>
                  </a:lnTo>
                  <a:close/>
                </a:path>
              </a:pathLst>
            </a:custGeom>
            <a:blipFill>
              <a:blip r:embed="rId6"/>
              <a:stretch>
                <a:fillRect l="-305" t="0" r="-320" b="-3"/>
              </a:stretch>
            </a:blipFill>
          </p:spPr>
        </p:sp>
      </p:grpSp>
      <p:sp>
        <p:nvSpPr>
          <p:cNvPr name="TextBox 33" id="33"/>
          <p:cNvSpPr txBox="true"/>
          <p:nvPr/>
        </p:nvSpPr>
        <p:spPr>
          <a:xfrm rot="0">
            <a:off x="9137302" y="6588621"/>
            <a:ext cx="4718514" cy="339758"/>
          </a:xfrm>
          <a:prstGeom prst="rect">
            <a:avLst/>
          </a:prstGeom>
        </p:spPr>
        <p:txBody>
          <a:bodyPr anchor="t" rtlCol="false" tIns="0" lIns="0" bIns="0" rIns="0">
            <a:spAutoFit/>
          </a:bodyPr>
          <a:lstStyle/>
          <a:p>
            <a:pPr algn="l">
              <a:lnSpc>
                <a:spcPts val="2500"/>
              </a:lnSpc>
            </a:pPr>
            <a:r>
              <a:rPr lang="en-US" sz="2000" b="true">
                <a:solidFill>
                  <a:srgbClr val="61615C"/>
                </a:solidFill>
                <a:latin typeface="Poppins Bold"/>
                <a:ea typeface="Poppins Bold"/>
                <a:cs typeface="Poppins Bold"/>
                <a:sym typeface="Poppins Bold"/>
              </a:rPr>
              <a:t>Stay Updated on Releases</a:t>
            </a:r>
          </a:p>
        </p:txBody>
      </p:sp>
      <p:sp>
        <p:nvSpPr>
          <p:cNvPr name="TextBox 34" id="34"/>
          <p:cNvSpPr txBox="true"/>
          <p:nvPr/>
        </p:nvSpPr>
        <p:spPr>
          <a:xfrm rot="0">
            <a:off x="9137302" y="7008019"/>
            <a:ext cx="8321874" cy="636455"/>
          </a:xfrm>
          <a:prstGeom prst="rect">
            <a:avLst/>
          </a:prstGeom>
        </p:spPr>
        <p:txBody>
          <a:bodyPr anchor="t" rtlCol="false" tIns="0" lIns="0" bIns="0" rIns="0">
            <a:spAutoFit/>
          </a:bodyPr>
          <a:lstStyle/>
          <a:p>
            <a:pPr algn="l">
              <a:lnSpc>
                <a:spcPts val="2562"/>
              </a:lnSpc>
            </a:pPr>
            <a:r>
              <a:rPr lang="en-US" sz="1625">
                <a:solidFill>
                  <a:srgbClr val="61615C"/>
                </a:solidFill>
                <a:latin typeface="Poppins"/>
                <a:ea typeface="Poppins"/>
                <a:cs typeface="Poppins"/>
                <a:sym typeface="Poppins"/>
              </a:rPr>
              <a:t>Monitor Propertyware release notes and updates to leverage new features that can further enhance your customizations.</a:t>
            </a:r>
          </a:p>
        </p:txBody>
      </p:sp>
      <p:grpSp>
        <p:nvGrpSpPr>
          <p:cNvPr name="Group 35" id="35"/>
          <p:cNvGrpSpPr/>
          <p:nvPr/>
        </p:nvGrpSpPr>
        <p:grpSpPr>
          <a:xfrm rot="0">
            <a:off x="7686824" y="8177807"/>
            <a:ext cx="9772352" cy="1543347"/>
            <a:chOff x="0" y="0"/>
            <a:chExt cx="13029803" cy="2057797"/>
          </a:xfrm>
        </p:grpSpPr>
        <p:sp>
          <p:nvSpPr>
            <p:cNvPr name="Freeform 36" id="36"/>
            <p:cNvSpPr/>
            <p:nvPr/>
          </p:nvSpPr>
          <p:spPr>
            <a:xfrm flipH="false" flipV="false" rot="0">
              <a:off x="0" y="0"/>
              <a:ext cx="13029819" cy="2057654"/>
            </a:xfrm>
            <a:custGeom>
              <a:avLst/>
              <a:gdLst/>
              <a:ahLst/>
              <a:cxnLst/>
              <a:rect r="r" b="b" t="t" l="l"/>
              <a:pathLst>
                <a:path h="2057654" w="13029819">
                  <a:moveTo>
                    <a:pt x="0" y="41402"/>
                  </a:moveTo>
                  <a:cubicBezTo>
                    <a:pt x="0" y="18542"/>
                    <a:pt x="18542" y="0"/>
                    <a:pt x="41402" y="0"/>
                  </a:cubicBezTo>
                  <a:lnTo>
                    <a:pt x="12988417" y="0"/>
                  </a:lnTo>
                  <a:cubicBezTo>
                    <a:pt x="13011277" y="0"/>
                    <a:pt x="13029819" y="18542"/>
                    <a:pt x="13029819" y="41402"/>
                  </a:cubicBezTo>
                  <a:lnTo>
                    <a:pt x="13029819" y="2016252"/>
                  </a:lnTo>
                  <a:cubicBezTo>
                    <a:pt x="13029819" y="2039112"/>
                    <a:pt x="13011277" y="2057654"/>
                    <a:pt x="12988417" y="2057654"/>
                  </a:cubicBezTo>
                  <a:lnTo>
                    <a:pt x="41402" y="2057654"/>
                  </a:lnTo>
                  <a:cubicBezTo>
                    <a:pt x="18542" y="2057654"/>
                    <a:pt x="0" y="2039112"/>
                    <a:pt x="0" y="2016252"/>
                  </a:cubicBezTo>
                  <a:close/>
                </a:path>
              </a:pathLst>
            </a:custGeom>
            <a:solidFill>
              <a:srgbClr val="B6FCB8"/>
            </a:solidFill>
          </p:spPr>
        </p:sp>
      </p:grpSp>
      <p:grpSp>
        <p:nvGrpSpPr>
          <p:cNvPr name="Group 37" id="37"/>
          <p:cNvGrpSpPr>
            <a:grpSpLocks noChangeAspect="true"/>
          </p:cNvGrpSpPr>
          <p:nvPr/>
        </p:nvGrpSpPr>
        <p:grpSpPr>
          <a:xfrm rot="0">
            <a:off x="7893992" y="8503146"/>
            <a:ext cx="258961" cy="207169"/>
            <a:chOff x="0" y="0"/>
            <a:chExt cx="345282" cy="276225"/>
          </a:xfrm>
        </p:grpSpPr>
        <p:sp>
          <p:nvSpPr>
            <p:cNvPr name="Freeform 38" id="38" descr="preencoded.png"/>
            <p:cNvSpPr/>
            <p:nvPr/>
          </p:nvSpPr>
          <p:spPr>
            <a:xfrm flipH="false" flipV="false" rot="0">
              <a:off x="0" y="0"/>
              <a:ext cx="345313" cy="276225"/>
            </a:xfrm>
            <a:custGeom>
              <a:avLst/>
              <a:gdLst/>
              <a:ahLst/>
              <a:cxnLst/>
              <a:rect r="r" b="b" t="t" l="l"/>
              <a:pathLst>
                <a:path h="276225" w="345313">
                  <a:moveTo>
                    <a:pt x="0" y="0"/>
                  </a:moveTo>
                  <a:lnTo>
                    <a:pt x="345313" y="0"/>
                  </a:lnTo>
                  <a:lnTo>
                    <a:pt x="345313" y="276225"/>
                  </a:lnTo>
                  <a:lnTo>
                    <a:pt x="0" y="276225"/>
                  </a:lnTo>
                  <a:lnTo>
                    <a:pt x="0" y="0"/>
                  </a:lnTo>
                  <a:close/>
                </a:path>
              </a:pathLst>
            </a:custGeom>
            <a:blipFill>
              <a:blip r:embed="rId7"/>
              <a:stretch>
                <a:fillRect l="0" t="-925" r="9" b="-925"/>
              </a:stretch>
            </a:blipFill>
          </p:spPr>
        </p:sp>
      </p:grpSp>
      <p:sp>
        <p:nvSpPr>
          <p:cNvPr name="TextBox 39" id="39"/>
          <p:cNvSpPr txBox="true"/>
          <p:nvPr/>
        </p:nvSpPr>
        <p:spPr>
          <a:xfrm rot="0">
            <a:off x="8360122" y="8370094"/>
            <a:ext cx="8891885" cy="960239"/>
          </a:xfrm>
          <a:prstGeom prst="rect">
            <a:avLst/>
          </a:prstGeom>
        </p:spPr>
        <p:txBody>
          <a:bodyPr anchor="t" rtlCol="false" tIns="0" lIns="0" bIns="0" rIns="0">
            <a:spAutoFit/>
          </a:bodyPr>
          <a:lstStyle/>
          <a:p>
            <a:pPr algn="l">
              <a:lnSpc>
                <a:spcPts val="2562"/>
              </a:lnSpc>
            </a:pPr>
            <a:r>
              <a:rPr lang="en-US" sz="1625" b="true">
                <a:solidFill>
                  <a:srgbClr val="000000"/>
                </a:solidFill>
                <a:latin typeface="Poppins Bold"/>
                <a:ea typeface="Poppins Bold"/>
                <a:cs typeface="Poppins Bold"/>
                <a:sym typeface="Poppins Bold"/>
              </a:rPr>
              <a:t>Best Practice:</a:t>
            </a:r>
            <a:r>
              <a:rPr lang="en-US" sz="1625">
                <a:solidFill>
                  <a:srgbClr val="000000"/>
                </a:solidFill>
                <a:latin typeface="Poppins"/>
                <a:ea typeface="Poppins"/>
                <a:cs typeface="Poppins"/>
                <a:sym typeface="Poppins"/>
              </a:rPr>
              <a:t> Schedule quarterly or bi-annual deep-dive sessions with key users and department heads to collectively review system usage and identify potential enhancements.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FEFEF"/>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CFCFC"/>
            </a:solidFill>
          </p:spPr>
        </p:sp>
      </p:grpSp>
      <p:grpSp>
        <p:nvGrpSpPr>
          <p:cNvPr name="Group 6" id="6"/>
          <p:cNvGrpSpPr/>
          <p:nvPr/>
        </p:nvGrpSpPr>
        <p:grpSpPr>
          <a:xfrm rot="0">
            <a:off x="977950" y="2710755"/>
            <a:ext cx="5297686" cy="3490466"/>
            <a:chOff x="0" y="0"/>
            <a:chExt cx="7063582" cy="4653955"/>
          </a:xfrm>
        </p:grpSpPr>
        <p:sp>
          <p:nvSpPr>
            <p:cNvPr name="Freeform 7" id="7"/>
            <p:cNvSpPr/>
            <p:nvPr/>
          </p:nvSpPr>
          <p:spPr>
            <a:xfrm flipH="false" flipV="false" rot="0">
              <a:off x="19050" y="19050"/>
              <a:ext cx="7025513" cy="4615942"/>
            </a:xfrm>
            <a:custGeom>
              <a:avLst/>
              <a:gdLst/>
              <a:ahLst/>
              <a:cxnLst/>
              <a:rect r="r" b="b" t="t" l="l"/>
              <a:pathLst>
                <a:path h="4615942" w="7025513">
                  <a:moveTo>
                    <a:pt x="0" y="49657"/>
                  </a:moveTo>
                  <a:cubicBezTo>
                    <a:pt x="0" y="22225"/>
                    <a:pt x="22225" y="0"/>
                    <a:pt x="49784" y="0"/>
                  </a:cubicBezTo>
                  <a:lnTo>
                    <a:pt x="6975729" y="0"/>
                  </a:lnTo>
                  <a:cubicBezTo>
                    <a:pt x="7003161" y="0"/>
                    <a:pt x="7025513" y="22225"/>
                    <a:pt x="7025513" y="49657"/>
                  </a:cubicBezTo>
                  <a:lnTo>
                    <a:pt x="7025513" y="4566285"/>
                  </a:lnTo>
                  <a:cubicBezTo>
                    <a:pt x="7025513" y="4593717"/>
                    <a:pt x="7003288" y="4615942"/>
                    <a:pt x="6975729" y="4615942"/>
                  </a:cubicBezTo>
                  <a:lnTo>
                    <a:pt x="49784" y="4615942"/>
                  </a:lnTo>
                  <a:cubicBezTo>
                    <a:pt x="22352" y="4615942"/>
                    <a:pt x="0" y="4593717"/>
                    <a:pt x="0" y="4566285"/>
                  </a:cubicBezTo>
                  <a:close/>
                </a:path>
              </a:pathLst>
            </a:custGeom>
            <a:solidFill>
              <a:srgbClr val="FCFCFC"/>
            </a:solidFill>
          </p:spPr>
        </p:sp>
        <p:sp>
          <p:nvSpPr>
            <p:cNvPr name="Freeform 8" id="8"/>
            <p:cNvSpPr/>
            <p:nvPr/>
          </p:nvSpPr>
          <p:spPr>
            <a:xfrm flipH="false" flipV="false" rot="0">
              <a:off x="0" y="0"/>
              <a:ext cx="7063613" cy="4654042"/>
            </a:xfrm>
            <a:custGeom>
              <a:avLst/>
              <a:gdLst/>
              <a:ahLst/>
              <a:cxnLst/>
              <a:rect r="r" b="b" t="t" l="l"/>
              <a:pathLst>
                <a:path h="4654042" w="7063613">
                  <a:moveTo>
                    <a:pt x="0" y="68707"/>
                  </a:moveTo>
                  <a:cubicBezTo>
                    <a:pt x="0" y="30734"/>
                    <a:pt x="30861" y="0"/>
                    <a:pt x="68834" y="0"/>
                  </a:cubicBezTo>
                  <a:lnTo>
                    <a:pt x="6994779" y="0"/>
                  </a:lnTo>
                  <a:lnTo>
                    <a:pt x="6994779" y="19050"/>
                  </a:lnTo>
                  <a:lnTo>
                    <a:pt x="6994779" y="0"/>
                  </a:lnTo>
                  <a:cubicBezTo>
                    <a:pt x="7032752" y="0"/>
                    <a:pt x="7063613" y="30734"/>
                    <a:pt x="7063613" y="68707"/>
                  </a:cubicBezTo>
                  <a:lnTo>
                    <a:pt x="7044563" y="68707"/>
                  </a:lnTo>
                  <a:lnTo>
                    <a:pt x="7063613" y="68707"/>
                  </a:lnTo>
                  <a:lnTo>
                    <a:pt x="7063613" y="4585335"/>
                  </a:lnTo>
                  <a:lnTo>
                    <a:pt x="7044563" y="4585335"/>
                  </a:lnTo>
                  <a:lnTo>
                    <a:pt x="7063613" y="4585335"/>
                  </a:lnTo>
                  <a:cubicBezTo>
                    <a:pt x="7063613" y="4623308"/>
                    <a:pt x="7032752" y="4654042"/>
                    <a:pt x="6994779" y="4654042"/>
                  </a:cubicBezTo>
                  <a:lnTo>
                    <a:pt x="6994779" y="4634992"/>
                  </a:lnTo>
                  <a:lnTo>
                    <a:pt x="6994779" y="4654042"/>
                  </a:lnTo>
                  <a:lnTo>
                    <a:pt x="68834" y="4654042"/>
                  </a:lnTo>
                  <a:lnTo>
                    <a:pt x="68834" y="4634992"/>
                  </a:lnTo>
                  <a:lnTo>
                    <a:pt x="68834" y="4654042"/>
                  </a:lnTo>
                  <a:cubicBezTo>
                    <a:pt x="30861" y="4654042"/>
                    <a:pt x="0" y="4623308"/>
                    <a:pt x="0" y="4585335"/>
                  </a:cubicBezTo>
                  <a:lnTo>
                    <a:pt x="0" y="68707"/>
                  </a:lnTo>
                  <a:lnTo>
                    <a:pt x="19050" y="68707"/>
                  </a:lnTo>
                  <a:lnTo>
                    <a:pt x="0" y="68707"/>
                  </a:lnTo>
                  <a:moveTo>
                    <a:pt x="38100" y="68707"/>
                  </a:moveTo>
                  <a:lnTo>
                    <a:pt x="38100" y="4585335"/>
                  </a:lnTo>
                  <a:lnTo>
                    <a:pt x="19050" y="4585335"/>
                  </a:lnTo>
                  <a:lnTo>
                    <a:pt x="38100" y="4585335"/>
                  </a:lnTo>
                  <a:cubicBezTo>
                    <a:pt x="38100" y="4602226"/>
                    <a:pt x="51816" y="4615942"/>
                    <a:pt x="68834" y="4615942"/>
                  </a:cubicBezTo>
                  <a:lnTo>
                    <a:pt x="6994779" y="4615942"/>
                  </a:lnTo>
                  <a:cubicBezTo>
                    <a:pt x="7011798" y="4615942"/>
                    <a:pt x="7025513" y="4602226"/>
                    <a:pt x="7025513" y="4585335"/>
                  </a:cubicBezTo>
                  <a:lnTo>
                    <a:pt x="7025513" y="68707"/>
                  </a:lnTo>
                  <a:cubicBezTo>
                    <a:pt x="7025513" y="51816"/>
                    <a:pt x="7011798" y="38100"/>
                    <a:pt x="6994779" y="38100"/>
                  </a:cubicBezTo>
                  <a:lnTo>
                    <a:pt x="68834" y="38100"/>
                  </a:lnTo>
                  <a:lnTo>
                    <a:pt x="68834" y="19050"/>
                  </a:lnTo>
                  <a:lnTo>
                    <a:pt x="68834" y="38100"/>
                  </a:lnTo>
                  <a:cubicBezTo>
                    <a:pt x="51816" y="38100"/>
                    <a:pt x="38100" y="51816"/>
                    <a:pt x="38100" y="68707"/>
                  </a:cubicBezTo>
                  <a:close/>
                </a:path>
              </a:pathLst>
            </a:custGeom>
            <a:solidFill>
              <a:srgbClr val="D6D0D0"/>
            </a:solidFill>
          </p:spPr>
        </p:sp>
      </p:grpSp>
      <p:grpSp>
        <p:nvGrpSpPr>
          <p:cNvPr name="Group 9" id="9"/>
          <p:cNvGrpSpPr/>
          <p:nvPr/>
        </p:nvGrpSpPr>
        <p:grpSpPr>
          <a:xfrm rot="0">
            <a:off x="992238" y="2725042"/>
            <a:ext cx="114300" cy="3461891"/>
            <a:chOff x="0" y="0"/>
            <a:chExt cx="152400" cy="4615855"/>
          </a:xfrm>
        </p:grpSpPr>
        <p:sp>
          <p:nvSpPr>
            <p:cNvPr name="Freeform 10" id="10"/>
            <p:cNvSpPr/>
            <p:nvPr/>
          </p:nvSpPr>
          <p:spPr>
            <a:xfrm flipH="false" flipV="false" rot="0">
              <a:off x="0" y="0"/>
              <a:ext cx="152400" cy="4615942"/>
            </a:xfrm>
            <a:custGeom>
              <a:avLst/>
              <a:gdLst/>
              <a:ahLst/>
              <a:cxnLst/>
              <a:rect r="r" b="b" t="t" l="l"/>
              <a:pathLst>
                <a:path h="4615942" w="152400">
                  <a:moveTo>
                    <a:pt x="0" y="49657"/>
                  </a:moveTo>
                  <a:cubicBezTo>
                    <a:pt x="0" y="22225"/>
                    <a:pt x="22225" y="0"/>
                    <a:pt x="49657" y="0"/>
                  </a:cubicBezTo>
                  <a:lnTo>
                    <a:pt x="102743" y="0"/>
                  </a:lnTo>
                  <a:cubicBezTo>
                    <a:pt x="130175" y="0"/>
                    <a:pt x="152400" y="22225"/>
                    <a:pt x="152400" y="49657"/>
                  </a:cubicBezTo>
                  <a:lnTo>
                    <a:pt x="152400" y="4566285"/>
                  </a:lnTo>
                  <a:cubicBezTo>
                    <a:pt x="152400" y="4593717"/>
                    <a:pt x="130175" y="4615942"/>
                    <a:pt x="102743" y="4615942"/>
                  </a:cubicBezTo>
                  <a:lnTo>
                    <a:pt x="49657" y="4615942"/>
                  </a:lnTo>
                  <a:cubicBezTo>
                    <a:pt x="22225" y="4615942"/>
                    <a:pt x="0" y="4593717"/>
                    <a:pt x="0" y="4566285"/>
                  </a:cubicBezTo>
                  <a:close/>
                </a:path>
              </a:pathLst>
            </a:custGeom>
            <a:solidFill>
              <a:srgbClr val="1D1D1B"/>
            </a:solidFill>
          </p:spPr>
        </p:sp>
      </p:grpSp>
      <p:sp>
        <p:nvSpPr>
          <p:cNvPr name="TextBox 11" id="11"/>
          <p:cNvSpPr txBox="true"/>
          <p:nvPr/>
        </p:nvSpPr>
        <p:spPr>
          <a:xfrm rot="0">
            <a:off x="1383060" y="2972991"/>
            <a:ext cx="5894114" cy="390459"/>
          </a:xfrm>
          <a:prstGeom prst="rect">
            <a:avLst/>
          </a:prstGeom>
        </p:spPr>
        <p:txBody>
          <a:bodyPr anchor="t" rtlCol="false" tIns="0" lIns="0" bIns="0" rIns="0">
            <a:spAutoFit/>
          </a:bodyPr>
          <a:lstStyle/>
          <a:p>
            <a:pPr algn="l">
              <a:lnSpc>
                <a:spcPts val="2999"/>
              </a:lnSpc>
            </a:pPr>
            <a:r>
              <a:rPr lang="en-US" sz="2437" b="true">
                <a:solidFill>
                  <a:srgbClr val="61615C"/>
                </a:solidFill>
                <a:latin typeface="Poppins Bold"/>
                <a:ea typeface="Poppins Bold"/>
                <a:cs typeface="Poppins Bold"/>
                <a:sym typeface="Poppins Bold"/>
              </a:rPr>
              <a:t>Avoid Over-Customization</a:t>
            </a:r>
          </a:p>
        </p:txBody>
      </p:sp>
      <p:grpSp>
        <p:nvGrpSpPr>
          <p:cNvPr name="Group 12" id="12"/>
          <p:cNvGrpSpPr/>
          <p:nvPr/>
        </p:nvGrpSpPr>
        <p:grpSpPr>
          <a:xfrm rot="0">
            <a:off x="6495009" y="2710755"/>
            <a:ext cx="5297835" cy="3490466"/>
            <a:chOff x="0" y="0"/>
            <a:chExt cx="7063780" cy="4653955"/>
          </a:xfrm>
        </p:grpSpPr>
        <p:sp>
          <p:nvSpPr>
            <p:cNvPr name="Freeform 13" id="13"/>
            <p:cNvSpPr/>
            <p:nvPr/>
          </p:nvSpPr>
          <p:spPr>
            <a:xfrm flipH="false" flipV="false" rot="0">
              <a:off x="19050" y="19050"/>
              <a:ext cx="7025767" cy="4615942"/>
            </a:xfrm>
            <a:custGeom>
              <a:avLst/>
              <a:gdLst/>
              <a:ahLst/>
              <a:cxnLst/>
              <a:rect r="r" b="b" t="t" l="l"/>
              <a:pathLst>
                <a:path h="4615942" w="7025767">
                  <a:moveTo>
                    <a:pt x="0" y="49657"/>
                  </a:moveTo>
                  <a:cubicBezTo>
                    <a:pt x="0" y="22225"/>
                    <a:pt x="22225" y="0"/>
                    <a:pt x="49784" y="0"/>
                  </a:cubicBezTo>
                  <a:lnTo>
                    <a:pt x="6975983" y="0"/>
                  </a:lnTo>
                  <a:cubicBezTo>
                    <a:pt x="7003414" y="0"/>
                    <a:pt x="7025767" y="22225"/>
                    <a:pt x="7025767" y="49657"/>
                  </a:cubicBezTo>
                  <a:lnTo>
                    <a:pt x="7025767" y="4566285"/>
                  </a:lnTo>
                  <a:cubicBezTo>
                    <a:pt x="7025767" y="4593717"/>
                    <a:pt x="7003542" y="4615942"/>
                    <a:pt x="6975983" y="4615942"/>
                  </a:cubicBezTo>
                  <a:lnTo>
                    <a:pt x="49784" y="4615942"/>
                  </a:lnTo>
                  <a:cubicBezTo>
                    <a:pt x="22352" y="4615942"/>
                    <a:pt x="0" y="4593717"/>
                    <a:pt x="0" y="4566285"/>
                  </a:cubicBezTo>
                  <a:close/>
                </a:path>
              </a:pathLst>
            </a:custGeom>
            <a:solidFill>
              <a:srgbClr val="FCFCFC"/>
            </a:solidFill>
          </p:spPr>
        </p:sp>
        <p:sp>
          <p:nvSpPr>
            <p:cNvPr name="Freeform 14" id="14"/>
            <p:cNvSpPr/>
            <p:nvPr/>
          </p:nvSpPr>
          <p:spPr>
            <a:xfrm flipH="false" flipV="false" rot="0">
              <a:off x="0" y="0"/>
              <a:ext cx="7063867" cy="4654042"/>
            </a:xfrm>
            <a:custGeom>
              <a:avLst/>
              <a:gdLst/>
              <a:ahLst/>
              <a:cxnLst/>
              <a:rect r="r" b="b" t="t" l="l"/>
              <a:pathLst>
                <a:path h="4654042" w="7063867">
                  <a:moveTo>
                    <a:pt x="0" y="68707"/>
                  </a:moveTo>
                  <a:cubicBezTo>
                    <a:pt x="0" y="30734"/>
                    <a:pt x="30861" y="0"/>
                    <a:pt x="68834" y="0"/>
                  </a:cubicBezTo>
                  <a:lnTo>
                    <a:pt x="6995033" y="0"/>
                  </a:lnTo>
                  <a:lnTo>
                    <a:pt x="6995033" y="19050"/>
                  </a:lnTo>
                  <a:lnTo>
                    <a:pt x="6995033" y="0"/>
                  </a:lnTo>
                  <a:cubicBezTo>
                    <a:pt x="7033006" y="0"/>
                    <a:pt x="7063867" y="30734"/>
                    <a:pt x="7063867" y="68707"/>
                  </a:cubicBezTo>
                  <a:lnTo>
                    <a:pt x="7044817" y="68707"/>
                  </a:lnTo>
                  <a:lnTo>
                    <a:pt x="7063867" y="68707"/>
                  </a:lnTo>
                  <a:lnTo>
                    <a:pt x="7063867" y="4585335"/>
                  </a:lnTo>
                  <a:lnTo>
                    <a:pt x="7044817" y="4585335"/>
                  </a:lnTo>
                  <a:lnTo>
                    <a:pt x="7063867" y="4585335"/>
                  </a:lnTo>
                  <a:cubicBezTo>
                    <a:pt x="7063867" y="4623308"/>
                    <a:pt x="7033006" y="4654042"/>
                    <a:pt x="6995033" y="4654042"/>
                  </a:cubicBezTo>
                  <a:lnTo>
                    <a:pt x="6995033" y="4634992"/>
                  </a:lnTo>
                  <a:lnTo>
                    <a:pt x="6995033" y="4654042"/>
                  </a:lnTo>
                  <a:lnTo>
                    <a:pt x="68834" y="4654042"/>
                  </a:lnTo>
                  <a:lnTo>
                    <a:pt x="68834" y="4634992"/>
                  </a:lnTo>
                  <a:lnTo>
                    <a:pt x="68834" y="4654042"/>
                  </a:lnTo>
                  <a:cubicBezTo>
                    <a:pt x="30861" y="4654042"/>
                    <a:pt x="0" y="4623308"/>
                    <a:pt x="0" y="4585335"/>
                  </a:cubicBezTo>
                  <a:lnTo>
                    <a:pt x="0" y="68707"/>
                  </a:lnTo>
                  <a:lnTo>
                    <a:pt x="19050" y="68707"/>
                  </a:lnTo>
                  <a:lnTo>
                    <a:pt x="0" y="68707"/>
                  </a:lnTo>
                  <a:moveTo>
                    <a:pt x="38100" y="68707"/>
                  </a:moveTo>
                  <a:lnTo>
                    <a:pt x="38100" y="4585335"/>
                  </a:lnTo>
                  <a:lnTo>
                    <a:pt x="19050" y="4585335"/>
                  </a:lnTo>
                  <a:lnTo>
                    <a:pt x="38100" y="4585335"/>
                  </a:lnTo>
                  <a:cubicBezTo>
                    <a:pt x="38100" y="4602226"/>
                    <a:pt x="51816" y="4615942"/>
                    <a:pt x="68834" y="4615942"/>
                  </a:cubicBezTo>
                  <a:lnTo>
                    <a:pt x="6995033" y="4615942"/>
                  </a:lnTo>
                  <a:cubicBezTo>
                    <a:pt x="7012051" y="4615942"/>
                    <a:pt x="7025767" y="4602226"/>
                    <a:pt x="7025767" y="4585335"/>
                  </a:cubicBezTo>
                  <a:lnTo>
                    <a:pt x="7025767" y="68707"/>
                  </a:lnTo>
                  <a:cubicBezTo>
                    <a:pt x="7025767" y="51816"/>
                    <a:pt x="7012051" y="38100"/>
                    <a:pt x="6995033" y="38100"/>
                  </a:cubicBezTo>
                  <a:lnTo>
                    <a:pt x="68834" y="38100"/>
                  </a:lnTo>
                  <a:lnTo>
                    <a:pt x="68834" y="19050"/>
                  </a:lnTo>
                  <a:lnTo>
                    <a:pt x="68834" y="38100"/>
                  </a:lnTo>
                  <a:cubicBezTo>
                    <a:pt x="51816" y="38100"/>
                    <a:pt x="38100" y="51816"/>
                    <a:pt x="38100" y="68707"/>
                  </a:cubicBezTo>
                  <a:close/>
                </a:path>
              </a:pathLst>
            </a:custGeom>
            <a:solidFill>
              <a:srgbClr val="D6D0D0"/>
            </a:solidFill>
          </p:spPr>
        </p:sp>
      </p:grpSp>
      <p:grpSp>
        <p:nvGrpSpPr>
          <p:cNvPr name="Group 15" id="15"/>
          <p:cNvGrpSpPr/>
          <p:nvPr/>
        </p:nvGrpSpPr>
        <p:grpSpPr>
          <a:xfrm rot="0">
            <a:off x="6509296" y="2725042"/>
            <a:ext cx="114300" cy="3461891"/>
            <a:chOff x="0" y="0"/>
            <a:chExt cx="152400" cy="4615855"/>
          </a:xfrm>
        </p:grpSpPr>
        <p:sp>
          <p:nvSpPr>
            <p:cNvPr name="Freeform 16" id="16"/>
            <p:cNvSpPr/>
            <p:nvPr/>
          </p:nvSpPr>
          <p:spPr>
            <a:xfrm flipH="false" flipV="false" rot="0">
              <a:off x="0" y="0"/>
              <a:ext cx="152400" cy="4615942"/>
            </a:xfrm>
            <a:custGeom>
              <a:avLst/>
              <a:gdLst/>
              <a:ahLst/>
              <a:cxnLst/>
              <a:rect r="r" b="b" t="t" l="l"/>
              <a:pathLst>
                <a:path h="4615942" w="152400">
                  <a:moveTo>
                    <a:pt x="0" y="49657"/>
                  </a:moveTo>
                  <a:cubicBezTo>
                    <a:pt x="0" y="22225"/>
                    <a:pt x="22225" y="0"/>
                    <a:pt x="49657" y="0"/>
                  </a:cubicBezTo>
                  <a:lnTo>
                    <a:pt x="102743" y="0"/>
                  </a:lnTo>
                  <a:cubicBezTo>
                    <a:pt x="130175" y="0"/>
                    <a:pt x="152400" y="22225"/>
                    <a:pt x="152400" y="49657"/>
                  </a:cubicBezTo>
                  <a:lnTo>
                    <a:pt x="152400" y="4566285"/>
                  </a:lnTo>
                  <a:cubicBezTo>
                    <a:pt x="152400" y="4593717"/>
                    <a:pt x="130175" y="4615942"/>
                    <a:pt x="102743" y="4615942"/>
                  </a:cubicBezTo>
                  <a:lnTo>
                    <a:pt x="49657" y="4615942"/>
                  </a:lnTo>
                  <a:cubicBezTo>
                    <a:pt x="22225" y="4615942"/>
                    <a:pt x="0" y="4593717"/>
                    <a:pt x="0" y="4566285"/>
                  </a:cubicBezTo>
                  <a:close/>
                </a:path>
              </a:pathLst>
            </a:custGeom>
            <a:solidFill>
              <a:srgbClr val="1D1D1B"/>
            </a:solidFill>
          </p:spPr>
        </p:sp>
      </p:grpSp>
      <p:grpSp>
        <p:nvGrpSpPr>
          <p:cNvPr name="Group 17" id="17"/>
          <p:cNvGrpSpPr/>
          <p:nvPr/>
        </p:nvGrpSpPr>
        <p:grpSpPr>
          <a:xfrm rot="0">
            <a:off x="12012216" y="2710755"/>
            <a:ext cx="5297686" cy="3490466"/>
            <a:chOff x="0" y="0"/>
            <a:chExt cx="7063582" cy="4653955"/>
          </a:xfrm>
        </p:grpSpPr>
        <p:sp>
          <p:nvSpPr>
            <p:cNvPr name="Freeform 18" id="18"/>
            <p:cNvSpPr/>
            <p:nvPr/>
          </p:nvSpPr>
          <p:spPr>
            <a:xfrm flipH="false" flipV="false" rot="0">
              <a:off x="19050" y="19050"/>
              <a:ext cx="7025513" cy="4615942"/>
            </a:xfrm>
            <a:custGeom>
              <a:avLst/>
              <a:gdLst/>
              <a:ahLst/>
              <a:cxnLst/>
              <a:rect r="r" b="b" t="t" l="l"/>
              <a:pathLst>
                <a:path h="4615942" w="7025513">
                  <a:moveTo>
                    <a:pt x="0" y="49657"/>
                  </a:moveTo>
                  <a:cubicBezTo>
                    <a:pt x="0" y="22225"/>
                    <a:pt x="22225" y="0"/>
                    <a:pt x="49784" y="0"/>
                  </a:cubicBezTo>
                  <a:lnTo>
                    <a:pt x="6975729" y="0"/>
                  </a:lnTo>
                  <a:cubicBezTo>
                    <a:pt x="7003161" y="0"/>
                    <a:pt x="7025513" y="22225"/>
                    <a:pt x="7025513" y="49657"/>
                  </a:cubicBezTo>
                  <a:lnTo>
                    <a:pt x="7025513" y="4566285"/>
                  </a:lnTo>
                  <a:cubicBezTo>
                    <a:pt x="7025513" y="4593717"/>
                    <a:pt x="7003288" y="4615942"/>
                    <a:pt x="6975729" y="4615942"/>
                  </a:cubicBezTo>
                  <a:lnTo>
                    <a:pt x="49784" y="4615942"/>
                  </a:lnTo>
                  <a:cubicBezTo>
                    <a:pt x="22352" y="4615942"/>
                    <a:pt x="0" y="4593717"/>
                    <a:pt x="0" y="4566285"/>
                  </a:cubicBezTo>
                  <a:close/>
                </a:path>
              </a:pathLst>
            </a:custGeom>
            <a:solidFill>
              <a:srgbClr val="FCFCFC"/>
            </a:solidFill>
          </p:spPr>
        </p:sp>
        <p:sp>
          <p:nvSpPr>
            <p:cNvPr name="Freeform 19" id="19"/>
            <p:cNvSpPr/>
            <p:nvPr/>
          </p:nvSpPr>
          <p:spPr>
            <a:xfrm flipH="false" flipV="false" rot="0">
              <a:off x="0" y="0"/>
              <a:ext cx="7063613" cy="4654042"/>
            </a:xfrm>
            <a:custGeom>
              <a:avLst/>
              <a:gdLst/>
              <a:ahLst/>
              <a:cxnLst/>
              <a:rect r="r" b="b" t="t" l="l"/>
              <a:pathLst>
                <a:path h="4654042" w="7063613">
                  <a:moveTo>
                    <a:pt x="0" y="68707"/>
                  </a:moveTo>
                  <a:cubicBezTo>
                    <a:pt x="0" y="30734"/>
                    <a:pt x="30861" y="0"/>
                    <a:pt x="68834" y="0"/>
                  </a:cubicBezTo>
                  <a:lnTo>
                    <a:pt x="6994779" y="0"/>
                  </a:lnTo>
                  <a:lnTo>
                    <a:pt x="6994779" y="19050"/>
                  </a:lnTo>
                  <a:lnTo>
                    <a:pt x="6994779" y="0"/>
                  </a:lnTo>
                  <a:cubicBezTo>
                    <a:pt x="7032752" y="0"/>
                    <a:pt x="7063613" y="30734"/>
                    <a:pt x="7063613" y="68707"/>
                  </a:cubicBezTo>
                  <a:lnTo>
                    <a:pt x="7044563" y="68707"/>
                  </a:lnTo>
                  <a:lnTo>
                    <a:pt x="7063613" y="68707"/>
                  </a:lnTo>
                  <a:lnTo>
                    <a:pt x="7063613" y="4585335"/>
                  </a:lnTo>
                  <a:lnTo>
                    <a:pt x="7044563" y="4585335"/>
                  </a:lnTo>
                  <a:lnTo>
                    <a:pt x="7063613" y="4585335"/>
                  </a:lnTo>
                  <a:cubicBezTo>
                    <a:pt x="7063613" y="4623308"/>
                    <a:pt x="7032752" y="4654042"/>
                    <a:pt x="6994779" y="4654042"/>
                  </a:cubicBezTo>
                  <a:lnTo>
                    <a:pt x="6994779" y="4634992"/>
                  </a:lnTo>
                  <a:lnTo>
                    <a:pt x="6994779" y="4654042"/>
                  </a:lnTo>
                  <a:lnTo>
                    <a:pt x="68834" y="4654042"/>
                  </a:lnTo>
                  <a:lnTo>
                    <a:pt x="68834" y="4634992"/>
                  </a:lnTo>
                  <a:lnTo>
                    <a:pt x="68834" y="4654042"/>
                  </a:lnTo>
                  <a:cubicBezTo>
                    <a:pt x="30861" y="4654042"/>
                    <a:pt x="0" y="4623308"/>
                    <a:pt x="0" y="4585335"/>
                  </a:cubicBezTo>
                  <a:lnTo>
                    <a:pt x="0" y="68707"/>
                  </a:lnTo>
                  <a:lnTo>
                    <a:pt x="19050" y="68707"/>
                  </a:lnTo>
                  <a:lnTo>
                    <a:pt x="0" y="68707"/>
                  </a:lnTo>
                  <a:moveTo>
                    <a:pt x="38100" y="68707"/>
                  </a:moveTo>
                  <a:lnTo>
                    <a:pt x="38100" y="4585335"/>
                  </a:lnTo>
                  <a:lnTo>
                    <a:pt x="19050" y="4585335"/>
                  </a:lnTo>
                  <a:lnTo>
                    <a:pt x="38100" y="4585335"/>
                  </a:lnTo>
                  <a:cubicBezTo>
                    <a:pt x="38100" y="4602226"/>
                    <a:pt x="51816" y="4615942"/>
                    <a:pt x="68834" y="4615942"/>
                  </a:cubicBezTo>
                  <a:lnTo>
                    <a:pt x="6994779" y="4615942"/>
                  </a:lnTo>
                  <a:cubicBezTo>
                    <a:pt x="7011798" y="4615942"/>
                    <a:pt x="7025513" y="4602226"/>
                    <a:pt x="7025513" y="4585335"/>
                  </a:cubicBezTo>
                  <a:lnTo>
                    <a:pt x="7025513" y="68707"/>
                  </a:lnTo>
                  <a:cubicBezTo>
                    <a:pt x="7025513" y="51816"/>
                    <a:pt x="7011798" y="38100"/>
                    <a:pt x="6994779" y="38100"/>
                  </a:cubicBezTo>
                  <a:lnTo>
                    <a:pt x="68834" y="38100"/>
                  </a:lnTo>
                  <a:lnTo>
                    <a:pt x="68834" y="19050"/>
                  </a:lnTo>
                  <a:lnTo>
                    <a:pt x="68834" y="38100"/>
                  </a:lnTo>
                  <a:cubicBezTo>
                    <a:pt x="51816" y="38100"/>
                    <a:pt x="38100" y="51816"/>
                    <a:pt x="38100" y="68707"/>
                  </a:cubicBezTo>
                  <a:close/>
                </a:path>
              </a:pathLst>
            </a:custGeom>
            <a:solidFill>
              <a:srgbClr val="D6D0D0"/>
            </a:solidFill>
          </p:spPr>
        </p:sp>
      </p:grpSp>
      <p:grpSp>
        <p:nvGrpSpPr>
          <p:cNvPr name="Group 20" id="20"/>
          <p:cNvGrpSpPr/>
          <p:nvPr/>
        </p:nvGrpSpPr>
        <p:grpSpPr>
          <a:xfrm rot="0">
            <a:off x="12026504" y="2725042"/>
            <a:ext cx="114300" cy="3461891"/>
            <a:chOff x="0" y="0"/>
            <a:chExt cx="152400" cy="4615855"/>
          </a:xfrm>
        </p:grpSpPr>
        <p:sp>
          <p:nvSpPr>
            <p:cNvPr name="Freeform 21" id="21"/>
            <p:cNvSpPr/>
            <p:nvPr/>
          </p:nvSpPr>
          <p:spPr>
            <a:xfrm flipH="false" flipV="false" rot="0">
              <a:off x="0" y="0"/>
              <a:ext cx="152400" cy="4615942"/>
            </a:xfrm>
            <a:custGeom>
              <a:avLst/>
              <a:gdLst/>
              <a:ahLst/>
              <a:cxnLst/>
              <a:rect r="r" b="b" t="t" l="l"/>
              <a:pathLst>
                <a:path h="4615942" w="152400">
                  <a:moveTo>
                    <a:pt x="0" y="49657"/>
                  </a:moveTo>
                  <a:cubicBezTo>
                    <a:pt x="0" y="22225"/>
                    <a:pt x="22225" y="0"/>
                    <a:pt x="49657" y="0"/>
                  </a:cubicBezTo>
                  <a:lnTo>
                    <a:pt x="102743" y="0"/>
                  </a:lnTo>
                  <a:cubicBezTo>
                    <a:pt x="130175" y="0"/>
                    <a:pt x="152400" y="22225"/>
                    <a:pt x="152400" y="49657"/>
                  </a:cubicBezTo>
                  <a:lnTo>
                    <a:pt x="152400" y="4566285"/>
                  </a:lnTo>
                  <a:cubicBezTo>
                    <a:pt x="152400" y="4593717"/>
                    <a:pt x="130175" y="4615942"/>
                    <a:pt x="102743" y="4615942"/>
                  </a:cubicBezTo>
                  <a:lnTo>
                    <a:pt x="49657" y="4615942"/>
                  </a:lnTo>
                  <a:cubicBezTo>
                    <a:pt x="22225" y="4615942"/>
                    <a:pt x="0" y="4593717"/>
                    <a:pt x="0" y="4566285"/>
                  </a:cubicBezTo>
                  <a:close/>
                </a:path>
              </a:pathLst>
            </a:custGeom>
            <a:solidFill>
              <a:srgbClr val="1D1D1B"/>
            </a:solidFill>
          </p:spPr>
        </p:sp>
      </p:grpSp>
      <p:grpSp>
        <p:nvGrpSpPr>
          <p:cNvPr name="Group 22" id="22"/>
          <p:cNvGrpSpPr/>
          <p:nvPr/>
        </p:nvGrpSpPr>
        <p:grpSpPr>
          <a:xfrm rot="0">
            <a:off x="977950" y="6420594"/>
            <a:ext cx="5297686" cy="3102769"/>
            <a:chOff x="0" y="0"/>
            <a:chExt cx="7063582" cy="4137025"/>
          </a:xfrm>
        </p:grpSpPr>
        <p:sp>
          <p:nvSpPr>
            <p:cNvPr name="Freeform 23" id="23"/>
            <p:cNvSpPr/>
            <p:nvPr/>
          </p:nvSpPr>
          <p:spPr>
            <a:xfrm flipH="false" flipV="false" rot="0">
              <a:off x="19050" y="19050"/>
              <a:ext cx="7025386" cy="4098925"/>
            </a:xfrm>
            <a:custGeom>
              <a:avLst/>
              <a:gdLst/>
              <a:ahLst/>
              <a:cxnLst/>
              <a:rect r="r" b="b" t="t" l="l"/>
              <a:pathLst>
                <a:path h="4098925" w="7025386">
                  <a:moveTo>
                    <a:pt x="0" y="49657"/>
                  </a:moveTo>
                  <a:cubicBezTo>
                    <a:pt x="0" y="22225"/>
                    <a:pt x="22352" y="0"/>
                    <a:pt x="49784" y="0"/>
                  </a:cubicBezTo>
                  <a:lnTo>
                    <a:pt x="6975602" y="0"/>
                  </a:lnTo>
                  <a:cubicBezTo>
                    <a:pt x="7003161" y="0"/>
                    <a:pt x="7025386" y="22225"/>
                    <a:pt x="7025386" y="49657"/>
                  </a:cubicBezTo>
                  <a:lnTo>
                    <a:pt x="7025386" y="4049268"/>
                  </a:lnTo>
                  <a:cubicBezTo>
                    <a:pt x="7025386" y="4076700"/>
                    <a:pt x="7003034" y="4098925"/>
                    <a:pt x="6975602" y="4098925"/>
                  </a:cubicBezTo>
                  <a:lnTo>
                    <a:pt x="49784" y="4098925"/>
                  </a:lnTo>
                  <a:cubicBezTo>
                    <a:pt x="22225" y="4098925"/>
                    <a:pt x="0" y="4076700"/>
                    <a:pt x="0" y="4049268"/>
                  </a:cubicBezTo>
                  <a:close/>
                </a:path>
              </a:pathLst>
            </a:custGeom>
            <a:solidFill>
              <a:srgbClr val="FCFCFC"/>
            </a:solidFill>
          </p:spPr>
        </p:sp>
        <p:sp>
          <p:nvSpPr>
            <p:cNvPr name="Freeform 24" id="24"/>
            <p:cNvSpPr/>
            <p:nvPr/>
          </p:nvSpPr>
          <p:spPr>
            <a:xfrm flipH="false" flipV="false" rot="0">
              <a:off x="0" y="0"/>
              <a:ext cx="7063486" cy="4137025"/>
            </a:xfrm>
            <a:custGeom>
              <a:avLst/>
              <a:gdLst/>
              <a:ahLst/>
              <a:cxnLst/>
              <a:rect r="r" b="b" t="t" l="l"/>
              <a:pathLst>
                <a:path h="4137025" w="7063486">
                  <a:moveTo>
                    <a:pt x="0" y="68707"/>
                  </a:moveTo>
                  <a:cubicBezTo>
                    <a:pt x="0" y="30734"/>
                    <a:pt x="30861" y="0"/>
                    <a:pt x="68834" y="0"/>
                  </a:cubicBezTo>
                  <a:lnTo>
                    <a:pt x="6994652" y="0"/>
                  </a:lnTo>
                  <a:lnTo>
                    <a:pt x="6994652" y="19050"/>
                  </a:lnTo>
                  <a:lnTo>
                    <a:pt x="6994652" y="0"/>
                  </a:lnTo>
                  <a:cubicBezTo>
                    <a:pt x="7032625" y="0"/>
                    <a:pt x="7063486" y="30734"/>
                    <a:pt x="7063486" y="68707"/>
                  </a:cubicBezTo>
                  <a:lnTo>
                    <a:pt x="7044436" y="68707"/>
                  </a:lnTo>
                  <a:lnTo>
                    <a:pt x="7063486" y="68707"/>
                  </a:lnTo>
                  <a:lnTo>
                    <a:pt x="7063486" y="4068318"/>
                  </a:lnTo>
                  <a:lnTo>
                    <a:pt x="7044436" y="4068318"/>
                  </a:lnTo>
                  <a:lnTo>
                    <a:pt x="7063486" y="4068318"/>
                  </a:lnTo>
                  <a:cubicBezTo>
                    <a:pt x="7063486" y="4106291"/>
                    <a:pt x="7032625" y="4137025"/>
                    <a:pt x="6994652" y="4137025"/>
                  </a:cubicBezTo>
                  <a:lnTo>
                    <a:pt x="6994652" y="4117975"/>
                  </a:lnTo>
                  <a:lnTo>
                    <a:pt x="6994652" y="4137025"/>
                  </a:lnTo>
                  <a:lnTo>
                    <a:pt x="68834" y="4137025"/>
                  </a:lnTo>
                  <a:lnTo>
                    <a:pt x="68834" y="4117975"/>
                  </a:lnTo>
                  <a:lnTo>
                    <a:pt x="68834" y="4137025"/>
                  </a:lnTo>
                  <a:cubicBezTo>
                    <a:pt x="30861" y="4137025"/>
                    <a:pt x="0" y="4106291"/>
                    <a:pt x="0" y="4068318"/>
                  </a:cubicBezTo>
                  <a:lnTo>
                    <a:pt x="0" y="68707"/>
                  </a:lnTo>
                  <a:lnTo>
                    <a:pt x="19050" y="68707"/>
                  </a:lnTo>
                  <a:lnTo>
                    <a:pt x="0" y="68707"/>
                  </a:lnTo>
                  <a:moveTo>
                    <a:pt x="38100" y="68707"/>
                  </a:moveTo>
                  <a:lnTo>
                    <a:pt x="38100" y="4068318"/>
                  </a:lnTo>
                  <a:lnTo>
                    <a:pt x="19050" y="4068318"/>
                  </a:lnTo>
                  <a:lnTo>
                    <a:pt x="38100" y="4068318"/>
                  </a:lnTo>
                  <a:cubicBezTo>
                    <a:pt x="38100" y="4085082"/>
                    <a:pt x="51816" y="4098925"/>
                    <a:pt x="68834" y="4098925"/>
                  </a:cubicBezTo>
                  <a:lnTo>
                    <a:pt x="6994652" y="4098925"/>
                  </a:lnTo>
                  <a:cubicBezTo>
                    <a:pt x="7011670" y="4098925"/>
                    <a:pt x="7025386" y="4085209"/>
                    <a:pt x="7025386" y="4068318"/>
                  </a:cubicBezTo>
                  <a:lnTo>
                    <a:pt x="7025386" y="68707"/>
                  </a:lnTo>
                  <a:cubicBezTo>
                    <a:pt x="7025386" y="51943"/>
                    <a:pt x="7011670" y="38100"/>
                    <a:pt x="6994652" y="38100"/>
                  </a:cubicBezTo>
                  <a:lnTo>
                    <a:pt x="68834" y="38100"/>
                  </a:lnTo>
                  <a:lnTo>
                    <a:pt x="68834" y="19050"/>
                  </a:lnTo>
                  <a:lnTo>
                    <a:pt x="68834" y="38100"/>
                  </a:lnTo>
                  <a:cubicBezTo>
                    <a:pt x="51816" y="38100"/>
                    <a:pt x="38100" y="51816"/>
                    <a:pt x="38100" y="68707"/>
                  </a:cubicBezTo>
                  <a:close/>
                </a:path>
              </a:pathLst>
            </a:custGeom>
            <a:solidFill>
              <a:srgbClr val="D6D0D0"/>
            </a:solidFill>
          </p:spPr>
        </p:sp>
      </p:grpSp>
      <p:grpSp>
        <p:nvGrpSpPr>
          <p:cNvPr name="Group 25" id="25"/>
          <p:cNvGrpSpPr/>
          <p:nvPr/>
        </p:nvGrpSpPr>
        <p:grpSpPr>
          <a:xfrm rot="0">
            <a:off x="992238" y="6434881"/>
            <a:ext cx="114300" cy="3074194"/>
            <a:chOff x="0" y="0"/>
            <a:chExt cx="152400" cy="4098925"/>
          </a:xfrm>
        </p:grpSpPr>
        <p:sp>
          <p:nvSpPr>
            <p:cNvPr name="Freeform 26" id="26"/>
            <p:cNvSpPr/>
            <p:nvPr/>
          </p:nvSpPr>
          <p:spPr>
            <a:xfrm flipH="false" flipV="false" rot="0">
              <a:off x="0" y="0"/>
              <a:ext cx="152400" cy="4098925"/>
            </a:xfrm>
            <a:custGeom>
              <a:avLst/>
              <a:gdLst/>
              <a:ahLst/>
              <a:cxnLst/>
              <a:rect r="r" b="b" t="t" l="l"/>
              <a:pathLst>
                <a:path h="4098925" w="152400">
                  <a:moveTo>
                    <a:pt x="0" y="49657"/>
                  </a:moveTo>
                  <a:cubicBezTo>
                    <a:pt x="0" y="22225"/>
                    <a:pt x="22225" y="0"/>
                    <a:pt x="49657" y="0"/>
                  </a:cubicBezTo>
                  <a:lnTo>
                    <a:pt x="102743" y="0"/>
                  </a:lnTo>
                  <a:cubicBezTo>
                    <a:pt x="130175" y="0"/>
                    <a:pt x="152400" y="22225"/>
                    <a:pt x="152400" y="49657"/>
                  </a:cubicBezTo>
                  <a:lnTo>
                    <a:pt x="152400" y="4049268"/>
                  </a:lnTo>
                  <a:cubicBezTo>
                    <a:pt x="152400" y="4076700"/>
                    <a:pt x="130175" y="4098925"/>
                    <a:pt x="102743" y="4098925"/>
                  </a:cubicBezTo>
                  <a:lnTo>
                    <a:pt x="49657" y="4098925"/>
                  </a:lnTo>
                  <a:cubicBezTo>
                    <a:pt x="22225" y="4098925"/>
                    <a:pt x="0" y="4076700"/>
                    <a:pt x="0" y="4049268"/>
                  </a:cubicBezTo>
                  <a:close/>
                </a:path>
              </a:pathLst>
            </a:custGeom>
            <a:solidFill>
              <a:srgbClr val="1D1D1B"/>
            </a:solidFill>
          </p:spPr>
        </p:sp>
      </p:grpSp>
      <p:grpSp>
        <p:nvGrpSpPr>
          <p:cNvPr name="Group 27" id="27"/>
          <p:cNvGrpSpPr/>
          <p:nvPr/>
        </p:nvGrpSpPr>
        <p:grpSpPr>
          <a:xfrm rot="0">
            <a:off x="6495009" y="6420594"/>
            <a:ext cx="5297835" cy="3102769"/>
            <a:chOff x="0" y="0"/>
            <a:chExt cx="7063780" cy="4137025"/>
          </a:xfrm>
        </p:grpSpPr>
        <p:sp>
          <p:nvSpPr>
            <p:cNvPr name="Freeform 28" id="28"/>
            <p:cNvSpPr/>
            <p:nvPr/>
          </p:nvSpPr>
          <p:spPr>
            <a:xfrm flipH="false" flipV="false" rot="0">
              <a:off x="19050" y="19050"/>
              <a:ext cx="7025640" cy="4098925"/>
            </a:xfrm>
            <a:custGeom>
              <a:avLst/>
              <a:gdLst/>
              <a:ahLst/>
              <a:cxnLst/>
              <a:rect r="r" b="b" t="t" l="l"/>
              <a:pathLst>
                <a:path h="4098925" w="7025640">
                  <a:moveTo>
                    <a:pt x="0" y="49657"/>
                  </a:moveTo>
                  <a:cubicBezTo>
                    <a:pt x="0" y="22225"/>
                    <a:pt x="22352" y="0"/>
                    <a:pt x="49784" y="0"/>
                  </a:cubicBezTo>
                  <a:lnTo>
                    <a:pt x="6975856" y="0"/>
                  </a:lnTo>
                  <a:cubicBezTo>
                    <a:pt x="7003415" y="0"/>
                    <a:pt x="7025640" y="22225"/>
                    <a:pt x="7025640" y="49657"/>
                  </a:cubicBezTo>
                  <a:lnTo>
                    <a:pt x="7025640" y="4049268"/>
                  </a:lnTo>
                  <a:cubicBezTo>
                    <a:pt x="7025640" y="4076700"/>
                    <a:pt x="7003288" y="4098925"/>
                    <a:pt x="6975856" y="4098925"/>
                  </a:cubicBezTo>
                  <a:lnTo>
                    <a:pt x="49784" y="4098925"/>
                  </a:lnTo>
                  <a:cubicBezTo>
                    <a:pt x="22225" y="4098925"/>
                    <a:pt x="0" y="4076700"/>
                    <a:pt x="0" y="4049268"/>
                  </a:cubicBezTo>
                  <a:close/>
                </a:path>
              </a:pathLst>
            </a:custGeom>
            <a:solidFill>
              <a:srgbClr val="FCFCFC"/>
            </a:solidFill>
          </p:spPr>
        </p:sp>
        <p:sp>
          <p:nvSpPr>
            <p:cNvPr name="Freeform 29" id="29"/>
            <p:cNvSpPr/>
            <p:nvPr/>
          </p:nvSpPr>
          <p:spPr>
            <a:xfrm flipH="false" flipV="false" rot="0">
              <a:off x="0" y="0"/>
              <a:ext cx="7063740" cy="4137025"/>
            </a:xfrm>
            <a:custGeom>
              <a:avLst/>
              <a:gdLst/>
              <a:ahLst/>
              <a:cxnLst/>
              <a:rect r="r" b="b" t="t" l="l"/>
              <a:pathLst>
                <a:path h="4137025" w="7063740">
                  <a:moveTo>
                    <a:pt x="0" y="68707"/>
                  </a:moveTo>
                  <a:cubicBezTo>
                    <a:pt x="0" y="30734"/>
                    <a:pt x="30861" y="0"/>
                    <a:pt x="68834" y="0"/>
                  </a:cubicBezTo>
                  <a:lnTo>
                    <a:pt x="6994906" y="0"/>
                  </a:lnTo>
                  <a:lnTo>
                    <a:pt x="6994906" y="19050"/>
                  </a:lnTo>
                  <a:lnTo>
                    <a:pt x="6994906" y="0"/>
                  </a:lnTo>
                  <a:cubicBezTo>
                    <a:pt x="7032879" y="0"/>
                    <a:pt x="7063740" y="30734"/>
                    <a:pt x="7063740" y="68707"/>
                  </a:cubicBezTo>
                  <a:lnTo>
                    <a:pt x="7044690" y="68707"/>
                  </a:lnTo>
                  <a:lnTo>
                    <a:pt x="7063740" y="68707"/>
                  </a:lnTo>
                  <a:lnTo>
                    <a:pt x="7063740" y="4068318"/>
                  </a:lnTo>
                  <a:lnTo>
                    <a:pt x="7044690" y="4068318"/>
                  </a:lnTo>
                  <a:lnTo>
                    <a:pt x="7063740" y="4068318"/>
                  </a:lnTo>
                  <a:cubicBezTo>
                    <a:pt x="7063740" y="4106291"/>
                    <a:pt x="7032879" y="4137025"/>
                    <a:pt x="6994906" y="4137025"/>
                  </a:cubicBezTo>
                  <a:lnTo>
                    <a:pt x="6994906" y="4117975"/>
                  </a:lnTo>
                  <a:lnTo>
                    <a:pt x="6994906" y="4137025"/>
                  </a:lnTo>
                  <a:lnTo>
                    <a:pt x="68834" y="4137025"/>
                  </a:lnTo>
                  <a:lnTo>
                    <a:pt x="68834" y="4117975"/>
                  </a:lnTo>
                  <a:lnTo>
                    <a:pt x="68834" y="4137025"/>
                  </a:lnTo>
                  <a:cubicBezTo>
                    <a:pt x="30861" y="4137025"/>
                    <a:pt x="0" y="4106291"/>
                    <a:pt x="0" y="4068318"/>
                  </a:cubicBezTo>
                  <a:lnTo>
                    <a:pt x="0" y="68707"/>
                  </a:lnTo>
                  <a:lnTo>
                    <a:pt x="19050" y="68707"/>
                  </a:lnTo>
                  <a:lnTo>
                    <a:pt x="0" y="68707"/>
                  </a:lnTo>
                  <a:moveTo>
                    <a:pt x="38100" y="68707"/>
                  </a:moveTo>
                  <a:lnTo>
                    <a:pt x="38100" y="4068318"/>
                  </a:lnTo>
                  <a:lnTo>
                    <a:pt x="19050" y="4068318"/>
                  </a:lnTo>
                  <a:lnTo>
                    <a:pt x="38100" y="4068318"/>
                  </a:lnTo>
                  <a:cubicBezTo>
                    <a:pt x="38100" y="4085082"/>
                    <a:pt x="51816" y="4098925"/>
                    <a:pt x="68834" y="4098925"/>
                  </a:cubicBezTo>
                  <a:lnTo>
                    <a:pt x="6994906" y="4098925"/>
                  </a:lnTo>
                  <a:cubicBezTo>
                    <a:pt x="7011925" y="4098925"/>
                    <a:pt x="7025640" y="4085209"/>
                    <a:pt x="7025640" y="4068318"/>
                  </a:cubicBezTo>
                  <a:lnTo>
                    <a:pt x="7025640" y="68707"/>
                  </a:lnTo>
                  <a:cubicBezTo>
                    <a:pt x="7025640" y="51943"/>
                    <a:pt x="7011925" y="38100"/>
                    <a:pt x="6994906" y="38100"/>
                  </a:cubicBezTo>
                  <a:lnTo>
                    <a:pt x="68834" y="38100"/>
                  </a:lnTo>
                  <a:lnTo>
                    <a:pt x="68834" y="19050"/>
                  </a:lnTo>
                  <a:lnTo>
                    <a:pt x="68834" y="38100"/>
                  </a:lnTo>
                  <a:cubicBezTo>
                    <a:pt x="51816" y="38100"/>
                    <a:pt x="38100" y="51816"/>
                    <a:pt x="38100" y="68707"/>
                  </a:cubicBezTo>
                  <a:close/>
                </a:path>
              </a:pathLst>
            </a:custGeom>
            <a:solidFill>
              <a:srgbClr val="D6D0D0"/>
            </a:solidFill>
          </p:spPr>
        </p:sp>
      </p:grpSp>
      <p:grpSp>
        <p:nvGrpSpPr>
          <p:cNvPr name="Group 30" id="30"/>
          <p:cNvGrpSpPr/>
          <p:nvPr/>
        </p:nvGrpSpPr>
        <p:grpSpPr>
          <a:xfrm rot="0">
            <a:off x="6509296" y="6434881"/>
            <a:ext cx="114300" cy="3074194"/>
            <a:chOff x="0" y="0"/>
            <a:chExt cx="152400" cy="4098925"/>
          </a:xfrm>
        </p:grpSpPr>
        <p:sp>
          <p:nvSpPr>
            <p:cNvPr name="Freeform 31" id="31"/>
            <p:cNvSpPr/>
            <p:nvPr/>
          </p:nvSpPr>
          <p:spPr>
            <a:xfrm flipH="false" flipV="false" rot="0">
              <a:off x="0" y="0"/>
              <a:ext cx="152400" cy="4098925"/>
            </a:xfrm>
            <a:custGeom>
              <a:avLst/>
              <a:gdLst/>
              <a:ahLst/>
              <a:cxnLst/>
              <a:rect r="r" b="b" t="t" l="l"/>
              <a:pathLst>
                <a:path h="4098925" w="152400">
                  <a:moveTo>
                    <a:pt x="0" y="49657"/>
                  </a:moveTo>
                  <a:cubicBezTo>
                    <a:pt x="0" y="22225"/>
                    <a:pt x="22225" y="0"/>
                    <a:pt x="49657" y="0"/>
                  </a:cubicBezTo>
                  <a:lnTo>
                    <a:pt x="102743" y="0"/>
                  </a:lnTo>
                  <a:cubicBezTo>
                    <a:pt x="130175" y="0"/>
                    <a:pt x="152400" y="22225"/>
                    <a:pt x="152400" y="49657"/>
                  </a:cubicBezTo>
                  <a:lnTo>
                    <a:pt x="152400" y="4049268"/>
                  </a:lnTo>
                  <a:cubicBezTo>
                    <a:pt x="152400" y="4076700"/>
                    <a:pt x="130175" y="4098925"/>
                    <a:pt x="102743" y="4098925"/>
                  </a:cubicBezTo>
                  <a:lnTo>
                    <a:pt x="49657" y="4098925"/>
                  </a:lnTo>
                  <a:cubicBezTo>
                    <a:pt x="22225" y="4098925"/>
                    <a:pt x="0" y="4076700"/>
                    <a:pt x="0" y="4049268"/>
                  </a:cubicBezTo>
                  <a:close/>
                </a:path>
              </a:pathLst>
            </a:custGeom>
            <a:solidFill>
              <a:srgbClr val="1D1D1B"/>
            </a:solidFill>
          </p:spPr>
        </p:sp>
      </p:grpSp>
      <p:sp>
        <p:nvSpPr>
          <p:cNvPr name="Freeform 32" id="32"/>
          <p:cNvSpPr/>
          <p:nvPr/>
        </p:nvSpPr>
        <p:spPr>
          <a:xfrm flipH="false" flipV="false" rot="0">
            <a:off x="15467708" y="8323594"/>
            <a:ext cx="1551384" cy="1551384"/>
          </a:xfrm>
          <a:custGeom>
            <a:avLst/>
            <a:gdLst/>
            <a:ahLst/>
            <a:cxnLst/>
            <a:rect r="r" b="b" t="t" l="l"/>
            <a:pathLst>
              <a:path h="1551384" w="1551384">
                <a:moveTo>
                  <a:pt x="0" y="0"/>
                </a:moveTo>
                <a:lnTo>
                  <a:pt x="1551384" y="0"/>
                </a:lnTo>
                <a:lnTo>
                  <a:pt x="1551384" y="1551384"/>
                </a:lnTo>
                <a:lnTo>
                  <a:pt x="0" y="1551384"/>
                </a:lnTo>
                <a:lnTo>
                  <a:pt x="0" y="0"/>
                </a:lnTo>
                <a:close/>
              </a:path>
            </a:pathLst>
          </a:custGeom>
          <a:blipFill>
            <a:blip r:embed="rId3"/>
            <a:stretch>
              <a:fillRect l="0" t="0" r="0" b="0"/>
            </a:stretch>
          </a:blipFill>
        </p:spPr>
      </p:sp>
      <p:sp>
        <p:nvSpPr>
          <p:cNvPr name="TextBox 33" id="33"/>
          <p:cNvSpPr txBox="true"/>
          <p:nvPr/>
        </p:nvSpPr>
        <p:spPr>
          <a:xfrm rot="0">
            <a:off x="992237" y="720775"/>
            <a:ext cx="11685484" cy="792162"/>
          </a:xfrm>
          <a:prstGeom prst="rect">
            <a:avLst/>
          </a:prstGeom>
        </p:spPr>
        <p:txBody>
          <a:bodyPr anchor="t" rtlCol="false" tIns="0" lIns="0" bIns="0" rIns="0">
            <a:spAutoFit/>
          </a:bodyPr>
          <a:lstStyle/>
          <a:p>
            <a:pPr algn="l">
              <a:lnSpc>
                <a:spcPts val="6062"/>
              </a:lnSpc>
            </a:pPr>
            <a:r>
              <a:rPr lang="en-US" sz="4875" b="true">
                <a:solidFill>
                  <a:srgbClr val="1D1D1B"/>
                </a:solidFill>
                <a:latin typeface="Poppins Bold"/>
                <a:ea typeface="Poppins Bold"/>
                <a:cs typeface="Poppins Bold"/>
                <a:sym typeface="Poppins Bold"/>
              </a:rPr>
              <a:t>Final Tips &amp; Best Practices</a:t>
            </a:r>
          </a:p>
        </p:txBody>
      </p:sp>
      <p:sp>
        <p:nvSpPr>
          <p:cNvPr name="TextBox 34" id="34"/>
          <p:cNvSpPr txBox="true"/>
          <p:nvPr/>
        </p:nvSpPr>
        <p:spPr>
          <a:xfrm rot="0">
            <a:off x="992237" y="1953816"/>
            <a:ext cx="16303526" cy="384241"/>
          </a:xfrm>
          <a:prstGeom prst="rect">
            <a:avLst/>
          </a:prstGeom>
        </p:spPr>
        <p:txBody>
          <a:bodyPr anchor="t" rtlCol="false" tIns="0" lIns="0" bIns="0" rIns="0">
            <a:spAutoFit/>
          </a:bodyPr>
          <a:lstStyle/>
          <a:p>
            <a:pPr algn="l">
              <a:lnSpc>
                <a:spcPts val="3125"/>
              </a:lnSpc>
            </a:pPr>
            <a:r>
              <a:rPr lang="en-US" sz="1937">
                <a:solidFill>
                  <a:srgbClr val="61615C"/>
                </a:solidFill>
                <a:latin typeface="Poppins"/>
                <a:ea typeface="Poppins"/>
                <a:cs typeface="Poppins"/>
                <a:sym typeface="Poppins"/>
              </a:rPr>
              <a:t>To maximize the benefits of Propertyware customization and ensure long-term success, keep these core principles in mind.</a:t>
            </a:r>
          </a:p>
        </p:txBody>
      </p:sp>
      <p:sp>
        <p:nvSpPr>
          <p:cNvPr name="TextBox 35" id="35"/>
          <p:cNvSpPr txBox="true"/>
          <p:nvPr/>
        </p:nvSpPr>
        <p:spPr>
          <a:xfrm rot="0">
            <a:off x="1383060" y="3442841"/>
            <a:ext cx="4601766" cy="1946606"/>
          </a:xfrm>
          <a:prstGeom prst="rect">
            <a:avLst/>
          </a:prstGeom>
        </p:spPr>
        <p:txBody>
          <a:bodyPr anchor="t" rtlCol="false" tIns="0" lIns="0" bIns="0" rIns="0">
            <a:spAutoFit/>
          </a:bodyPr>
          <a:lstStyle/>
          <a:p>
            <a:pPr algn="l">
              <a:lnSpc>
                <a:spcPts val="3125"/>
              </a:lnSpc>
            </a:pPr>
            <a:r>
              <a:rPr lang="en-US" sz="1937">
                <a:solidFill>
                  <a:srgbClr val="61615C"/>
                </a:solidFill>
                <a:latin typeface="Poppins"/>
                <a:ea typeface="Poppins"/>
                <a:cs typeface="Poppins"/>
                <a:sym typeface="Poppins"/>
              </a:rPr>
              <a:t>Too many custom fields or overly complex workflows can complicate data management and user experience. Focus on impact over quantity.</a:t>
            </a:r>
          </a:p>
        </p:txBody>
      </p:sp>
      <p:sp>
        <p:nvSpPr>
          <p:cNvPr name="TextBox 36" id="36"/>
          <p:cNvSpPr txBox="true"/>
          <p:nvPr/>
        </p:nvSpPr>
        <p:spPr>
          <a:xfrm rot="0">
            <a:off x="6900119" y="2972991"/>
            <a:ext cx="5112097" cy="761868"/>
          </a:xfrm>
          <a:prstGeom prst="rect">
            <a:avLst/>
          </a:prstGeom>
        </p:spPr>
        <p:txBody>
          <a:bodyPr anchor="t" rtlCol="false" tIns="0" lIns="0" bIns="0" rIns="0">
            <a:spAutoFit/>
          </a:bodyPr>
          <a:lstStyle/>
          <a:p>
            <a:pPr algn="l">
              <a:lnSpc>
                <a:spcPts val="2999"/>
              </a:lnSpc>
            </a:pPr>
            <a:r>
              <a:rPr lang="en-US" sz="2437" b="true">
                <a:solidFill>
                  <a:srgbClr val="61615C"/>
                </a:solidFill>
                <a:latin typeface="Poppins Bold"/>
                <a:ea typeface="Poppins Bold"/>
                <a:cs typeface="Poppins Bold"/>
                <a:sym typeface="Poppins Bold"/>
              </a:rPr>
              <a:t>Standardize Naming Conventions</a:t>
            </a:r>
          </a:p>
        </p:txBody>
      </p:sp>
      <p:sp>
        <p:nvSpPr>
          <p:cNvPr name="TextBox 37" id="37"/>
          <p:cNvSpPr txBox="true"/>
          <p:nvPr/>
        </p:nvSpPr>
        <p:spPr>
          <a:xfrm rot="0">
            <a:off x="6900119" y="3830539"/>
            <a:ext cx="4601915" cy="1556015"/>
          </a:xfrm>
          <a:prstGeom prst="rect">
            <a:avLst/>
          </a:prstGeom>
        </p:spPr>
        <p:txBody>
          <a:bodyPr anchor="t" rtlCol="false" tIns="0" lIns="0" bIns="0" rIns="0">
            <a:spAutoFit/>
          </a:bodyPr>
          <a:lstStyle/>
          <a:p>
            <a:pPr algn="l">
              <a:lnSpc>
                <a:spcPts val="3125"/>
              </a:lnSpc>
            </a:pPr>
            <a:r>
              <a:rPr lang="en-US" sz="1937">
                <a:solidFill>
                  <a:srgbClr val="61615C"/>
                </a:solidFill>
                <a:latin typeface="Poppins"/>
                <a:ea typeface="Poppins"/>
                <a:cs typeface="Poppins"/>
                <a:sym typeface="Poppins"/>
              </a:rPr>
              <a:t>Consistent naming for fields, dashboards, and reports enhances clarity, reduces confusion, and simplifies future maintenance.</a:t>
            </a:r>
          </a:p>
        </p:txBody>
      </p:sp>
      <p:sp>
        <p:nvSpPr>
          <p:cNvPr name="TextBox 38" id="38"/>
          <p:cNvSpPr txBox="true"/>
          <p:nvPr/>
        </p:nvSpPr>
        <p:spPr>
          <a:xfrm rot="0">
            <a:off x="12417326" y="2972991"/>
            <a:ext cx="4601766" cy="761868"/>
          </a:xfrm>
          <a:prstGeom prst="rect">
            <a:avLst/>
          </a:prstGeom>
        </p:spPr>
        <p:txBody>
          <a:bodyPr anchor="t" rtlCol="false" tIns="0" lIns="0" bIns="0" rIns="0">
            <a:spAutoFit/>
          </a:bodyPr>
          <a:lstStyle/>
          <a:p>
            <a:pPr algn="l">
              <a:lnSpc>
                <a:spcPts val="2999"/>
              </a:lnSpc>
            </a:pPr>
            <a:r>
              <a:rPr lang="en-US" sz="2437" b="true">
                <a:solidFill>
                  <a:srgbClr val="61615C"/>
                </a:solidFill>
                <a:latin typeface="Poppins Bold"/>
                <a:ea typeface="Poppins Bold"/>
                <a:cs typeface="Poppins Bold"/>
                <a:sym typeface="Poppins Bold"/>
              </a:rPr>
              <a:t>Document All Customizations</a:t>
            </a:r>
          </a:p>
        </p:txBody>
      </p:sp>
      <p:sp>
        <p:nvSpPr>
          <p:cNvPr name="TextBox 39" id="39"/>
          <p:cNvSpPr txBox="true"/>
          <p:nvPr/>
        </p:nvSpPr>
        <p:spPr>
          <a:xfrm rot="0">
            <a:off x="12417326" y="3830539"/>
            <a:ext cx="4601766" cy="1946606"/>
          </a:xfrm>
          <a:prstGeom prst="rect">
            <a:avLst/>
          </a:prstGeom>
        </p:spPr>
        <p:txBody>
          <a:bodyPr anchor="t" rtlCol="false" tIns="0" lIns="0" bIns="0" rIns="0">
            <a:spAutoFit/>
          </a:bodyPr>
          <a:lstStyle/>
          <a:p>
            <a:pPr algn="l">
              <a:lnSpc>
                <a:spcPts val="3125"/>
              </a:lnSpc>
            </a:pPr>
            <a:r>
              <a:rPr lang="en-US" sz="1937">
                <a:solidFill>
                  <a:srgbClr val="61615C"/>
                </a:solidFill>
                <a:latin typeface="Poppins"/>
                <a:ea typeface="Poppins"/>
                <a:cs typeface="Poppins"/>
                <a:sym typeface="Poppins"/>
              </a:rPr>
              <a:t>Maintain detailed records of every custom field, workflow, and dashboard configuration. This is invaluable for onboarding new staff and troubleshooting.</a:t>
            </a:r>
          </a:p>
        </p:txBody>
      </p:sp>
      <p:sp>
        <p:nvSpPr>
          <p:cNvPr name="TextBox 40" id="40"/>
          <p:cNvSpPr txBox="true"/>
          <p:nvPr/>
        </p:nvSpPr>
        <p:spPr>
          <a:xfrm rot="0">
            <a:off x="1383060" y="6682829"/>
            <a:ext cx="4835724" cy="390459"/>
          </a:xfrm>
          <a:prstGeom prst="rect">
            <a:avLst/>
          </a:prstGeom>
        </p:spPr>
        <p:txBody>
          <a:bodyPr anchor="t" rtlCol="false" tIns="0" lIns="0" bIns="0" rIns="0">
            <a:spAutoFit/>
          </a:bodyPr>
          <a:lstStyle/>
          <a:p>
            <a:pPr algn="l">
              <a:lnSpc>
                <a:spcPts val="2999"/>
              </a:lnSpc>
            </a:pPr>
            <a:r>
              <a:rPr lang="en-US" sz="2437" b="true">
                <a:solidFill>
                  <a:srgbClr val="61615C"/>
                </a:solidFill>
                <a:latin typeface="Poppins Bold"/>
                <a:ea typeface="Poppins Bold"/>
                <a:cs typeface="Poppins Bold"/>
                <a:sym typeface="Poppins Bold"/>
              </a:rPr>
              <a:t>Prioritize Automation</a:t>
            </a:r>
          </a:p>
        </p:txBody>
      </p:sp>
      <p:sp>
        <p:nvSpPr>
          <p:cNvPr name="TextBox 41" id="41"/>
          <p:cNvSpPr txBox="true"/>
          <p:nvPr/>
        </p:nvSpPr>
        <p:spPr>
          <a:xfrm rot="0">
            <a:off x="1383060" y="7152680"/>
            <a:ext cx="4601766" cy="1556015"/>
          </a:xfrm>
          <a:prstGeom prst="rect">
            <a:avLst/>
          </a:prstGeom>
        </p:spPr>
        <p:txBody>
          <a:bodyPr anchor="t" rtlCol="false" tIns="0" lIns="0" bIns="0" rIns="0">
            <a:spAutoFit/>
          </a:bodyPr>
          <a:lstStyle/>
          <a:p>
            <a:pPr algn="l">
              <a:lnSpc>
                <a:spcPts val="3125"/>
              </a:lnSpc>
            </a:pPr>
            <a:r>
              <a:rPr lang="en-US" sz="1937">
                <a:solidFill>
                  <a:srgbClr val="61615C"/>
                </a:solidFill>
                <a:latin typeface="Poppins"/>
                <a:ea typeface="Poppins"/>
                <a:cs typeface="Poppins"/>
                <a:sym typeface="Poppins"/>
              </a:rPr>
              <a:t>Identify and automate tasks that recur frequently. This frees up your team for more strategic activities and reduces errors.</a:t>
            </a:r>
          </a:p>
        </p:txBody>
      </p:sp>
      <p:sp>
        <p:nvSpPr>
          <p:cNvPr name="TextBox 42" id="42"/>
          <p:cNvSpPr txBox="true"/>
          <p:nvPr/>
        </p:nvSpPr>
        <p:spPr>
          <a:xfrm rot="0">
            <a:off x="6900119" y="6682829"/>
            <a:ext cx="4196074" cy="390459"/>
          </a:xfrm>
          <a:prstGeom prst="rect">
            <a:avLst/>
          </a:prstGeom>
        </p:spPr>
        <p:txBody>
          <a:bodyPr anchor="t" rtlCol="false" tIns="0" lIns="0" bIns="0" rIns="0">
            <a:spAutoFit/>
          </a:bodyPr>
          <a:lstStyle/>
          <a:p>
            <a:pPr algn="l">
              <a:lnSpc>
                <a:spcPts val="2999"/>
              </a:lnSpc>
            </a:pPr>
            <a:r>
              <a:rPr lang="en-US" sz="2437" b="true">
                <a:solidFill>
                  <a:srgbClr val="61615C"/>
                </a:solidFill>
                <a:latin typeface="Poppins Bold"/>
                <a:ea typeface="Poppins Bold"/>
                <a:cs typeface="Poppins Bold"/>
                <a:sym typeface="Poppins Bold"/>
              </a:rPr>
              <a:t>Leverage Templates</a:t>
            </a:r>
          </a:p>
        </p:txBody>
      </p:sp>
      <p:sp>
        <p:nvSpPr>
          <p:cNvPr name="TextBox 43" id="43"/>
          <p:cNvSpPr txBox="true"/>
          <p:nvPr/>
        </p:nvSpPr>
        <p:spPr>
          <a:xfrm rot="0">
            <a:off x="6900119" y="7152680"/>
            <a:ext cx="4601915" cy="1946606"/>
          </a:xfrm>
          <a:prstGeom prst="rect">
            <a:avLst/>
          </a:prstGeom>
        </p:spPr>
        <p:txBody>
          <a:bodyPr anchor="t" rtlCol="false" tIns="0" lIns="0" bIns="0" rIns="0">
            <a:spAutoFit/>
          </a:bodyPr>
          <a:lstStyle/>
          <a:p>
            <a:pPr algn="l">
              <a:lnSpc>
                <a:spcPts val="3125"/>
              </a:lnSpc>
            </a:pPr>
            <a:r>
              <a:rPr lang="en-US" sz="1937">
                <a:solidFill>
                  <a:srgbClr val="61615C"/>
                </a:solidFill>
                <a:latin typeface="Poppins"/>
                <a:ea typeface="Poppins"/>
                <a:cs typeface="Poppins"/>
                <a:sym typeface="Poppins"/>
              </a:rPr>
              <a:t>Utilize pre-built Propertyware templates and best practice configurations whenever possible to accelerate setup and ensure robust design.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FEFEF"/>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CFCFC"/>
            </a:solidFill>
          </p:spPr>
        </p:sp>
      </p:grpSp>
      <p:grpSp>
        <p:nvGrpSpPr>
          <p:cNvPr name="Group 6" id="6"/>
          <p:cNvGrpSpPr>
            <a:grpSpLocks noChangeAspect="true"/>
          </p:cNvGrpSpPr>
          <p:nvPr/>
        </p:nvGrpSpPr>
        <p:grpSpPr>
          <a:xfrm rot="0">
            <a:off x="11055070" y="0"/>
            <a:ext cx="6858000" cy="10287000"/>
            <a:chOff x="0" y="0"/>
            <a:chExt cx="9144000" cy="13716000"/>
          </a:xfrm>
        </p:grpSpPr>
        <p:sp>
          <p:nvSpPr>
            <p:cNvPr name="Freeform 7" id="7"/>
            <p:cNvSpPr/>
            <p:nvPr/>
          </p:nvSpPr>
          <p:spPr>
            <a:xfrm flipH="false" flipV="false" rot="0">
              <a:off x="0" y="0"/>
              <a:ext cx="9144000" cy="13716000"/>
            </a:xfrm>
            <a:custGeom>
              <a:avLst/>
              <a:gdLst/>
              <a:ahLst/>
              <a:cxnLst/>
              <a:rect r="r" b="b" t="t" l="l"/>
              <a:pathLst>
                <a:path h="13716000" w="9144000">
                  <a:moveTo>
                    <a:pt x="0" y="0"/>
                  </a:moveTo>
                  <a:lnTo>
                    <a:pt x="9144000" y="0"/>
                  </a:lnTo>
                  <a:lnTo>
                    <a:pt x="9144000" y="13716000"/>
                  </a:lnTo>
                  <a:lnTo>
                    <a:pt x="0" y="13716000"/>
                  </a:lnTo>
                  <a:lnTo>
                    <a:pt x="0" y="0"/>
                  </a:lnTo>
                  <a:close/>
                </a:path>
              </a:pathLst>
            </a:custGeom>
            <a:blipFill>
              <a:blip r:embed="rId3"/>
              <a:stretch>
                <a:fillRect l="-62570" t="0" r="-62570" b="0"/>
              </a:stretch>
            </a:blipFill>
          </p:spPr>
        </p:sp>
      </p:grpSp>
      <p:sp>
        <p:nvSpPr>
          <p:cNvPr name="Freeform 8" id="8"/>
          <p:cNvSpPr/>
          <p:nvPr/>
        </p:nvSpPr>
        <p:spPr>
          <a:xfrm flipH="false" flipV="false" rot="0">
            <a:off x="992238" y="150826"/>
            <a:ext cx="1416068" cy="1416068"/>
          </a:xfrm>
          <a:custGeom>
            <a:avLst/>
            <a:gdLst/>
            <a:ahLst/>
            <a:cxnLst/>
            <a:rect r="r" b="b" t="t" l="l"/>
            <a:pathLst>
              <a:path h="1416068" w="1416068">
                <a:moveTo>
                  <a:pt x="0" y="0"/>
                </a:moveTo>
                <a:lnTo>
                  <a:pt x="1416067" y="0"/>
                </a:lnTo>
                <a:lnTo>
                  <a:pt x="1416067" y="1416068"/>
                </a:lnTo>
                <a:lnTo>
                  <a:pt x="0" y="1416068"/>
                </a:lnTo>
                <a:lnTo>
                  <a:pt x="0" y="0"/>
                </a:lnTo>
                <a:close/>
              </a:path>
            </a:pathLst>
          </a:custGeom>
          <a:blipFill>
            <a:blip r:embed="rId4"/>
            <a:stretch>
              <a:fillRect l="0" t="0" r="0" b="0"/>
            </a:stretch>
          </a:blipFill>
        </p:spPr>
      </p:sp>
      <p:sp>
        <p:nvSpPr>
          <p:cNvPr name="TextBox 9" id="9"/>
          <p:cNvSpPr txBox="true"/>
          <p:nvPr/>
        </p:nvSpPr>
        <p:spPr>
          <a:xfrm rot="0">
            <a:off x="992237" y="2680841"/>
            <a:ext cx="9445526" cy="1554163"/>
          </a:xfrm>
          <a:prstGeom prst="rect">
            <a:avLst/>
          </a:prstGeom>
        </p:spPr>
        <p:txBody>
          <a:bodyPr anchor="t" rtlCol="false" tIns="0" lIns="0" bIns="0" rIns="0">
            <a:spAutoFit/>
          </a:bodyPr>
          <a:lstStyle/>
          <a:p>
            <a:pPr algn="l">
              <a:lnSpc>
                <a:spcPts val="6062"/>
              </a:lnSpc>
            </a:pPr>
            <a:r>
              <a:rPr lang="en-US" sz="4875" b="true">
                <a:solidFill>
                  <a:srgbClr val="1D1D1B"/>
                </a:solidFill>
                <a:latin typeface="Poppins Bold"/>
                <a:ea typeface="Poppins Bold"/>
                <a:cs typeface="Poppins Bold"/>
                <a:sym typeface="Poppins Bold"/>
              </a:rPr>
              <a:t>Empower Your Property Management Operations</a:t>
            </a:r>
          </a:p>
        </p:txBody>
      </p:sp>
      <p:sp>
        <p:nvSpPr>
          <p:cNvPr name="TextBox 10" id="10"/>
          <p:cNvSpPr txBox="true"/>
          <p:nvPr/>
        </p:nvSpPr>
        <p:spPr>
          <a:xfrm rot="0">
            <a:off x="992238" y="4564410"/>
            <a:ext cx="9445526" cy="1556015"/>
          </a:xfrm>
          <a:prstGeom prst="rect">
            <a:avLst/>
          </a:prstGeom>
        </p:spPr>
        <p:txBody>
          <a:bodyPr anchor="t" rtlCol="false" tIns="0" lIns="0" bIns="0" rIns="0">
            <a:spAutoFit/>
          </a:bodyPr>
          <a:lstStyle/>
          <a:p>
            <a:pPr algn="l">
              <a:lnSpc>
                <a:spcPts val="3125"/>
              </a:lnSpc>
            </a:pPr>
            <a:r>
              <a:rPr lang="en-US" sz="1937">
                <a:solidFill>
                  <a:srgbClr val="61615C"/>
                </a:solidFill>
                <a:latin typeface="Poppins"/>
                <a:ea typeface="Poppins"/>
                <a:cs typeface="Poppins"/>
                <a:sym typeface="Poppins"/>
              </a:rPr>
              <a:t>By systematically customizing Propertyware, you are not just configuring software; you are building a tailored solution that fits your specific workflows and reporting needs. This structured approach ensures efficiency, accuracy, and scalability for your property management business.</a:t>
            </a:r>
          </a:p>
        </p:txBody>
      </p:sp>
      <p:sp>
        <p:nvSpPr>
          <p:cNvPr name="TextBox 11" id="11"/>
          <p:cNvSpPr txBox="true"/>
          <p:nvPr/>
        </p:nvSpPr>
        <p:spPr>
          <a:xfrm rot="0">
            <a:off x="992237" y="6580734"/>
            <a:ext cx="9445526" cy="930341"/>
          </a:xfrm>
          <a:prstGeom prst="rect">
            <a:avLst/>
          </a:prstGeom>
        </p:spPr>
        <p:txBody>
          <a:bodyPr anchor="t" rtlCol="false" tIns="0" lIns="0" bIns="0" rIns="0">
            <a:spAutoFit/>
          </a:bodyPr>
          <a:lstStyle/>
          <a:p>
            <a:pPr algn="l">
              <a:lnSpc>
                <a:spcPts val="3625"/>
              </a:lnSpc>
            </a:pPr>
            <a:r>
              <a:rPr lang="en-US" sz="2874" b="true">
                <a:solidFill>
                  <a:srgbClr val="1D1D1B"/>
                </a:solidFill>
                <a:latin typeface="Poppins Bold"/>
                <a:ea typeface="Poppins Bold"/>
                <a:cs typeface="Poppins Bold"/>
                <a:sym typeface="Poppins Bold"/>
              </a:rPr>
              <a:t>Start optimizing your Propertyware platform today!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DAGx6vUD_NE</dc:identifier>
  <dcterms:modified xsi:type="dcterms:W3CDTF">2011-08-01T06:04:30Z</dcterms:modified>
  <cp:revision>1</cp:revision>
  <dc:title>Ultimate-Propertyware-Customization-Checklist.pptx</dc:title>
</cp:coreProperties>
</file>